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637" r:id="rId2"/>
    <p:sldId id="685" r:id="rId3"/>
    <p:sldId id="686" r:id="rId4"/>
    <p:sldId id="727" r:id="rId5"/>
    <p:sldId id="682" r:id="rId6"/>
    <p:sldId id="629" r:id="rId7"/>
    <p:sldId id="724" r:id="rId8"/>
    <p:sldId id="679" r:id="rId9"/>
    <p:sldId id="641" r:id="rId10"/>
    <p:sldId id="642" r:id="rId11"/>
    <p:sldId id="730" r:id="rId12"/>
    <p:sldId id="704" r:id="rId13"/>
    <p:sldId id="705" r:id="rId14"/>
    <p:sldId id="706" r:id="rId15"/>
    <p:sldId id="707" r:id="rId16"/>
    <p:sldId id="708" r:id="rId17"/>
    <p:sldId id="709" r:id="rId18"/>
    <p:sldId id="728" r:id="rId19"/>
    <p:sldId id="711" r:id="rId20"/>
    <p:sldId id="712" r:id="rId21"/>
    <p:sldId id="732" r:id="rId22"/>
    <p:sldId id="691" r:id="rId23"/>
    <p:sldId id="694" r:id="rId24"/>
    <p:sldId id="695" r:id="rId25"/>
    <p:sldId id="693" r:id="rId26"/>
    <p:sldId id="696" r:id="rId27"/>
    <p:sldId id="731" r:id="rId28"/>
    <p:sldId id="726" r:id="rId29"/>
    <p:sldId id="713" r:id="rId30"/>
    <p:sldId id="714" r:id="rId31"/>
    <p:sldId id="715" r:id="rId32"/>
    <p:sldId id="716" r:id="rId33"/>
    <p:sldId id="717" r:id="rId34"/>
    <p:sldId id="718" r:id="rId35"/>
    <p:sldId id="719" r:id="rId36"/>
    <p:sldId id="720" r:id="rId37"/>
    <p:sldId id="721" r:id="rId38"/>
  </p:sldIdLst>
  <p:sldSz cx="9144000" cy="6858000" type="screen4x3"/>
  <p:notesSz cx="6789738" cy="9929813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9900"/>
    <a:srgbClr val="FFFF66"/>
    <a:srgbClr val="FF6600"/>
    <a:srgbClr val="B34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7" autoAdjust="0"/>
    <p:restoredTop sz="86971" autoAdjust="0"/>
  </p:normalViewPr>
  <p:slideViewPr>
    <p:cSldViewPr>
      <p:cViewPr varScale="1">
        <p:scale>
          <a:sx n="71" d="100"/>
          <a:sy n="71" d="100"/>
        </p:scale>
        <p:origin x="181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6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6513" y="0"/>
            <a:ext cx="2941637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D35B9-FABF-CE4F-8A6E-8775011ED6AC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1638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6513" y="9431338"/>
            <a:ext cx="2941637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855A9-4E12-7944-91CF-24DC8A7914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298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2328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9" tIns="46654" rIns="93309" bIns="46654" numCol="1" anchor="t" anchorCtr="0" compatLnSpc="1">
            <a:prstTxWarp prst="textNoShape">
              <a:avLst/>
            </a:prstTxWarp>
          </a:bodyPr>
          <a:lstStyle>
            <a:lvl1pPr algn="l" defTabSz="933165">
              <a:defRPr sz="1200">
                <a:latin typeface="Arial" charset="0"/>
                <a:ea typeface="ＭＳ Ｐゴシック" pitchFamily="47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45789" y="0"/>
            <a:ext cx="2942328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9" tIns="46654" rIns="93309" bIns="46654" numCol="1" anchor="t" anchorCtr="0" compatLnSpc="1">
            <a:prstTxWarp prst="textNoShape">
              <a:avLst/>
            </a:prstTxWarp>
          </a:bodyPr>
          <a:lstStyle>
            <a:lvl1pPr algn="r" defTabSz="933165">
              <a:defRPr sz="1200">
                <a:latin typeface="Arial" charset="0"/>
                <a:ea typeface="ＭＳ Ｐゴシック" pitchFamily="47" charset="-128"/>
                <a:cs typeface="+mn-cs"/>
              </a:defRPr>
            </a:lvl1pPr>
          </a:lstStyle>
          <a:p>
            <a:pPr>
              <a:defRPr/>
            </a:pPr>
            <a:fld id="{810FD823-6C63-46BB-80ED-39A41510685A}" type="datetime1">
              <a:rPr lang="en-US"/>
              <a:pPr>
                <a:defRPr/>
              </a:pPr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44538"/>
            <a:ext cx="4967288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2357" tIns="46179" rIns="92357" bIns="46179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79623" y="4716661"/>
            <a:ext cx="5430493" cy="446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9" tIns="46654" rIns="93309" bIns="466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431731"/>
            <a:ext cx="2942328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9" tIns="46654" rIns="93309" bIns="46654" numCol="1" anchor="b" anchorCtr="0" compatLnSpc="1">
            <a:prstTxWarp prst="textNoShape">
              <a:avLst/>
            </a:prstTxWarp>
          </a:bodyPr>
          <a:lstStyle>
            <a:lvl1pPr algn="l" defTabSz="933165">
              <a:defRPr sz="1200">
                <a:latin typeface="Arial" charset="0"/>
                <a:ea typeface="ＭＳ Ｐゴシック" pitchFamily="47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45789" y="9431731"/>
            <a:ext cx="2942328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9" tIns="46654" rIns="93309" bIns="46654" numCol="1" anchor="b" anchorCtr="0" compatLnSpc="1">
            <a:prstTxWarp prst="textNoShape">
              <a:avLst/>
            </a:prstTxWarp>
          </a:bodyPr>
          <a:lstStyle>
            <a:lvl1pPr algn="r" defTabSz="933165">
              <a:defRPr sz="1200">
                <a:latin typeface="Arial" charset="0"/>
                <a:ea typeface="ＭＳ Ｐゴシック" pitchFamily="47" charset="-128"/>
                <a:cs typeface="+mn-cs"/>
              </a:defRPr>
            </a:lvl1pPr>
          </a:lstStyle>
          <a:p>
            <a:pPr>
              <a:defRPr/>
            </a:pPr>
            <a:fld id="{A5608003-20FE-40EA-BBD9-235BDEC385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7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pitchFamily="4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>
              <a:cs typeface="Arial" charset="0"/>
            </a:endParaRPr>
          </a:p>
        </p:txBody>
      </p:sp>
      <p:sp>
        <p:nvSpPr>
          <p:cNvPr id="26628" name="바닥글 개체 틀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ko-KR" altLang="en-US"/>
              <a:t>Ihime Consulting Inc.  </a:t>
            </a:r>
            <a:endParaRPr lang="en-US" altLang="ko-KR"/>
          </a:p>
        </p:txBody>
      </p:sp>
      <p:sp>
        <p:nvSpPr>
          <p:cNvPr id="26629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45947" y="9431288"/>
            <a:ext cx="2942220" cy="49683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982A80B5-3EC4-47FD-9B0F-A612EE990F26}" type="slidenum">
              <a:rPr lang="ko-KR" altLang="en-US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10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068" name="머리글 개체 틀 3"/>
          <p:cNvSpPr>
            <a:spLocks noGrp="1"/>
          </p:cNvSpPr>
          <p:nvPr>
            <p:ph type="hdr" sz="quarter" idx="4294967295"/>
          </p:nvPr>
        </p:nvSpPr>
        <p:spPr bwMode="auto">
          <a:xfrm>
            <a:off x="0" y="0"/>
            <a:ext cx="2942220" cy="49683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ko-KR" altLang="en-US"/>
              <a:t>기업경영과 </a:t>
            </a:r>
            <a:r>
              <a:rPr lang="en-AU" altLang="ko-KR"/>
              <a:t>Supply Chain Management</a:t>
            </a:r>
            <a:endParaRPr lang="en-US" altLang="ko-KR"/>
          </a:p>
        </p:txBody>
      </p:sp>
      <p:sp>
        <p:nvSpPr>
          <p:cNvPr id="88069" name="바닥글 개체 틀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ko-KR" altLang="en-US">
                <a:latin typeface="Arial" pitchFamily="34" charset="0"/>
                <a:ea typeface="굴림" pitchFamily="50" charset="-127"/>
              </a:rPr>
              <a:t>Ihime Consulting Inc.  </a:t>
            </a:r>
            <a:endParaRPr lang="en-US" altLang="ko-KR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88070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45947" y="9431288"/>
            <a:ext cx="2942220" cy="49683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1421A7E5-7B1D-4FC3-B24E-4ED9A3EDFFDB}" type="slidenum">
              <a:rPr lang="ko-KR" altLang="en-US"/>
              <a:pPr/>
              <a:t>11</a:t>
            </a:fld>
            <a:endParaRPr lang="en-US" altLang="ko-KR"/>
          </a:p>
        </p:txBody>
      </p:sp>
      <p:sp>
        <p:nvSpPr>
          <p:cNvPr id="7" name="Rectangle 2"/>
          <p:cNvSpPr txBox="1">
            <a:spLocks noGrp="1" noChangeArrowheads="1"/>
          </p:cNvSpPr>
          <p:nvPr/>
        </p:nvSpPr>
        <p:spPr bwMode="auto">
          <a:xfrm>
            <a:off x="3845947" y="0"/>
            <a:ext cx="2943791" cy="496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62" tIns="45782" rIns="91562" bIns="45782"/>
          <a:lstStyle/>
          <a:p>
            <a:pPr algn="r">
              <a:spcBef>
                <a:spcPct val="0"/>
              </a:spcBef>
              <a:defRPr/>
            </a:pPr>
            <a:r>
              <a:rPr lang="en-US" altLang="ko-KR" sz="1100" dirty="0">
                <a:ea typeface="+mn-ea"/>
                <a:cs typeface="Arial" pitchFamily="34" charset="0"/>
              </a:rPr>
              <a:t>Basics of Supply Chain Management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12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13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14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15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16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17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18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19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20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21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778528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22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778528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23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82570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24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55763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25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599901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26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109464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27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12448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28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653888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1654"/>
            <a:fld id="{2354EC7C-8F5A-4B60-8E85-D9216DC748DF}" type="slidenum">
              <a:rPr lang="nl-NL" smtClean="0">
                <a:solidFill>
                  <a:prstClr val="black"/>
                </a:solidFill>
              </a:rPr>
              <a:pPr defTabSz="931654"/>
              <a:t>29</a:t>
            </a:fld>
            <a:endParaRPr lang="nl-N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608003-20FE-40EA-BBD9-235BDEC3858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54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1654"/>
            <a:fld id="{02D28681-CEB8-454F-B1D7-AC249F6515CF}" type="slidenum">
              <a:rPr lang="nl-NL" smtClean="0">
                <a:solidFill>
                  <a:prstClr val="black"/>
                </a:solidFill>
              </a:rPr>
              <a:pPr defTabSz="931654"/>
              <a:t>30</a:t>
            </a:fld>
            <a:endParaRPr lang="nl-NL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608003-20FE-40EA-BBD9-235BDEC3858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8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608003-20FE-40EA-BBD9-235BDEC3858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8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D5DA8-CE7C-41CC-AB26-81B8DE3DFE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608003-20FE-40EA-BBD9-235BDEC3858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5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34B533-C62B-4741-B42F-BD31A900224E}" type="slidenum">
              <a:rPr lang="nl-NL" smtClean="0">
                <a:latin typeface="Arial" pitchFamily="34" charset="0"/>
                <a:ea typeface="Geneva"/>
                <a:cs typeface="Geneva"/>
              </a:rPr>
              <a:pPr/>
              <a:t>4</a:t>
            </a:fld>
            <a:endParaRPr lang="nl-NL">
              <a:latin typeface="Arial" pitchFamily="34" charset="0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5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6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7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8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DD728-2B54-4AB7-B82C-B5E4EE72BC0D}" type="slidenum">
              <a:rPr lang="en-US" smtClean="0">
                <a:latin typeface="Arial" pitchFamily="34" charset="0"/>
                <a:ea typeface="Geneva"/>
                <a:cs typeface="Geneva"/>
              </a:rPr>
              <a:pPr/>
              <a:t>9</a:t>
            </a:fld>
            <a:endParaRPr lang="en-US">
              <a:latin typeface="Arial" pitchFamily="34" charset="0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58148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6"/>
          <p:cNvSpPr>
            <a:spLocks noChangeShapeType="1"/>
          </p:cNvSpPr>
          <p:nvPr/>
        </p:nvSpPr>
        <p:spPr bwMode="auto">
          <a:xfrm>
            <a:off x="6350" y="754063"/>
            <a:ext cx="914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5" name="Line 37"/>
          <p:cNvSpPr>
            <a:spLocks noChangeShapeType="1"/>
          </p:cNvSpPr>
          <p:nvPr/>
        </p:nvSpPr>
        <p:spPr bwMode="auto">
          <a:xfrm>
            <a:off x="3175" y="7842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grpSp>
        <p:nvGrpSpPr>
          <p:cNvPr id="6" name="Group 79"/>
          <p:cNvGrpSpPr>
            <a:grpSpLocks/>
          </p:cNvGrpSpPr>
          <p:nvPr userDrawn="1"/>
        </p:nvGrpSpPr>
        <p:grpSpPr bwMode="auto">
          <a:xfrm>
            <a:off x="4763" y="3530600"/>
            <a:ext cx="9139237" cy="84138"/>
            <a:chOff x="0" y="2211"/>
            <a:chExt cx="5757" cy="76"/>
          </a:xfrm>
        </p:grpSpPr>
        <p:sp>
          <p:nvSpPr>
            <p:cNvPr id="7" name="Rectangle 80"/>
            <p:cNvSpPr>
              <a:spLocks noChangeArrowheads="1"/>
            </p:cNvSpPr>
            <p:nvPr userDrawn="1"/>
          </p:nvSpPr>
          <p:spPr bwMode="auto">
            <a:xfrm>
              <a:off x="0" y="2211"/>
              <a:ext cx="2298" cy="76"/>
            </a:xfrm>
            <a:prstGeom prst="rect">
              <a:avLst/>
            </a:prstGeom>
            <a:solidFill>
              <a:srgbClr val="FFE29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SzTx/>
                <a:buFontTx/>
                <a:buNone/>
                <a:defRPr/>
              </a:pPr>
              <a:endParaRPr lang="ko-KR" altLang="en-US" sz="2800">
                <a:latin typeface="Arial" pitchFamily="34" charset="0"/>
                <a:ea typeface="굴림" pitchFamily="50" charset="-127"/>
              </a:endParaRPr>
            </a:p>
          </p:txBody>
        </p:sp>
        <p:sp>
          <p:nvSpPr>
            <p:cNvPr id="8" name="Rectangle 81"/>
            <p:cNvSpPr>
              <a:spLocks noChangeArrowheads="1"/>
            </p:cNvSpPr>
            <p:nvPr userDrawn="1"/>
          </p:nvSpPr>
          <p:spPr bwMode="auto">
            <a:xfrm>
              <a:off x="2296" y="2211"/>
              <a:ext cx="1155" cy="76"/>
            </a:xfrm>
            <a:prstGeom prst="rect">
              <a:avLst/>
            </a:prstGeom>
            <a:solidFill>
              <a:srgbClr val="F2663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SzTx/>
                <a:buFontTx/>
                <a:buNone/>
                <a:defRPr/>
              </a:pPr>
              <a:endParaRPr lang="ko-KR" altLang="en-US" sz="2800">
                <a:latin typeface="Arial" pitchFamily="34" charset="0"/>
                <a:ea typeface="굴림" pitchFamily="50" charset="-127"/>
              </a:endParaRPr>
            </a:p>
          </p:txBody>
        </p:sp>
        <p:sp>
          <p:nvSpPr>
            <p:cNvPr id="9" name="Rectangle 82"/>
            <p:cNvSpPr>
              <a:spLocks noChangeArrowheads="1"/>
            </p:cNvSpPr>
            <p:nvPr userDrawn="1"/>
          </p:nvSpPr>
          <p:spPr bwMode="auto">
            <a:xfrm>
              <a:off x="3449" y="2211"/>
              <a:ext cx="1155" cy="76"/>
            </a:xfrm>
            <a:prstGeom prst="rect">
              <a:avLst/>
            </a:prstGeom>
            <a:solidFill>
              <a:srgbClr val="87746A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SzTx/>
                <a:buFontTx/>
                <a:buNone/>
                <a:defRPr/>
              </a:pPr>
              <a:endParaRPr lang="ko-KR" altLang="en-US" sz="2800">
                <a:latin typeface="Arial" pitchFamily="34" charset="0"/>
                <a:ea typeface="굴림" pitchFamily="50" charset="-127"/>
              </a:endParaRPr>
            </a:p>
          </p:txBody>
        </p:sp>
        <p:sp>
          <p:nvSpPr>
            <p:cNvPr id="10" name="Rectangle 83"/>
            <p:cNvSpPr>
              <a:spLocks noChangeArrowheads="1"/>
            </p:cNvSpPr>
            <p:nvPr userDrawn="1"/>
          </p:nvSpPr>
          <p:spPr bwMode="auto">
            <a:xfrm>
              <a:off x="4602" y="2211"/>
              <a:ext cx="1155" cy="76"/>
            </a:xfrm>
            <a:prstGeom prst="rect">
              <a:avLst/>
            </a:prstGeom>
            <a:solidFill>
              <a:srgbClr val="B8B308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SzTx/>
                <a:buFontTx/>
                <a:buNone/>
                <a:defRPr/>
              </a:pPr>
              <a:endParaRPr lang="ko-KR" altLang="en-US" sz="2800">
                <a:latin typeface="Arial" pitchFamily="34" charset="0"/>
                <a:ea typeface="굴림" pitchFamily="50" charset="-127"/>
              </a:endParaRPr>
            </a:p>
          </p:txBody>
        </p:sp>
      </p:grpSp>
      <p:sp>
        <p:nvSpPr>
          <p:cNvPr id="11" name="Rectangle 51"/>
          <p:cNvSpPr>
            <a:spLocks noChangeArrowheads="1"/>
          </p:cNvSpPr>
          <p:nvPr userDrawn="1"/>
        </p:nvSpPr>
        <p:spPr bwMode="auto">
          <a:xfrm>
            <a:off x="0" y="3614738"/>
            <a:ext cx="9144000" cy="2179637"/>
          </a:xfrm>
          <a:prstGeom prst="rect">
            <a:avLst/>
          </a:prstGeom>
          <a:solidFill>
            <a:srgbClr val="4E8ABE"/>
          </a:solidFill>
          <a:ln w="63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SzTx/>
              <a:buFontTx/>
              <a:buNone/>
              <a:defRPr/>
            </a:pPr>
            <a:endParaRPr lang="ko-KR" altLang="en-US" sz="2000"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12" name="Picture 44" descr="APICSCorpSig_V_Clr"/>
          <p:cNvPicPr>
            <a:picLocks noChangeAspect="1" noChangeArrowheads="1"/>
          </p:cNvPicPr>
          <p:nvPr userDrawn="1"/>
        </p:nvPicPr>
        <p:blipFill>
          <a:blip r:embed="rId2" cstate="print">
            <a:lum bright="-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6059488"/>
            <a:ext cx="140652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56"/>
          <p:cNvSpPr>
            <a:spLocks noChangeShapeType="1"/>
          </p:cNvSpPr>
          <p:nvPr userDrawn="1"/>
        </p:nvSpPr>
        <p:spPr bwMode="auto">
          <a:xfrm>
            <a:off x="4564063" y="3617913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5156" name="Rectangle 3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30275"/>
            <a:ext cx="7772400" cy="1470025"/>
          </a:xfrm>
          <a:ln/>
        </p:spPr>
        <p:txBody>
          <a:bodyPr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57" name="Rectangle 3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352675"/>
            <a:ext cx="6400800" cy="62865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9713" y="6394450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61C85BAB-0F3A-4B98-93AC-6DA562E589A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890713" y="6402388"/>
            <a:ext cx="5362575" cy="2936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52274733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1BC3E05E-60D6-4781-92D9-559175DCB66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7394887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9688" y="19050"/>
            <a:ext cx="2058987" cy="5995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550" y="19050"/>
            <a:ext cx="6027738" cy="5995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22F8FCA4-11B7-4B3A-8238-CFA2B944381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7494233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19075" y="1489075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17BB0AC9-12FC-4281-9986-8DE7B752E5C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5059851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098E5EFA-2015-4F37-8A04-1955CB83CF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5839530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2AF011EB-FE02-44AB-B39B-1B51CF1A244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692792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075" y="14890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0075" y="14890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54A0CFE3-4735-451C-A3F2-886A74ADC76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0686093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5FB401BC-85B9-4696-BB0E-92023075C65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4738424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5B6910A9-F7C4-479B-B3DB-16BAF782C3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7390924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2E041304-4D8D-49E3-AC90-DA9CBC15900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3594540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C9B80830-4045-43B3-A94A-FDCEF6DAD3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6226785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90713" y="6403975"/>
            <a:ext cx="5362575" cy="293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© APICS CONFIDENTIAL AND PROPRIETARY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39713" y="6405563"/>
            <a:ext cx="1160462" cy="311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/>
              <a:t>1 </a:t>
            </a:r>
            <a:r>
              <a:rPr lang="de-DE">
                <a:sym typeface="Wingdings" pitchFamily="2" charset="2"/>
              </a:rPr>
              <a:t> </a:t>
            </a:r>
            <a:fld id="{01EC6720-CF3B-4659-85AD-E02C7A44EE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9556530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5"/>
          <p:cNvSpPr>
            <a:spLocks noChangeArrowheads="1"/>
          </p:cNvSpPr>
          <p:nvPr/>
        </p:nvSpPr>
        <p:spPr bwMode="auto">
          <a:xfrm>
            <a:off x="2187575" y="5634038"/>
            <a:ext cx="37592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/>
          <a:lstStyle/>
          <a:p>
            <a:pPr algn="ctr">
              <a:lnSpc>
                <a:spcPct val="125000"/>
              </a:lnSpc>
              <a:spcBef>
                <a:spcPct val="0"/>
              </a:spcBef>
              <a:buSzTx/>
              <a:buFontTx/>
              <a:buNone/>
              <a:defRPr/>
            </a:pPr>
            <a:endParaRPr lang="ko-KR" altLang="en-US" sz="1200">
              <a:latin typeface="Arial Narrow" pitchFamily="34" charset="0"/>
              <a:ea typeface="굴림" pitchFamily="50" charset="-127"/>
            </a:endParaRPr>
          </a:p>
        </p:txBody>
      </p:sp>
      <p:sp>
        <p:nvSpPr>
          <p:cNvPr id="1027" name="Rectangle 29"/>
          <p:cNvSpPr>
            <a:spLocks noChangeArrowheads="1"/>
          </p:cNvSpPr>
          <p:nvPr/>
        </p:nvSpPr>
        <p:spPr bwMode="auto">
          <a:xfrm>
            <a:off x="0" y="6737350"/>
            <a:ext cx="3648075" cy="120650"/>
          </a:xfrm>
          <a:prstGeom prst="rect">
            <a:avLst/>
          </a:prstGeom>
          <a:solidFill>
            <a:srgbClr val="4E8ABE"/>
          </a:solidFill>
          <a:ln w="9525">
            <a:solidFill>
              <a:srgbClr val="EAEAEA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endParaRPr lang="ko-KR" altLang="en-US" sz="160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28" name="Rectangle 30"/>
          <p:cNvSpPr>
            <a:spLocks noChangeArrowheads="1"/>
          </p:cNvSpPr>
          <p:nvPr/>
        </p:nvSpPr>
        <p:spPr bwMode="auto">
          <a:xfrm>
            <a:off x="3644900" y="6737350"/>
            <a:ext cx="1833563" cy="120650"/>
          </a:xfrm>
          <a:prstGeom prst="rect">
            <a:avLst/>
          </a:prstGeom>
          <a:solidFill>
            <a:srgbClr val="4E8ABE"/>
          </a:solidFill>
          <a:ln w="9525">
            <a:solidFill>
              <a:srgbClr val="EAEAEA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endParaRPr lang="ko-KR" altLang="en-US" sz="160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29" name="Rectangle 31"/>
          <p:cNvSpPr>
            <a:spLocks noChangeArrowheads="1"/>
          </p:cNvSpPr>
          <p:nvPr/>
        </p:nvSpPr>
        <p:spPr bwMode="auto">
          <a:xfrm>
            <a:off x="5475288" y="6737350"/>
            <a:ext cx="1833562" cy="120650"/>
          </a:xfrm>
          <a:prstGeom prst="rect">
            <a:avLst/>
          </a:prstGeom>
          <a:solidFill>
            <a:srgbClr val="4E8ABE"/>
          </a:solidFill>
          <a:ln w="9525">
            <a:solidFill>
              <a:srgbClr val="EAEAEA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endParaRPr lang="ko-KR" altLang="en-US" sz="160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30" name="Rectangle 32"/>
          <p:cNvSpPr>
            <a:spLocks noChangeArrowheads="1"/>
          </p:cNvSpPr>
          <p:nvPr/>
        </p:nvSpPr>
        <p:spPr bwMode="auto">
          <a:xfrm>
            <a:off x="7305675" y="6737350"/>
            <a:ext cx="1833563" cy="120650"/>
          </a:xfrm>
          <a:prstGeom prst="rect">
            <a:avLst/>
          </a:prstGeom>
          <a:solidFill>
            <a:srgbClr val="4E8ABE"/>
          </a:solidFill>
          <a:ln w="9525">
            <a:solidFill>
              <a:srgbClr val="EAEAEA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endParaRPr lang="ko-KR" altLang="en-US" sz="160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31" name="Rectangle 34"/>
          <p:cNvSpPr>
            <a:spLocks noChangeArrowheads="1"/>
          </p:cNvSpPr>
          <p:nvPr/>
        </p:nvSpPr>
        <p:spPr bwMode="auto">
          <a:xfrm>
            <a:off x="4763" y="0"/>
            <a:ext cx="3648075" cy="120650"/>
          </a:xfrm>
          <a:prstGeom prst="rect">
            <a:avLst/>
          </a:prstGeom>
          <a:solidFill>
            <a:srgbClr val="FFE2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endParaRPr lang="ko-KR" altLang="en-US" sz="160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32" name="Rectangle 35"/>
          <p:cNvSpPr>
            <a:spLocks noChangeArrowheads="1"/>
          </p:cNvSpPr>
          <p:nvPr/>
        </p:nvSpPr>
        <p:spPr bwMode="auto">
          <a:xfrm>
            <a:off x="3649663" y="0"/>
            <a:ext cx="1833562" cy="120650"/>
          </a:xfrm>
          <a:prstGeom prst="rect">
            <a:avLst/>
          </a:prstGeom>
          <a:solidFill>
            <a:srgbClr val="F2663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endParaRPr lang="ko-KR" altLang="en-US" sz="160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33" name="Rectangle 36"/>
          <p:cNvSpPr>
            <a:spLocks noChangeArrowheads="1"/>
          </p:cNvSpPr>
          <p:nvPr/>
        </p:nvSpPr>
        <p:spPr bwMode="auto">
          <a:xfrm>
            <a:off x="5480050" y="0"/>
            <a:ext cx="1833563" cy="120650"/>
          </a:xfrm>
          <a:prstGeom prst="rect">
            <a:avLst/>
          </a:prstGeom>
          <a:solidFill>
            <a:srgbClr val="684F4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endParaRPr lang="ko-KR" altLang="en-US" sz="160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34" name="Rectangle 37"/>
          <p:cNvSpPr>
            <a:spLocks noChangeArrowheads="1"/>
          </p:cNvSpPr>
          <p:nvPr/>
        </p:nvSpPr>
        <p:spPr bwMode="auto">
          <a:xfrm>
            <a:off x="7310438" y="0"/>
            <a:ext cx="1833562" cy="120650"/>
          </a:xfrm>
          <a:prstGeom prst="rect">
            <a:avLst/>
          </a:prstGeom>
          <a:solidFill>
            <a:srgbClr val="B8B30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SzTx/>
              <a:buFontTx/>
              <a:buNone/>
              <a:defRPr/>
            </a:pPr>
            <a:endParaRPr lang="ko-KR" altLang="en-US" sz="160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35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209550" y="190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6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075" y="14890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67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dissolv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84F4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84F4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84F4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84F4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84F40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84F40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84F40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84F40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84F4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SzPct val="60000"/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26" Type="http://schemas.openxmlformats.org/officeDocument/2006/relationships/image" Target="../media/image32.jpeg"/><Relationship Id="rId39" Type="http://schemas.openxmlformats.org/officeDocument/2006/relationships/image" Target="../media/image42.pn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34" Type="http://schemas.openxmlformats.org/officeDocument/2006/relationships/hyperlink" Target="https://www.thefreshconnection.biz/ja/trackrecord/university-southern-california" TargetMode="External"/><Relationship Id="rId42" Type="http://schemas.openxmlformats.org/officeDocument/2006/relationships/hyperlink" Target="https://www.thefreshconnection.biz/ja/trackrecord/al-faisal-university-2" TargetMode="External"/><Relationship Id="rId47" Type="http://schemas.openxmlformats.org/officeDocument/2006/relationships/image" Target="../media/image47.jpeg"/><Relationship Id="rId50" Type="http://schemas.openxmlformats.org/officeDocument/2006/relationships/image" Target="../media/image50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5" Type="http://schemas.openxmlformats.org/officeDocument/2006/relationships/image" Target="../media/image31.jpeg"/><Relationship Id="rId33" Type="http://schemas.openxmlformats.org/officeDocument/2006/relationships/image" Target="../media/image39.png"/><Relationship Id="rId38" Type="http://schemas.openxmlformats.org/officeDocument/2006/relationships/hyperlink" Target="https://www.thefreshconnection.biz/ja/trackrecord/temple-university" TargetMode="External"/><Relationship Id="rId46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29" Type="http://schemas.openxmlformats.org/officeDocument/2006/relationships/image" Target="../media/image35.png"/><Relationship Id="rId41" Type="http://schemas.openxmlformats.org/officeDocument/2006/relationships/image" Target="../media/image43.jpeg"/><Relationship Id="rId5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24" Type="http://schemas.openxmlformats.org/officeDocument/2006/relationships/image" Target="../media/image30.jpeg"/><Relationship Id="rId32" Type="http://schemas.openxmlformats.org/officeDocument/2006/relationships/image" Target="../media/image38.jpeg"/><Relationship Id="rId37" Type="http://schemas.openxmlformats.org/officeDocument/2006/relationships/image" Target="../media/image41.jpeg"/><Relationship Id="rId40" Type="http://schemas.openxmlformats.org/officeDocument/2006/relationships/hyperlink" Target="https://www.thefreshconnection.biz/ja/trackrecord/pacific-lutheran-university" TargetMode="External"/><Relationship Id="rId45" Type="http://schemas.openxmlformats.org/officeDocument/2006/relationships/image" Target="../media/image45.jpeg"/><Relationship Id="rId53" Type="http://schemas.openxmlformats.org/officeDocument/2006/relationships/image" Target="../media/image53.jpe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28" Type="http://schemas.openxmlformats.org/officeDocument/2006/relationships/image" Target="../media/image34.jpeg"/><Relationship Id="rId36" Type="http://schemas.openxmlformats.org/officeDocument/2006/relationships/hyperlink" Target="https://www.thefreshconnection.biz/ja/trackrecord/university-washington" TargetMode="External"/><Relationship Id="rId49" Type="http://schemas.openxmlformats.org/officeDocument/2006/relationships/image" Target="../media/image49.pn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31" Type="http://schemas.openxmlformats.org/officeDocument/2006/relationships/image" Target="../media/image37.jpeg"/><Relationship Id="rId44" Type="http://schemas.openxmlformats.org/officeDocument/2006/relationships/hyperlink" Target="https://www.thefreshconnection.biz/ja/trackrecord/rheinische-fachhochschule-koln" TargetMode="External"/><Relationship Id="rId52" Type="http://schemas.openxmlformats.org/officeDocument/2006/relationships/image" Target="../media/image52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Relationship Id="rId27" Type="http://schemas.openxmlformats.org/officeDocument/2006/relationships/image" Target="../media/image33.jpeg"/><Relationship Id="rId30" Type="http://schemas.openxmlformats.org/officeDocument/2006/relationships/image" Target="../media/image36.jpeg"/><Relationship Id="rId35" Type="http://schemas.openxmlformats.org/officeDocument/2006/relationships/image" Target="../media/image40.png"/><Relationship Id="rId43" Type="http://schemas.openxmlformats.org/officeDocument/2006/relationships/image" Target="../media/image44.jpeg"/><Relationship Id="rId48" Type="http://schemas.openxmlformats.org/officeDocument/2006/relationships/image" Target="../media/image48.jpeg"/><Relationship Id="rId8" Type="http://schemas.openxmlformats.org/officeDocument/2006/relationships/image" Target="../media/image14.jpeg"/><Relationship Id="rId51" Type="http://schemas.openxmlformats.org/officeDocument/2006/relationships/image" Target="../media/image5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8"/>
          <p:cNvSpPr>
            <a:spLocks noChangeArrowheads="1"/>
          </p:cNvSpPr>
          <p:nvPr/>
        </p:nvSpPr>
        <p:spPr bwMode="auto">
          <a:xfrm>
            <a:off x="587375" y="4699000"/>
            <a:ext cx="809625" cy="280988"/>
          </a:xfrm>
          <a:prstGeom prst="rect">
            <a:avLst/>
          </a:prstGeom>
          <a:solidFill>
            <a:srgbClr val="FF9900"/>
          </a:solidFill>
          <a:ln w="9525" algn="ctr">
            <a:noFill/>
            <a:miter lim="800000"/>
            <a:headEnd/>
            <a:tailEnd/>
          </a:ln>
        </p:spPr>
        <p:txBody>
          <a:bodyPr wrap="none" lIns="0" tIns="18000" rIns="0" bIns="0" anchor="ctr"/>
          <a:lstStyle/>
          <a:p>
            <a:endParaRPr lang="en-US" altLang="ko-KR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>
              <a:latin typeface="나눔고딕" pitchFamily="50" charset="-127"/>
              <a:ea typeface="나눔고딕" pitchFamily="50" charset="-127"/>
            </a:endParaRPr>
          </a:p>
          <a:p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339" name="Rectangle 8"/>
          <p:cNvSpPr>
            <a:spLocks noChangeArrowheads="1"/>
          </p:cNvSpPr>
          <p:nvPr/>
        </p:nvSpPr>
        <p:spPr bwMode="auto">
          <a:xfrm>
            <a:off x="1379538" y="1854200"/>
            <a:ext cx="3898900" cy="28448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  <a:headEnd/>
            <a:tailEnd/>
          </a:ln>
        </p:spPr>
        <p:txBody>
          <a:bodyPr wrap="none" lIns="0" tIns="18000" rIns="0" bIns="0" anchor="ctr"/>
          <a:lstStyle/>
          <a:p>
            <a:endParaRPr lang="en-US" altLang="ko-KR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>
              <a:latin typeface="나눔고딕" pitchFamily="50" charset="-127"/>
              <a:ea typeface="나눔고딕" pitchFamily="50" charset="-127"/>
            </a:endParaRPr>
          </a:p>
          <a:p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1379538" y="457200"/>
            <a:ext cx="3894137" cy="1397000"/>
          </a:xfrm>
          <a:prstGeom prst="rect">
            <a:avLst/>
          </a:prstGeom>
          <a:solidFill>
            <a:srgbClr val="FF9900"/>
          </a:solidFill>
          <a:ln w="9525" algn="ctr">
            <a:noFill/>
            <a:miter lim="800000"/>
            <a:headEnd/>
            <a:tailEnd/>
          </a:ln>
        </p:spPr>
        <p:txBody>
          <a:bodyPr wrap="none" lIns="0" tIns="18000" rIns="0" bIns="0" anchor="ctr"/>
          <a:lstStyle/>
          <a:p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4341" name="TextBox 11"/>
          <p:cNvSpPr txBox="1">
            <a:spLocks noChangeArrowheads="1"/>
          </p:cNvSpPr>
          <p:nvPr/>
        </p:nvSpPr>
        <p:spPr bwMode="auto">
          <a:xfrm>
            <a:off x="1259632" y="2511425"/>
            <a:ext cx="4176464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FontTx/>
              <a:buNone/>
            </a:pPr>
            <a:r>
              <a:rPr lang="ko-KR" altLang="en-US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비즈니스 전략 시뮬레이션 게임 소개</a:t>
            </a:r>
            <a:endParaRPr lang="en-US" altLang="ko-KR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  <a:buFontTx/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- TFC </a:t>
            </a: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시뮬레이션 게임 </a:t>
            </a: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endParaRPr lang="ko-KR" altLang="en-US" sz="16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342" name="직사각형 10"/>
          <p:cNvSpPr>
            <a:spLocks noChangeArrowheads="1"/>
          </p:cNvSpPr>
          <p:nvPr/>
        </p:nvSpPr>
        <p:spPr bwMode="auto">
          <a:xfrm>
            <a:off x="1327150" y="5622925"/>
            <a:ext cx="70564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ko-KR" sz="1200">
                <a:solidFill>
                  <a:srgbClr val="606060"/>
                </a:solidFill>
              </a:rPr>
              <a:t>No part of this publication may be circulated, quoted, or reproduced for distribution outside the client organization without prior written approval from ihime consulting Inc. This document provides an outline of a presentation and is incomplete without the accompanying oral commentary and discussion</a:t>
            </a:r>
            <a:endParaRPr lang="ko-KR" altLang="en-US" sz="1200">
              <a:solidFill>
                <a:srgbClr val="606060"/>
              </a:solidFill>
            </a:endParaRPr>
          </a:p>
        </p:txBody>
      </p:sp>
      <p:sp>
        <p:nvSpPr>
          <p:cNvPr id="22" name="직사각형 21"/>
          <p:cNvSpPr/>
          <p:nvPr/>
        </p:nvSpPr>
        <p:spPr bwMode="auto">
          <a:xfrm rot="5400000" flipV="1">
            <a:off x="1038226" y="5899150"/>
            <a:ext cx="576262" cy="71437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latin typeface="+mj-lt"/>
              <a:ea typeface="굴림" pitchFamily="50" charset="-127"/>
            </a:endParaRPr>
          </a:p>
        </p:txBody>
      </p:sp>
      <p:sp>
        <p:nvSpPr>
          <p:cNvPr id="12" name="직사각형 10"/>
          <p:cNvSpPr>
            <a:spLocks noChangeArrowheads="1"/>
          </p:cNvSpPr>
          <p:nvPr/>
        </p:nvSpPr>
        <p:spPr bwMode="auto">
          <a:xfrm>
            <a:off x="1377950" y="4797152"/>
            <a:ext cx="455295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800"/>
              </a:lnSpc>
              <a:buFontTx/>
              <a:buNone/>
              <a:defRPr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심창섭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CPIM, CSCP, CLTD, SCOR-P</a:t>
            </a:r>
          </a:p>
          <a:p>
            <a:pPr>
              <a:lnSpc>
                <a:spcPts val="1800"/>
              </a:lnSpc>
              <a:buFontTx/>
              <a:buNone/>
              <a:defRPr/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brian.shim@ihime.co.kr </a:t>
            </a:r>
          </a:p>
          <a:p>
            <a:pPr>
              <a:lnSpc>
                <a:spcPts val="1800"/>
              </a:lnSpc>
              <a:buFontTx/>
              <a:buNone/>
              <a:defRPr/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www.ihime.co.kr</a:t>
            </a:r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5273675" y="423863"/>
            <a:ext cx="3168650" cy="1458912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0" tIns="18000" rIns="0" bIns="0" anchor="ctr"/>
          <a:lstStyle/>
          <a:p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364088" y="848906"/>
            <a:ext cx="29400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ko-KR" altLang="en-US" sz="2000" dirty="0" err="1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아이하임컨설팅</a:t>
            </a:r>
            <a:r>
              <a:rPr lang="ko-KR" altLang="en-US" sz="2000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㈜</a:t>
            </a:r>
            <a:endParaRPr lang="en-US" altLang="ko-KR" sz="2000" dirty="0">
              <a:solidFill>
                <a:srgbClr val="0070C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ctr">
              <a:buFontTx/>
              <a:buNone/>
            </a:pPr>
            <a:r>
              <a:rPr lang="en-US" altLang="ko-KR" sz="2000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SCM University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14347" name="Rectangle 8"/>
          <p:cNvSpPr>
            <a:spLocks noChangeArrowheads="1"/>
          </p:cNvSpPr>
          <p:nvPr/>
        </p:nvSpPr>
        <p:spPr bwMode="auto">
          <a:xfrm>
            <a:off x="5265738" y="1828800"/>
            <a:ext cx="3176587" cy="2873375"/>
          </a:xfrm>
          <a:prstGeom prst="rect">
            <a:avLst/>
          </a:prstGeom>
          <a:solidFill>
            <a:srgbClr val="FF9900"/>
          </a:solidFill>
          <a:ln w="9525" algn="ctr">
            <a:noFill/>
            <a:miter lim="800000"/>
            <a:headEnd/>
            <a:tailEnd/>
          </a:ln>
        </p:spPr>
        <p:txBody>
          <a:bodyPr wrap="none" lIns="0" tIns="18000" rIns="0" bIns="0" anchor="ctr"/>
          <a:lstStyle/>
          <a:p>
            <a:endParaRPr lang="en-US" altLang="ko-KR" b="1">
              <a:latin typeface="나눔고딕" pitchFamily="50" charset="-127"/>
              <a:ea typeface="나눔고딕" pitchFamily="50" charset="-127"/>
            </a:endParaRPr>
          </a:p>
          <a:p>
            <a:endParaRPr lang="en-US" altLang="ko-KR">
              <a:latin typeface="나눔고딕" pitchFamily="50" charset="-127"/>
              <a:ea typeface="나눔고딕" pitchFamily="50" charset="-127"/>
            </a:endParaRPr>
          </a:p>
          <a:p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36096" y="4293096"/>
            <a:ext cx="20794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TFC: The Fresh Connection</a:t>
            </a:r>
          </a:p>
        </p:txBody>
      </p:sp>
      <p:pic>
        <p:nvPicPr>
          <p:cNvPr id="14" name="Picture 5" descr="logo-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8406" y="4941168"/>
            <a:ext cx="1220018" cy="43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진행 방법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73609" y="5634493"/>
            <a:ext cx="1160462" cy="311150"/>
          </a:xfrm>
        </p:spPr>
        <p:txBody>
          <a:bodyPr/>
          <a:lstStyle/>
          <a:p>
            <a:pPr>
              <a:defRPr/>
            </a:pPr>
            <a:fld id="{994753DA-E3C6-4AA2-94FB-62C5A21772A8}" type="slidenum">
              <a:rPr lang="nl-NL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>
                <a:defRPr/>
              </a:pPr>
              <a:t>10</a:t>
            </a:fld>
            <a:endParaRPr lang="nl-NL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AutoShape 12"/>
          <p:cNvSpPr>
            <a:spLocks noChangeAspect="1" noChangeArrowheads="1"/>
          </p:cNvSpPr>
          <p:nvPr/>
        </p:nvSpPr>
        <p:spPr bwMode="auto">
          <a:xfrm>
            <a:off x="3793864" y="4665495"/>
            <a:ext cx="1224000" cy="1067745"/>
          </a:xfrm>
          <a:prstGeom prst="triangle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nl-NL" sz="105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3561730" y="4930259"/>
            <a:ext cx="1685925" cy="83317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defRPr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가장 높은 </a:t>
            </a:r>
            <a:endParaRPr lang="en-US" altLang="ko-KR" sz="16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ROI</a:t>
            </a:r>
            <a:endParaRPr lang="en-US" sz="16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AutoShape 19"/>
          <p:cNvSpPr>
            <a:spLocks noChangeArrowheads="1"/>
          </p:cNvSpPr>
          <p:nvPr/>
        </p:nvSpPr>
        <p:spPr bwMode="auto">
          <a:xfrm rot="12954507">
            <a:off x="4813525" y="4879403"/>
            <a:ext cx="888931" cy="361950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bg2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nl-NL" sz="105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AutoShape 18"/>
          <p:cNvSpPr>
            <a:spLocks noChangeArrowheads="1"/>
          </p:cNvSpPr>
          <p:nvPr/>
        </p:nvSpPr>
        <p:spPr bwMode="auto">
          <a:xfrm rot="19638268">
            <a:off x="3012103" y="4961630"/>
            <a:ext cx="1095234" cy="360000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bg2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nl-NL" sz="105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1259632" y="5013176"/>
            <a:ext cx="2606104" cy="1512168"/>
          </a:xfrm>
          <a:prstGeom prst="ellipse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endParaRPr lang="nl-NL" sz="2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403648" y="5229200"/>
            <a:ext cx="2362448" cy="11520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매출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b="1" dirty="0">
                <a:latin typeface="나눔고딕" pitchFamily="50" charset="-127"/>
                <a:ea typeface="나눔고딕" pitchFamily="50" charset="-127"/>
              </a:rPr>
              <a:t>Revenue)</a:t>
            </a: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가격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dirty="0">
                <a:latin typeface="나눔고딕" pitchFamily="50" charset="-127"/>
                <a:ea typeface="나눔고딕" pitchFamily="50" charset="-127"/>
              </a:rPr>
              <a:t>Price)</a:t>
            </a: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고객 만족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dirty="0">
                <a:latin typeface="나눔고딕" pitchFamily="50" charset="-127"/>
                <a:ea typeface="나눔고딕" pitchFamily="50" charset="-127"/>
              </a:rPr>
              <a:t>Customer satisfaction)</a:t>
            </a:r>
            <a:endParaRPr lang="nl-NL" sz="1400" baseline="30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수량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dirty="0">
                <a:latin typeface="나눔고딕" pitchFamily="50" charset="-127"/>
                <a:ea typeface="나눔고딕" pitchFamily="50" charset="-127"/>
              </a:rPr>
              <a:t>Volume</a:t>
            </a:r>
            <a:r>
              <a:rPr lang="nl-NL" sz="1400" dirty="0"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)</a:t>
            </a:r>
            <a:endParaRPr lang="nl-NL" sz="14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포트폴리오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dirty="0">
                <a:latin typeface="나눔고딕" pitchFamily="50" charset="-127"/>
                <a:ea typeface="나눔고딕" pitchFamily="50" charset="-127"/>
              </a:rPr>
              <a:t>Portfolio)</a:t>
            </a:r>
          </a:p>
        </p:txBody>
      </p:sp>
      <p:sp>
        <p:nvSpPr>
          <p:cNvPr id="13" name="Oval 14"/>
          <p:cNvSpPr>
            <a:spLocks noChangeArrowheads="1"/>
          </p:cNvSpPr>
          <p:nvPr/>
        </p:nvSpPr>
        <p:spPr bwMode="auto">
          <a:xfrm>
            <a:off x="3419872" y="3068960"/>
            <a:ext cx="2160240" cy="1368152"/>
          </a:xfrm>
          <a:prstGeom prst="ellipse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endParaRPr lang="nl-NL" sz="32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5045876" y="5085184"/>
            <a:ext cx="2334436" cy="1440144"/>
          </a:xfrm>
          <a:prstGeom prst="ellipse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endParaRPr lang="nl-NL" sz="4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563888" y="3404775"/>
            <a:ext cx="1930400" cy="855662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비용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b="1" dirty="0">
                <a:latin typeface="나눔고딕" pitchFamily="50" charset="-127"/>
                <a:ea typeface="나눔고딕" pitchFamily="50" charset="-127"/>
              </a:rPr>
              <a:t>Costs)</a:t>
            </a:r>
            <a:endParaRPr lang="nl-NL" b="1" baseline="30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프로젝트를 개선하기 위한 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운영 비용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nl-NL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233888" y="5445224"/>
            <a:ext cx="1930400" cy="841375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투자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b="1" dirty="0">
                <a:latin typeface="나눔고딕" pitchFamily="50" charset="-127"/>
                <a:ea typeface="나눔고딕" pitchFamily="50" charset="-127"/>
              </a:rPr>
              <a:t>Investments)</a:t>
            </a: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운전자본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dirty="0">
                <a:latin typeface="나눔고딕" pitchFamily="50" charset="-127"/>
                <a:ea typeface="나눔고딕" pitchFamily="50" charset="-127"/>
              </a:rPr>
              <a:t>Working capital)</a:t>
            </a: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장비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dirty="0">
                <a:latin typeface="나눔고딕" pitchFamily="50" charset="-127"/>
                <a:ea typeface="나눔고딕" pitchFamily="50" charset="-127"/>
              </a:rPr>
              <a:t>Equipment)</a:t>
            </a:r>
          </a:p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건물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dirty="0">
                <a:latin typeface="나눔고딕" pitchFamily="50" charset="-127"/>
                <a:ea typeface="나눔고딕" pitchFamily="50" charset="-127"/>
              </a:rPr>
              <a:t>Buildings</a:t>
            </a:r>
            <a:r>
              <a:rPr lang="nl-NL" sz="1200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 rot="5400000">
            <a:off x="4235624" y="4301489"/>
            <a:ext cx="320675" cy="38258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nl-NL" sz="105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395536" y="1052736"/>
            <a:ext cx="8496944" cy="2242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0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3.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전략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(Strategy)</a:t>
            </a:r>
            <a:endParaRPr lang="ko-KR" altLang="en-US" sz="2000" b="1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marL="28575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ko-KR" dirty="0">
                <a:latin typeface="나눔고딕" pitchFamily="50" charset="-127"/>
                <a:ea typeface="나눔고딕" pitchFamily="50" charset="-127"/>
              </a:rPr>
              <a:t>각 팀 구성원이 개별적으로 의사 결정을 내릴 수 있지만 팀으로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서</a:t>
            </a:r>
            <a:r>
              <a:rPr lang="ko-KR" altLang="ko-KR" dirty="0">
                <a:latin typeface="나눔고딕" pitchFamily="50" charset="-127"/>
                <a:ea typeface="나눔고딕" pitchFamily="50" charset="-127"/>
              </a:rPr>
              <a:t> 최상의 결과를 달성하기 위해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서는</a:t>
            </a:r>
            <a:r>
              <a:rPr lang="ko-KR" altLang="ko-KR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올바른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SCM</a:t>
            </a:r>
            <a:r>
              <a:rPr lang="ko-KR" altLang="ko-KR" dirty="0">
                <a:latin typeface="나눔고딕" pitchFamily="50" charset="-127"/>
                <a:ea typeface="나눔고딕" pitchFamily="50" charset="-127"/>
              </a:rPr>
              <a:t> 전략이 필요합니다.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ko-KR" dirty="0">
                <a:latin typeface="나눔고딕" pitchFamily="50" charset="-127"/>
                <a:ea typeface="나눔고딕" pitchFamily="50" charset="-127"/>
              </a:rPr>
              <a:t>예를 들어,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SCM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담당 임원이</a:t>
            </a:r>
            <a:r>
              <a:rPr lang="ko-KR" altLang="ko-KR" dirty="0">
                <a:latin typeface="나눔고딕" pitchFamily="50" charset="-127"/>
                <a:ea typeface="나눔고딕" pitchFamily="50" charset="-127"/>
              </a:rPr>
              <a:t> 재고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를 줄이고자 할 경우 판매 담당 임원이 고객과의 서비스 수준을 높이는 것은 </a:t>
            </a:r>
            <a:r>
              <a:rPr lang="ko-KR" altLang="ko-KR" dirty="0">
                <a:latin typeface="나눔고딕" pitchFamily="50" charset="-127"/>
                <a:ea typeface="나눔고딕" pitchFamily="50" charset="-127"/>
              </a:rPr>
              <a:t>권장하지 않습니다! 항상 서로 의사 결정을 필수적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으로 논의해야 합</a:t>
            </a:r>
            <a:r>
              <a:rPr lang="ko-KR" altLang="ko-KR" dirty="0">
                <a:latin typeface="나눔고딕" pitchFamily="50" charset="-127"/>
                <a:ea typeface="나눔고딕" pitchFamily="50" charset="-127"/>
              </a:rPr>
              <a:t>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  <a:endParaRPr lang="nl-NL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FontTx/>
              <a:buChar char="•"/>
            </a:pPr>
            <a:endParaRPr lang="nl-NL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 txBox="1">
            <a:spLocks/>
          </p:cNvSpPr>
          <p:nvPr/>
        </p:nvSpPr>
        <p:spPr>
          <a:xfrm>
            <a:off x="209550" y="0"/>
            <a:ext cx="893445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rgbClr val="684F4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>
              <a:lnSpc>
                <a:spcPct val="90000"/>
              </a:lnSpc>
            </a:pPr>
            <a:r>
              <a:rPr lang="ko-KR" altLang="en-US" sz="2800" dirty="0">
                <a:solidFill>
                  <a:srgbClr val="684F40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투자 </a:t>
            </a:r>
            <a:r>
              <a:rPr lang="ko-KR" altLang="en-US" sz="2800" dirty="0" err="1">
                <a:solidFill>
                  <a:srgbClr val="684F40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수익율</a:t>
            </a:r>
            <a:r>
              <a:rPr lang="en-US" altLang="ko-KR" sz="2800" dirty="0">
                <a:solidFill>
                  <a:srgbClr val="684F40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(Return of Investment)</a:t>
            </a:r>
            <a:endParaRPr lang="ko-KR" altLang="en-US" sz="2800" dirty="0">
              <a:solidFill>
                <a:srgbClr val="684F40"/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C2EA5EB0-4537-4044-94BA-AF13028BE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2453987"/>
            <a:ext cx="568863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None/>
              <a:defRPr/>
            </a:pPr>
            <a:r>
              <a:rPr lang="ko-KR" altLang="en-US" sz="4800" dirty="0">
                <a:latin typeface="나눔바른고딕" panose="020B0600000101010101" charset="-127"/>
                <a:ea typeface="나눔바른고딕" panose="020B0600000101010101" charset="-127"/>
              </a:rPr>
              <a:t>매출액</a:t>
            </a:r>
            <a:r>
              <a:rPr lang="en-US" altLang="ko-KR" sz="4800" dirty="0">
                <a:latin typeface="나눔바른고딕" panose="020B0600000101010101" charset="-127"/>
                <a:ea typeface="나눔바른고딕" panose="020B0600000101010101" charset="-127"/>
              </a:rPr>
              <a:t>(R)</a:t>
            </a:r>
            <a:r>
              <a:rPr lang="en-GB" altLang="ko-KR" sz="4800" dirty="0">
                <a:latin typeface="나눔바른고딕" panose="020B0600000101010101" charset="-127"/>
                <a:ea typeface="나눔바른고딕" panose="020B0600000101010101" charset="-127"/>
              </a:rPr>
              <a:t>   - </a:t>
            </a:r>
            <a:r>
              <a:rPr lang="ko-KR" altLang="en-US" sz="4800" dirty="0">
                <a:latin typeface="나눔바른고딕" panose="020B0600000101010101" charset="-127"/>
                <a:ea typeface="나눔바른고딕" panose="020B0600000101010101" charset="-127"/>
              </a:rPr>
              <a:t>비용</a:t>
            </a:r>
            <a:r>
              <a:rPr lang="en-US" altLang="ko-KR" sz="4800" dirty="0">
                <a:latin typeface="나눔바른고딕" panose="020B0600000101010101" charset="-127"/>
                <a:ea typeface="나눔바른고딕" panose="020B0600000101010101" charset="-127"/>
              </a:rPr>
              <a:t>(C)</a:t>
            </a:r>
            <a:r>
              <a:rPr lang="en-GB" altLang="ko-KR" sz="4800" dirty="0">
                <a:latin typeface="나눔바른고딕" panose="020B0600000101010101" charset="-127"/>
                <a:ea typeface="나눔바른고딕" panose="020B0600000101010101" charset="-127"/>
              </a:rPr>
              <a:t> 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None/>
              <a:defRPr/>
            </a:pPr>
            <a:r>
              <a:rPr lang="en-GB" altLang="ko-KR" sz="6000" dirty="0">
                <a:latin typeface="나눔바른고딕" panose="020B0600000101010101" charset="-127"/>
                <a:ea typeface="나눔바른고딕" panose="020B0600000101010101" charset="-127"/>
              </a:rPr>
              <a:t>  </a:t>
            </a:r>
            <a:endParaRPr lang="en-GB" altLang="ko-KR" sz="2800" dirty="0"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6B681B01-EACF-45EE-86A2-75F3BD67A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2492896"/>
            <a:ext cx="263525" cy="614362"/>
          </a:xfrm>
          <a:prstGeom prst="upArrow">
            <a:avLst>
              <a:gd name="adj1" fmla="val 50000"/>
              <a:gd name="adj2" fmla="val 24965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  <a:spcBef>
                <a:spcPct val="20000"/>
              </a:spcBef>
              <a:defRPr/>
            </a:pPr>
            <a:endParaRPr lang="ko-KR" altLang="en-US" sz="1200"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FCB1D73C-28DD-4FCD-990A-D50038251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3068960"/>
            <a:ext cx="261938" cy="614363"/>
          </a:xfrm>
          <a:prstGeom prst="upArrow">
            <a:avLst>
              <a:gd name="adj1" fmla="val 50000"/>
              <a:gd name="adj2" fmla="val 25116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  <a:spcBef>
                <a:spcPct val="20000"/>
              </a:spcBef>
              <a:defRPr/>
            </a:pPr>
            <a:endParaRPr lang="ko-KR" altLang="en-US" sz="12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D398965E-5AEB-4D08-8A7E-FC316805054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340923" y="2526606"/>
            <a:ext cx="263525" cy="614362"/>
          </a:xfrm>
          <a:prstGeom prst="upArrow">
            <a:avLst>
              <a:gd name="adj1" fmla="val 50000"/>
              <a:gd name="adj2" fmla="val 24965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defRPr/>
            </a:pPr>
            <a:r>
              <a:rPr lang="en-US" altLang="ko-KR" sz="120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`</a:t>
            </a:r>
            <a:endParaRPr lang="ko-KR" altLang="en-US" sz="1200"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19" name="직선 연결선 18"/>
          <p:cNvCxnSpPr/>
          <p:nvPr/>
        </p:nvCxnSpPr>
        <p:spPr bwMode="auto">
          <a:xfrm>
            <a:off x="2699792" y="3462099"/>
            <a:ext cx="583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4644008" y="3606115"/>
            <a:ext cx="19848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atin typeface="나눔바른고딕" panose="020B0600000101010101" charset="-127"/>
                <a:ea typeface="나눔바른고딕" panose="020B0600000101010101" charset="-127"/>
              </a:rPr>
              <a:t>투자</a:t>
            </a:r>
            <a:r>
              <a:rPr lang="en-US" altLang="ko-KR" sz="4800" dirty="0">
                <a:latin typeface="나눔바른고딕" panose="020B0600000101010101" charset="-127"/>
                <a:ea typeface="나눔바른고딕" panose="020B0600000101010101" charset="-127"/>
              </a:rPr>
              <a:t>(I)</a:t>
            </a:r>
            <a:endParaRPr lang="ko-KR" altLang="en-US" sz="48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7469" y="3068960"/>
            <a:ext cx="1936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atin typeface="나눔바른고딕" panose="020B0600000101010101" charset="-127"/>
                <a:ea typeface="나눔바른고딕" panose="020B0600000101010101" charset="-127"/>
              </a:rPr>
              <a:t>ROI   =</a:t>
            </a:r>
            <a:endParaRPr lang="ko-KR" altLang="en-US" sz="48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3" name="AutoShape 5">
            <a:extLst>
              <a:ext uri="{FF2B5EF4-FFF2-40B4-BE49-F238E27FC236}">
                <a16:creationId xmlns:a16="http://schemas.microsoft.com/office/drawing/2014/main" id="{D398965E-5AEB-4D08-8A7E-FC316805054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516216" y="3645024"/>
            <a:ext cx="263525" cy="614362"/>
          </a:xfrm>
          <a:prstGeom prst="upArrow">
            <a:avLst>
              <a:gd name="adj1" fmla="val 50000"/>
              <a:gd name="adj2" fmla="val 24965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defRPr/>
            </a:pPr>
            <a:r>
              <a:rPr lang="en-US" altLang="ko-KR" sz="120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`</a:t>
            </a:r>
            <a:endParaRPr lang="ko-KR" altLang="en-US" sz="1200"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1619672" y="980728"/>
            <a:ext cx="7524328" cy="5283879"/>
            <a:chOff x="1619672" y="980728"/>
            <a:chExt cx="7524328" cy="5283879"/>
          </a:xfrm>
        </p:grpSpPr>
        <p:sp>
          <p:nvSpPr>
            <p:cNvPr id="12" name="사각형 설명선 11"/>
            <p:cNvSpPr/>
            <p:nvPr/>
          </p:nvSpPr>
          <p:spPr bwMode="auto">
            <a:xfrm>
              <a:off x="1619672" y="980728"/>
              <a:ext cx="2016224" cy="1080120"/>
            </a:xfrm>
            <a:prstGeom prst="wedgeRectCallout">
              <a:avLst>
                <a:gd name="adj1" fmla="val 63274"/>
                <a:gd name="adj2" fmla="val 8712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63689" y="980728"/>
              <a:ext cx="172819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판매수량 </a:t>
              </a:r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x </a:t>
              </a:r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판매단가 </a:t>
              </a:r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x</a:t>
              </a:r>
            </a:p>
            <a:p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계약지수</a:t>
              </a:r>
            </a:p>
          </p:txBody>
        </p:sp>
        <p:sp>
          <p:nvSpPr>
            <p:cNvPr id="14" name="사각형 설명선 13"/>
            <p:cNvSpPr/>
            <p:nvPr/>
          </p:nvSpPr>
          <p:spPr bwMode="auto">
            <a:xfrm>
              <a:off x="3419872" y="4941168"/>
              <a:ext cx="2016224" cy="1296144"/>
            </a:xfrm>
            <a:prstGeom prst="wedgeRectCallout">
              <a:avLst>
                <a:gd name="adj1" fmla="val 52555"/>
                <a:gd name="adj2" fmla="val -10014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63887" y="4941168"/>
              <a:ext cx="201622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Char char="§"/>
              </a:pPr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건물 </a:t>
              </a:r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 </a:t>
              </a:r>
            </a:p>
            <a:p>
              <a:pPr>
                <a:buFont typeface="Wingdings" pitchFamily="2" charset="2"/>
                <a:buChar char="§"/>
              </a:pPr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설비</a:t>
              </a:r>
              <a:endParaRPr lang="en-US" altLang="ko-KR" sz="20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 typeface="Wingdings" pitchFamily="2" charset="2"/>
                <a:buChar char="§"/>
              </a:pPr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재고</a:t>
              </a:r>
              <a:endParaRPr lang="en-US" altLang="ko-KR" sz="20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 typeface="Wingdings" pitchFamily="2" charset="2"/>
                <a:buChar char="§"/>
              </a:pPr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대금지급조건</a:t>
              </a:r>
            </a:p>
          </p:txBody>
        </p:sp>
        <p:sp>
          <p:nvSpPr>
            <p:cNvPr id="16" name="사각형 설명선 15"/>
            <p:cNvSpPr/>
            <p:nvPr/>
          </p:nvSpPr>
          <p:spPr bwMode="auto">
            <a:xfrm>
              <a:off x="5796136" y="980728"/>
              <a:ext cx="3096344" cy="1080120"/>
            </a:xfrm>
            <a:prstGeom prst="wedgeRectCallout">
              <a:avLst>
                <a:gd name="adj1" fmla="val 2095"/>
                <a:gd name="adj2" fmla="val 9482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96136" y="980728"/>
              <a:ext cx="334786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Char char="§"/>
              </a:pPr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매출원가</a:t>
              </a:r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2000" dirty="0" err="1">
                  <a:latin typeface="나눔고딕" pitchFamily="50" charset="-127"/>
                  <a:ea typeface="나눔고딕" pitchFamily="50" charset="-127"/>
                </a:rPr>
                <a:t>구매비</a:t>
              </a:r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+</a:t>
              </a:r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생산비</a:t>
              </a:r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)</a:t>
              </a:r>
            </a:p>
            <a:p>
              <a:pPr>
                <a:buFont typeface="Wingdings" pitchFamily="2" charset="2"/>
                <a:buChar char="§"/>
              </a:pPr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판매관리비 및 기타 간접비</a:t>
              </a:r>
              <a:endParaRPr lang="en-US" altLang="ko-KR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30" grpId="0" animBg="1"/>
      <p:bldP spid="20" grpId="0"/>
      <p:bldP spid="21" grpId="0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latin typeface="Calibri" pitchFamily="34" charset="0"/>
              </a:rPr>
              <a:t>TFC </a:t>
            </a:r>
            <a:r>
              <a:rPr lang="ko-KR" altLang="en-US" sz="2800" dirty="0">
                <a:latin typeface="Calibri" pitchFamily="34" charset="0"/>
              </a:rPr>
              <a:t>게임 규칙</a:t>
            </a:r>
            <a:r>
              <a:rPr lang="en-US" altLang="ko-KR" sz="2800" dirty="0">
                <a:latin typeface="Calibri" pitchFamily="34" charset="0"/>
              </a:rPr>
              <a:t>(Game Rule</a:t>
            </a:r>
            <a:r>
              <a:rPr lang="nl-NL" sz="2800" dirty="0">
                <a:latin typeface="Calibri" pitchFamily="34" charset="0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5536" y="908720"/>
            <a:ext cx="8748464" cy="230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0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1.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점수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(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Scores)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산정</a:t>
            </a:r>
            <a:endParaRPr lang="ko-KR" altLang="en-US" sz="2000" b="1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점수 산정은 게임 참가자와 그 팀이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ROI(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투자수익율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에서 최고의 성과를 내는 것임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단순히 이익을 많이 내는 것이 목적이 아니라 올바른 방법으로 투자했는지도 계산됨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  <a:endParaRPr lang="ko-KR" altLang="en-US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팀 점수와 함께 개인 점수도 있고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이러한 개인 점수는 팀 점수에 집계되지는 않지만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개인적으로는 최고의 위치에 오를 수도 있게 됨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각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회차가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끝나고 나서 성과를 평가할 수 있고 다른 팀과 비교할 수 있음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</p:txBody>
      </p:sp>
      <p:graphicFrame>
        <p:nvGraphicFramePr>
          <p:cNvPr id="8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58199"/>
              </p:ext>
            </p:extLst>
          </p:nvPr>
        </p:nvGraphicFramePr>
        <p:xfrm>
          <a:off x="467544" y="3573304"/>
          <a:ext cx="4320480" cy="2764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n-lt"/>
                          <a:ea typeface="굴림" pitchFamily="50" charset="-127"/>
                          <a:cs typeface="Calibri"/>
                        </a:rPr>
                        <a:t>역할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n-lt"/>
                        <a:ea typeface="굴림" pitchFamily="50" charset="-127"/>
                        <a:cs typeface="Calibri"/>
                      </a:endParaRPr>
                    </a:p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n-lt"/>
                          <a:ea typeface="굴림" pitchFamily="50" charset="-127"/>
                          <a:cs typeface="Calibri"/>
                        </a:rPr>
                        <a:t>(</a:t>
                      </a:r>
                      <a:r>
                        <a:rPr lang="nl-NL" sz="1800" b="0" dirty="0">
                          <a:solidFill>
                            <a:schemeClr val="tx1"/>
                          </a:solidFill>
                          <a:latin typeface="+mn-lt"/>
                          <a:ea typeface="굴림" pitchFamily="50" charset="-127"/>
                          <a:cs typeface="Calibri"/>
                        </a:rPr>
                        <a:t>Role)</a:t>
                      </a:r>
                    </a:p>
                  </a:txBody>
                  <a:tcP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n-lt"/>
                          <a:ea typeface="굴림" pitchFamily="50" charset="-127"/>
                          <a:cs typeface="Calibri"/>
                        </a:rPr>
                        <a:t>성과점수 기반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n-lt"/>
                        <a:ea typeface="굴림" pitchFamily="50" charset="-127"/>
                        <a:cs typeface="Calibri"/>
                      </a:endParaRPr>
                    </a:p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n-lt"/>
                          <a:ea typeface="굴림" pitchFamily="50" charset="-127"/>
                          <a:cs typeface="Calibri"/>
                        </a:rPr>
                        <a:t>(</a:t>
                      </a:r>
                      <a:r>
                        <a:rPr lang="nl-NL" sz="1800" b="0" dirty="0">
                          <a:solidFill>
                            <a:schemeClr val="tx1"/>
                          </a:solidFill>
                          <a:latin typeface="+mn-lt"/>
                          <a:ea typeface="굴림" pitchFamily="50" charset="-127"/>
                          <a:cs typeface="Calibri"/>
                        </a:rPr>
                        <a:t>Based on)</a:t>
                      </a:r>
                    </a:p>
                  </a:txBody>
                  <a:tcPr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1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구매</a:t>
                      </a:r>
                      <a:r>
                        <a:rPr lang="en-US" altLang="ko-KR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(</a:t>
                      </a:r>
                      <a:r>
                        <a:rPr lang="nl-NL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Purchasing)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구매 비용</a:t>
                      </a:r>
                      <a:endParaRPr lang="en-US" altLang="ko-KR" sz="1600" b="0" dirty="0">
                        <a:latin typeface="+mn-lt"/>
                        <a:ea typeface="굴림" pitchFamily="50" charset="-127"/>
                        <a:cs typeface="Calibri"/>
                      </a:endParaRPr>
                    </a:p>
                    <a:p>
                      <a:r>
                        <a:rPr lang="en-US" altLang="ko-KR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(</a:t>
                      </a:r>
                      <a:r>
                        <a:rPr lang="nl-NL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Purchasing costs)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생산</a:t>
                      </a:r>
                      <a:r>
                        <a:rPr lang="en-US" altLang="ko-KR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/</a:t>
                      </a:r>
                      <a:r>
                        <a:rPr lang="ko-KR" altLang="en-US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운영</a:t>
                      </a:r>
                      <a:r>
                        <a:rPr lang="en-US" altLang="ko-KR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(</a:t>
                      </a:r>
                      <a:r>
                        <a:rPr lang="nl-NL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Operations)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운영비용</a:t>
                      </a:r>
                      <a:endParaRPr lang="en-US" altLang="ko-KR" sz="1600" b="0" dirty="0">
                        <a:latin typeface="+mn-lt"/>
                        <a:ea typeface="굴림" pitchFamily="50" charset="-127"/>
                        <a:cs typeface="Calibri"/>
                      </a:endParaRPr>
                    </a:p>
                    <a:p>
                      <a:r>
                        <a:rPr lang="en-US" altLang="ko-KR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(</a:t>
                      </a:r>
                      <a:r>
                        <a:rPr lang="nl-NL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Operational costs)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SCM (</a:t>
                      </a:r>
                      <a:r>
                        <a:rPr lang="nl-NL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Supply chain Mangement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재고 금액</a:t>
                      </a:r>
                      <a:endParaRPr lang="en-US" altLang="ko-KR" sz="1600" b="0" dirty="0">
                        <a:latin typeface="+mn-lt"/>
                        <a:ea typeface="굴림" pitchFamily="50" charset="-127"/>
                        <a:cs typeface="Calibri"/>
                      </a:endParaRPr>
                    </a:p>
                    <a:p>
                      <a:r>
                        <a:rPr lang="en-US" altLang="ko-KR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(</a:t>
                      </a:r>
                      <a:r>
                        <a:rPr lang="nl-NL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Stock 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판매</a:t>
                      </a:r>
                      <a:r>
                        <a:rPr lang="en-US" altLang="ko-KR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(</a:t>
                      </a:r>
                      <a:r>
                        <a:rPr lang="nl-NL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Sales)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매출</a:t>
                      </a:r>
                      <a:r>
                        <a:rPr lang="en-US" altLang="ko-KR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(</a:t>
                      </a:r>
                      <a:r>
                        <a:rPr lang="nl-NL" sz="1600" b="0" dirty="0">
                          <a:latin typeface="+mn-lt"/>
                          <a:ea typeface="굴림" pitchFamily="50" charset="-127"/>
                          <a:cs typeface="Calibri"/>
                        </a:rPr>
                        <a:t>Revenue)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규칙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(Game Rule</a:t>
            </a:r>
            <a:r>
              <a:rPr lang="nl-NL" sz="2800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94753DA-E3C6-4AA2-94FB-62C5A21772A8}" type="slidenum">
              <a:rPr lang="nl-NL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>
                <a:defRPr/>
              </a:pPr>
              <a:t>13</a:t>
            </a:fld>
            <a:endParaRPr lang="nl-NL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536" y="908720"/>
            <a:ext cx="8568952" cy="5770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00" lvl="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의사결정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(Decisions)</a:t>
            </a:r>
            <a:endParaRPr lang="en-US" altLang="ko-KR" sz="2000" b="1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marL="180000" lvl="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사용자가 게임에 참여해 </a:t>
            </a: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커넥션사를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운영하는 동안 많은 의사결정을 하는데 많은 의사결정에서 교환거래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(Trade off)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가 있고 결정사항은 긍정적인 효과뿐 아니라 부정적인 효과로 나타날 수 있음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  <a:p>
            <a:pPr marL="180000" lvl="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결과들을 평가하고 서로 균형을 맞추는 것이 어려움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  <a:p>
            <a:pPr marL="180000" lvl="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만약 주어진 회 차에서 어떠한 결정도 하지 못했다면 이전 회 차의 결정사항들이 다시 사용될 것임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180000" lvl="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전술과 전략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(Tactics and Strategy)</a:t>
            </a:r>
            <a:endParaRPr lang="en-US" altLang="ko-KR" sz="20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커넥션은 전략과 전술 게임입니다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당신의 결정은 장기 효과의 측면에서 평가 될 것이며 즉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당신의 결정이 몇 년 동안 유효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사업이 장기 목표를 향해 움직여야 함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이전 회 차에서 잘못된 결정으로 인한 부정적인 결과를 현재 회 차에 반영하지는 않음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장점은 이전 </a:t>
            </a: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회차에서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의사 결정과 결과를 가져오지 않고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새로운 방식으로 각 회 차에서 사업을 구성 할 수 있다는 것임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이전 회 차의 결과를 분석하여  새 회 차의 사업 개선에 이용할 수 있음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  <a:endParaRPr lang="nl-NL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규칙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(Game Rule</a:t>
            </a:r>
            <a:r>
              <a:rPr lang="nl-NL" sz="2800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94753DA-E3C6-4AA2-94FB-62C5A21772A8}" type="slidenum">
              <a:rPr lang="nl-NL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536" y="1052736"/>
            <a:ext cx="8928992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0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계약 지수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(Contract index)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에 따른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Geneva"/>
              </a:rPr>
              <a:t>가격 설정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Geneva"/>
              </a:rPr>
              <a:t>(Price setting)</a:t>
            </a:r>
          </a:p>
          <a:p>
            <a:pPr marL="180000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판매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/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구매 가격을 직접적으로 정할 수 없고 오직 계약지수 계약의 결과로 가격 결정 됨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180000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판매가격의 경우 서비스 수준 합의에 따른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협상에 따른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‘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계약 지수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’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로 결정됨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180000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예시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판매의 경우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)</a:t>
            </a:r>
          </a:p>
        </p:txBody>
      </p:sp>
      <p:graphicFrame>
        <p:nvGraphicFramePr>
          <p:cNvPr id="6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967448"/>
              </p:ext>
            </p:extLst>
          </p:nvPr>
        </p:nvGraphicFramePr>
        <p:xfrm>
          <a:off x="683568" y="3068960"/>
          <a:ext cx="7632848" cy="1448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3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4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약속</a:t>
                      </a:r>
                      <a:endParaRPr lang="en-US" altLang="ko-KR" sz="1800" dirty="0">
                        <a:solidFill>
                          <a:srgbClr val="F8F8F8"/>
                        </a:solidFill>
                        <a:latin typeface="+mn-lt"/>
                        <a:ea typeface="굴림" pitchFamily="50" charset="-127"/>
                      </a:endParaRPr>
                    </a:p>
                    <a:p>
                      <a:pPr algn="ctr"/>
                      <a:r>
                        <a:rPr lang="en-US" altLang="ko-KR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Promise)</a:t>
                      </a:r>
                      <a:endParaRPr lang="nl-NL" sz="1800" dirty="0">
                        <a:solidFill>
                          <a:srgbClr val="F8F8F8"/>
                        </a:solidFill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계약 지수</a:t>
                      </a:r>
                      <a:endParaRPr lang="en-US" altLang="ko-KR" sz="1800" dirty="0">
                        <a:solidFill>
                          <a:srgbClr val="F8F8F8"/>
                        </a:solidFill>
                        <a:latin typeface="+mn-lt"/>
                        <a:ea typeface="굴림" pitchFamily="50" charset="-127"/>
                      </a:endParaRPr>
                    </a:p>
                    <a:p>
                      <a:pPr algn="ctr"/>
                      <a:r>
                        <a:rPr lang="en-US" altLang="ko-KR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Contract index)</a:t>
                      </a:r>
                      <a:endParaRPr lang="nl-NL" sz="1800" dirty="0">
                        <a:solidFill>
                          <a:srgbClr val="F8F8F8"/>
                        </a:solidFill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기본 가격</a:t>
                      </a:r>
                      <a:endParaRPr lang="en-US" altLang="ko-KR" sz="1800" dirty="0">
                        <a:solidFill>
                          <a:srgbClr val="F8F8F8"/>
                        </a:solidFill>
                        <a:latin typeface="+mn-lt"/>
                        <a:ea typeface="굴림" pitchFamily="50" charset="-127"/>
                      </a:endParaRPr>
                    </a:p>
                    <a:p>
                      <a:pPr algn="ctr"/>
                      <a:r>
                        <a:rPr lang="en-US" altLang="ko-KR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Basic price)</a:t>
                      </a:r>
                      <a:endParaRPr lang="nl-NL" sz="1800" dirty="0">
                        <a:solidFill>
                          <a:srgbClr val="F8F8F8"/>
                        </a:solidFill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실 판매 가격</a:t>
                      </a:r>
                      <a:endParaRPr lang="en-US" altLang="ko-KR" sz="1800" dirty="0">
                        <a:solidFill>
                          <a:srgbClr val="F8F8F8"/>
                        </a:solidFill>
                        <a:latin typeface="+mn-lt"/>
                        <a:ea typeface="굴림" pitchFamily="50" charset="-127"/>
                      </a:endParaRPr>
                    </a:p>
                    <a:p>
                      <a:pPr algn="ctr"/>
                      <a:r>
                        <a:rPr lang="en-US" altLang="ko-KR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Sales</a:t>
                      </a:r>
                      <a:r>
                        <a:rPr lang="en-US" sz="1800" baseline="0" dirty="0">
                          <a:solidFill>
                            <a:srgbClr val="F8F8F8"/>
                          </a:solidFill>
                          <a:latin typeface="+mn-lt"/>
                          <a:ea typeface="굴림" pitchFamily="50" charset="-127"/>
                        </a:rPr>
                        <a:t> price)</a:t>
                      </a:r>
                      <a:endParaRPr lang="nl-NL" sz="1800" dirty="0">
                        <a:solidFill>
                          <a:srgbClr val="F8F8F8"/>
                        </a:solidFill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+mn-lt"/>
                          <a:ea typeface="굴림" pitchFamily="50" charset="-127"/>
                        </a:rPr>
                        <a:t>많이</a:t>
                      </a:r>
                      <a:r>
                        <a:rPr lang="en-US" altLang="ko-KR" sz="1800" dirty="0">
                          <a:latin typeface="+mn-lt"/>
                          <a:ea typeface="굴림" pitchFamily="50" charset="-127"/>
                        </a:rPr>
                        <a:t>(</a:t>
                      </a:r>
                      <a:r>
                        <a:rPr lang="en-US" sz="1800" dirty="0">
                          <a:latin typeface="+mn-lt"/>
                          <a:ea typeface="굴림" pitchFamily="50" charset="-127"/>
                        </a:rPr>
                        <a:t>Much)</a:t>
                      </a:r>
                      <a:endParaRPr lang="nl-NL" sz="1800" dirty="0">
                        <a:latin typeface="+mn-lt"/>
                        <a:ea typeface="굴림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ea typeface="굴림" pitchFamily="50" charset="-127"/>
                        </a:rPr>
                        <a:t>1.1</a:t>
                      </a:r>
                      <a:endParaRPr lang="nl-NL" sz="1800" dirty="0"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ea typeface="굴림" pitchFamily="50" charset="-127"/>
                        </a:rPr>
                        <a:t>$1.50</a:t>
                      </a:r>
                      <a:endParaRPr lang="nl-NL" sz="1800" dirty="0"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ea typeface="굴림" pitchFamily="50" charset="-127"/>
                        </a:rPr>
                        <a:t>$1.65</a:t>
                      </a:r>
                      <a:endParaRPr lang="nl-NL" sz="1800" dirty="0"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+mn-lt"/>
                          <a:ea typeface="굴림" pitchFamily="50" charset="-127"/>
                        </a:rPr>
                        <a:t>적게</a:t>
                      </a:r>
                      <a:r>
                        <a:rPr lang="en-US" altLang="ko-KR" sz="1800" dirty="0">
                          <a:latin typeface="+mn-lt"/>
                          <a:ea typeface="굴림" pitchFamily="50" charset="-127"/>
                        </a:rPr>
                        <a:t>(</a:t>
                      </a:r>
                      <a:r>
                        <a:rPr lang="en-US" sz="1800" dirty="0">
                          <a:latin typeface="+mn-lt"/>
                          <a:ea typeface="굴림" pitchFamily="50" charset="-127"/>
                        </a:rPr>
                        <a:t>Little)</a:t>
                      </a:r>
                      <a:endParaRPr lang="nl-NL" sz="1800" dirty="0">
                        <a:latin typeface="+mn-lt"/>
                        <a:ea typeface="굴림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ea typeface="굴림" pitchFamily="50" charset="-127"/>
                        </a:rPr>
                        <a:t>0.9</a:t>
                      </a:r>
                      <a:endParaRPr lang="nl-NL" sz="1800" dirty="0"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ea typeface="굴림" pitchFamily="50" charset="-127"/>
                        </a:rPr>
                        <a:t>$1.50</a:t>
                      </a:r>
                      <a:endParaRPr lang="nl-NL" sz="1800" dirty="0"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ea typeface="굴림" pitchFamily="50" charset="-127"/>
                        </a:rPr>
                        <a:t>$1.35</a:t>
                      </a:r>
                      <a:endParaRPr lang="nl-NL" sz="1800" dirty="0">
                        <a:latin typeface="+mn-lt"/>
                        <a:ea typeface="굴림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사례회사 개요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536" y="1052736"/>
            <a:ext cx="8568952" cy="4858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00" indent="-180000">
              <a:lnSpc>
                <a:spcPct val="100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1.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취급 제품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(Products)</a:t>
            </a:r>
            <a:endParaRPr lang="ko-KR" altLang="en-US" sz="2000" b="1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커넥션은 과일주스 제조업체입니다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일반적인 맛의 음료를 만들고 여러 다른 종류의 용기 사이즈가 있습니다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  </a:t>
            </a: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커넥션은 고객에게 직접 판매합니다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고객이 주문하면 납품은 다음날 이뤄집니다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두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 가지 포장 유형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Two packaging types)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이 있음</a:t>
            </a:r>
            <a:endParaRPr lang="nl-NL" altLang="ko-KR" dirty="0">
              <a:latin typeface="나눔고딕" pitchFamily="50" charset="-127"/>
              <a:ea typeface="나눔고딕" pitchFamily="50" charset="-127"/>
              <a:cs typeface="Calibri"/>
            </a:endParaRPr>
          </a:p>
          <a:p>
            <a:pPr marL="637200" lvl="2" indent="-180000">
              <a:lnSpc>
                <a:spcPts val="3000"/>
              </a:lnSpc>
              <a:buFont typeface="Wingdings" pitchFamily="2" charset="2"/>
              <a:buChar char="ü"/>
            </a:pP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1L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팩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1L carton)</a:t>
            </a:r>
          </a:p>
          <a:p>
            <a:pPr marL="637200" lvl="2" indent="-180000">
              <a:lnSpc>
                <a:spcPts val="3000"/>
              </a:lnSpc>
              <a:buFont typeface="Wingdings" pitchFamily="2" charset="2"/>
              <a:buChar char="ü"/>
            </a:pP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0.3L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페트병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0.3L PET bottle)</a:t>
            </a:r>
          </a:p>
          <a:p>
            <a:pPr marL="180000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3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가지 맛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Three flavors)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이 있음</a:t>
            </a:r>
            <a:endParaRPr lang="nl-NL" altLang="ko-KR" dirty="0">
              <a:latin typeface="나눔고딕" pitchFamily="50" charset="-127"/>
              <a:ea typeface="나눔고딕" pitchFamily="50" charset="-127"/>
              <a:cs typeface="Calibri"/>
            </a:endParaRPr>
          </a:p>
          <a:p>
            <a:pPr marL="637200" lvl="2" indent="-180000">
              <a:lnSpc>
                <a:spcPts val="3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오렌지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Orange)</a:t>
            </a:r>
          </a:p>
          <a:p>
            <a:pPr marL="637200" lvl="2" indent="-180000">
              <a:lnSpc>
                <a:spcPts val="3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오렌지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C-Power(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Orange C-Power)</a:t>
            </a:r>
          </a:p>
          <a:p>
            <a:pPr marL="637200" lvl="2" indent="-180000">
              <a:lnSpc>
                <a:spcPts val="3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오렌지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/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망고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Orange/Mango)</a:t>
            </a:r>
          </a:p>
          <a:p>
            <a:pPr marL="180000" indent="-180000">
              <a:lnSpc>
                <a:spcPct val="115000"/>
              </a:lnSpc>
              <a:spcBef>
                <a:spcPts val="0"/>
              </a:spcBef>
            </a:pPr>
            <a:endParaRPr lang="en-US" altLang="ko-KR" sz="1400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  <p:pic>
        <p:nvPicPr>
          <p:cNvPr id="10" name="Afbeelding 4" descr="Pak 1.png"/>
          <p:cNvPicPr>
            <a:picLocks noChangeAspect="1"/>
          </p:cNvPicPr>
          <p:nvPr/>
        </p:nvPicPr>
        <p:blipFill>
          <a:blip r:embed="rId3" cstate="print"/>
          <a:srcRect l="30000" t="17143" r="31429" b="18571"/>
          <a:stretch>
            <a:fillRect/>
          </a:stretch>
        </p:blipFill>
        <p:spPr>
          <a:xfrm>
            <a:off x="5724128" y="2492896"/>
            <a:ext cx="1080120" cy="2700300"/>
          </a:xfrm>
          <a:prstGeom prst="rect">
            <a:avLst/>
          </a:prstGeom>
        </p:spPr>
      </p:pic>
      <p:pic>
        <p:nvPicPr>
          <p:cNvPr id="11" name="Afbeelding 5" descr="Pet fles 0,25.png"/>
          <p:cNvPicPr>
            <a:picLocks noChangeAspect="1"/>
          </p:cNvPicPr>
          <p:nvPr/>
        </p:nvPicPr>
        <p:blipFill>
          <a:blip r:embed="rId4" cstate="print"/>
          <a:srcRect l="33333" t="20370" r="30556" b="16667"/>
          <a:stretch>
            <a:fillRect/>
          </a:stretch>
        </p:blipFill>
        <p:spPr>
          <a:xfrm>
            <a:off x="6808484" y="2852936"/>
            <a:ext cx="71584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사례회사 개요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520" y="908720"/>
            <a:ext cx="8568952" cy="4231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indent="180000">
              <a:lnSpc>
                <a:spcPts val="3000"/>
              </a:lnSpc>
              <a:spcBef>
                <a:spcPts val="0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2.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제품 보관 및 유통기한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(Product storage and shelf life)</a:t>
            </a:r>
          </a:p>
          <a:p>
            <a:pPr marL="180000" lvl="0" indent="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제품은 완제품 창고에서 </a:t>
            </a: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파레트에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보관됨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  </a:t>
            </a:r>
          </a:p>
          <a:p>
            <a:pPr marL="180000" lvl="0" indent="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납품 이전까지 또는 유통기한이 만료되기 이전까지 보관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  <a:p>
            <a:pPr marL="180000" indent="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완제품은 생산으로부터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20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주의 유통기한을 가짐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 20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주의 대부분의 기간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보통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60-80%)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동안을 고객이 보유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커넥션사에서는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유통기한의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20-40%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정도만 보유하는데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유통기한 초과 시에는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제품을 전량 폐기해야 됨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예를 들어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만약 합의된 유통기한이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75%(15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주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라면 내부적 유통기한은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25%(5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주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로 만약 고객에게 배송 시에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15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주의 유통기한이 남은 것을 약속한다면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완제품의 재고가 내부에서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주 이상이 경과 되어서는 안됨을 의미함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합의된 유통기한이 지난다면 완제품은 유통될 수 없고 폐기됨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  <a:p>
            <a:pPr marL="180000" lvl="0" indent="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운송은 자가 소유 배송차량을 소유하지 않는 대신에 믿을 수 있는 운송 파트너에게 배송을 </a:t>
            </a: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아웃소싱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</a:p>
        </p:txBody>
      </p:sp>
      <p:cxnSp>
        <p:nvCxnSpPr>
          <p:cNvPr id="6" name="Rechte verbindingslijn met pijl 7"/>
          <p:cNvCxnSpPr/>
          <p:nvPr/>
        </p:nvCxnSpPr>
        <p:spPr bwMode="auto">
          <a:xfrm>
            <a:off x="827584" y="6738979"/>
            <a:ext cx="4216101" cy="23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sp>
        <p:nvSpPr>
          <p:cNvPr id="7" name="Rechthoek 3"/>
          <p:cNvSpPr>
            <a:spLocks noChangeArrowheads="1"/>
          </p:cNvSpPr>
          <p:nvPr/>
        </p:nvSpPr>
        <p:spPr bwMode="auto">
          <a:xfrm>
            <a:off x="1096806" y="6315487"/>
            <a:ext cx="7290290" cy="353071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 완제품 총 유통기한은 </a:t>
            </a: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주임</a:t>
            </a: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Shelf life is 20 weeks)</a:t>
            </a:r>
          </a:p>
        </p:txBody>
      </p:sp>
      <p:sp>
        <p:nvSpPr>
          <p:cNvPr id="8" name="PIJL-LINKS en -RECHTS 6"/>
          <p:cNvSpPr>
            <a:spLocks noChangeArrowheads="1"/>
          </p:cNvSpPr>
          <p:nvPr/>
        </p:nvSpPr>
        <p:spPr bwMode="auto">
          <a:xfrm>
            <a:off x="1096806" y="5377102"/>
            <a:ext cx="4655246" cy="864000"/>
          </a:xfrm>
          <a:prstGeom prst="leftRightArrow">
            <a:avLst>
              <a:gd name="adj1" fmla="val 50000"/>
              <a:gd name="adj2" fmla="val 49994"/>
            </a:avLst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accent3"/>
                </a:solidFill>
                <a:latin typeface="나눔고딕" pitchFamily="50" charset="-127"/>
                <a:ea typeface="나눔고딕" pitchFamily="50" charset="-127"/>
              </a:rPr>
              <a:t>합의된 유통기한</a:t>
            </a:r>
            <a:r>
              <a:rPr lang="en-US" altLang="ko-KR" sz="1400" b="1" dirty="0">
                <a:solidFill>
                  <a:schemeClr val="accent3"/>
                </a:solidFill>
                <a:latin typeface="나눔고딕" pitchFamily="50" charset="-127"/>
                <a:ea typeface="나눔고딕" pitchFamily="50" charset="-127"/>
              </a:rPr>
              <a:t>=75%</a:t>
            </a:r>
            <a:br>
              <a:rPr lang="en-US" altLang="ko-KR" sz="1400" b="1" dirty="0">
                <a:solidFill>
                  <a:schemeClr val="accent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b="1" dirty="0">
                <a:solidFill>
                  <a:schemeClr val="accent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b="1" dirty="0">
                <a:solidFill>
                  <a:schemeClr val="accent3"/>
                </a:solidFill>
                <a:latin typeface="나눔고딕" pitchFamily="50" charset="-127"/>
                <a:ea typeface="나눔고딕" pitchFamily="50" charset="-127"/>
              </a:rPr>
              <a:t>Shelf life agreement= 75%)</a:t>
            </a:r>
          </a:p>
        </p:txBody>
      </p:sp>
      <p:sp>
        <p:nvSpPr>
          <p:cNvPr id="9" name="PIJL-LINKS en -RECHTS 7"/>
          <p:cNvSpPr>
            <a:spLocks noChangeArrowheads="1"/>
          </p:cNvSpPr>
          <p:nvPr/>
        </p:nvSpPr>
        <p:spPr bwMode="auto">
          <a:xfrm>
            <a:off x="5747089" y="5372415"/>
            <a:ext cx="2700056" cy="864096"/>
          </a:xfrm>
          <a:prstGeom prst="left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내부적 유통기한</a:t>
            </a:r>
            <a:endParaRPr lang="en-US" altLang="ko-KR" sz="12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Internal shelflife)</a:t>
            </a: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사례회사 개요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536" y="764704"/>
            <a:ext cx="8568952" cy="2591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0"/>
              </a:spcBef>
              <a:buFontTx/>
              <a:buChar char="•"/>
            </a:pP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marL="180000" lvl="0" indent="-180000">
              <a:lnSpc>
                <a:spcPts val="3000"/>
              </a:lnSpc>
              <a:spcBef>
                <a:spcPts val="0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3.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생산 프로세스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(The production process) </a:t>
            </a:r>
            <a:endParaRPr lang="en-US" altLang="ko-KR" sz="20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180000" lvl="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커넥션은 모든 제품을 직접 생산</a:t>
            </a:r>
            <a:endParaRPr lang="en-US" altLang="ko-KR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180000" lvl="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과일주스는 </a:t>
            </a: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혼합기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(Mixer)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에서 혼합되고 즉시 용기주입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(Bottling)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라인에서 용기에 주입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  <a:p>
            <a:pPr marL="180000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세 개의 창고가 있으며 필요 시 초과 창고 운영</a:t>
            </a:r>
            <a:endParaRPr lang="nl-NL" altLang="ko-KR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000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두 단계의 생산 공정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혼합공정과 용기주입 공정</a:t>
            </a:r>
            <a:endParaRPr lang="nl-NL" altLang="ko-KR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180000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모든 제품은 용기주입 라인과 </a:t>
            </a:r>
            <a:r>
              <a:rPr lang="ko-KR" altLang="en-US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혼합기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라인과 연결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907911" y="4003660"/>
            <a:ext cx="1570047" cy="939757"/>
          </a:xfrm>
          <a:custGeom>
            <a:avLst/>
            <a:gdLst>
              <a:gd name="T0" fmla="*/ 0 w 481"/>
              <a:gd name="T1" fmla="*/ 0 h 414"/>
              <a:gd name="T2" fmla="*/ 481 w 481"/>
              <a:gd name="T3" fmla="*/ 0 h 414"/>
              <a:gd name="T4" fmla="*/ 240 w 481"/>
              <a:gd name="T5" fmla="*/ 414 h 414"/>
              <a:gd name="T6" fmla="*/ 0 w 481"/>
              <a:gd name="T7" fmla="*/ 0 h 414"/>
              <a:gd name="T8" fmla="*/ 0 60000 65536"/>
              <a:gd name="T9" fmla="*/ 0 60000 65536"/>
              <a:gd name="T10" fmla="*/ 0 60000 65536"/>
              <a:gd name="T11" fmla="*/ 0 60000 65536"/>
              <a:gd name="T12" fmla="*/ 0 w 481"/>
              <a:gd name="T13" fmla="*/ 0 h 414"/>
              <a:gd name="T14" fmla="*/ 481 w 481"/>
              <a:gd name="T15" fmla="*/ 414 h 4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1" h="414">
                <a:moveTo>
                  <a:pt x="0" y="0"/>
                </a:moveTo>
                <a:lnTo>
                  <a:pt x="481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>
              <a:defRPr/>
            </a:pPr>
            <a:r>
              <a:rPr lang="ko-KR" altLang="en-US" sz="1600" b="1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파레트</a:t>
            </a:r>
            <a:endParaRPr lang="en-US" altLang="ko-KR" sz="16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pallets)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602486" y="3789040"/>
            <a:ext cx="264192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완제품                 </a:t>
            </a:r>
            <a:r>
              <a:rPr lang="en-US" altLang="ko-KR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Finished product)</a:t>
            </a: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115615" y="3645024"/>
            <a:ext cx="33557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원자재</a:t>
            </a:r>
            <a:r>
              <a:rPr lang="en-US" altLang="ko-KR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구성부품</a:t>
            </a:r>
            <a:r>
              <a:rPr lang="en-US" altLang="ko-KR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Components)</a:t>
            </a: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251520" y="4440789"/>
            <a:ext cx="1525328" cy="735461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공급자 관계 관리</a:t>
            </a: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SRM)</a:t>
            </a: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1943807" y="4900944"/>
            <a:ext cx="1527613" cy="939757"/>
          </a:xfrm>
          <a:custGeom>
            <a:avLst/>
            <a:gdLst>
              <a:gd name="T0" fmla="*/ 0 w 481"/>
              <a:gd name="T1" fmla="*/ 0 h 414"/>
              <a:gd name="T2" fmla="*/ 481 w 481"/>
              <a:gd name="T3" fmla="*/ 0 h 414"/>
              <a:gd name="T4" fmla="*/ 240 w 481"/>
              <a:gd name="T5" fmla="*/ 414 h 414"/>
              <a:gd name="T6" fmla="*/ 0 w 481"/>
              <a:gd name="T7" fmla="*/ 0 h 414"/>
              <a:gd name="T8" fmla="*/ 0 60000 65536"/>
              <a:gd name="T9" fmla="*/ 0 60000 65536"/>
              <a:gd name="T10" fmla="*/ 0 60000 65536"/>
              <a:gd name="T11" fmla="*/ 0 60000 65536"/>
              <a:gd name="T12" fmla="*/ 0 w 481"/>
              <a:gd name="T13" fmla="*/ 0 h 414"/>
              <a:gd name="T14" fmla="*/ 481 w 481"/>
              <a:gd name="T15" fmla="*/ 414 h 4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1" h="414">
                <a:moveTo>
                  <a:pt x="0" y="0"/>
                </a:moveTo>
                <a:lnTo>
                  <a:pt x="481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탱크 야드</a:t>
            </a:r>
            <a:endParaRPr lang="en-US" altLang="ko-KR" sz="16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tankyard)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3498381" y="4440790"/>
            <a:ext cx="1060843" cy="735461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혼합 공정</a:t>
            </a:r>
            <a:endParaRPr lang="en-US" altLang="ko-KR" sz="16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Mixing)</a:t>
            </a: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4650510" y="4440790"/>
            <a:ext cx="1433658" cy="735461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용기주입 공정</a:t>
            </a:r>
            <a:endParaRPr lang="en-US" altLang="ko-KR" sz="16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Bottling)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7746854" y="4440790"/>
            <a:ext cx="1289642" cy="735461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고객 관계 관리</a:t>
            </a: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CRM)</a:t>
            </a: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6098850" y="4466127"/>
            <a:ext cx="1570047" cy="817179"/>
          </a:xfrm>
          <a:custGeom>
            <a:avLst/>
            <a:gdLst>
              <a:gd name="T0" fmla="*/ 0 w 481"/>
              <a:gd name="T1" fmla="*/ 0 h 414"/>
              <a:gd name="T2" fmla="*/ 481 w 481"/>
              <a:gd name="T3" fmla="*/ 0 h 414"/>
              <a:gd name="T4" fmla="*/ 240 w 481"/>
              <a:gd name="T5" fmla="*/ 414 h 414"/>
              <a:gd name="T6" fmla="*/ 0 w 481"/>
              <a:gd name="T7" fmla="*/ 0 h 414"/>
              <a:gd name="T8" fmla="*/ 0 60000 65536"/>
              <a:gd name="T9" fmla="*/ 0 60000 65536"/>
              <a:gd name="T10" fmla="*/ 0 60000 65536"/>
              <a:gd name="T11" fmla="*/ 0 60000 65536"/>
              <a:gd name="T12" fmla="*/ 0 w 481"/>
              <a:gd name="T13" fmla="*/ 0 h 414"/>
              <a:gd name="T14" fmla="*/ 481 w 481"/>
              <a:gd name="T15" fmla="*/ 414 h 4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1" h="414">
                <a:moveTo>
                  <a:pt x="0" y="0"/>
                </a:moveTo>
                <a:lnTo>
                  <a:pt x="481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>
              <a:defRPr/>
            </a:pPr>
            <a:r>
              <a:rPr lang="ko-KR" altLang="en-US" sz="1600" b="1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파레트</a:t>
            </a:r>
            <a:endParaRPr lang="en-US" altLang="ko-KR" sz="16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pallets)</a:t>
            </a:r>
          </a:p>
        </p:txBody>
      </p:sp>
      <p:sp>
        <p:nvSpPr>
          <p:cNvPr id="17" name="Rechthoek 3"/>
          <p:cNvSpPr>
            <a:spLocks noChangeArrowheads="1"/>
          </p:cNvSpPr>
          <p:nvPr/>
        </p:nvSpPr>
        <p:spPr bwMode="auto">
          <a:xfrm>
            <a:off x="1835696" y="5896331"/>
            <a:ext cx="1602986" cy="353071"/>
          </a:xfrm>
          <a:prstGeom prst="rect">
            <a:avLst/>
          </a:prstGeom>
          <a:solidFill>
            <a:srgbClr val="FFFF66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>
                    <a:lumMod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원자재 창고</a:t>
            </a:r>
            <a:endParaRPr lang="nl-NL" sz="1600" b="1" dirty="0">
              <a:solidFill>
                <a:schemeClr val="bg1">
                  <a:lumMod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Rechthoek 3"/>
          <p:cNvSpPr>
            <a:spLocks noChangeArrowheads="1"/>
          </p:cNvSpPr>
          <p:nvPr/>
        </p:nvSpPr>
        <p:spPr bwMode="auto">
          <a:xfrm>
            <a:off x="3563888" y="5896331"/>
            <a:ext cx="2520280" cy="353071"/>
          </a:xfrm>
          <a:prstGeom prst="rect">
            <a:avLst/>
          </a:prstGeom>
          <a:solidFill>
            <a:srgbClr val="FFFF66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bg1">
                    <a:lumMod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생산라인</a:t>
            </a:r>
            <a:endParaRPr lang="nl-NL" sz="1600" b="1" dirty="0">
              <a:solidFill>
                <a:schemeClr val="bg1">
                  <a:lumMod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Rechthoek 3"/>
          <p:cNvSpPr>
            <a:spLocks noChangeArrowheads="1"/>
          </p:cNvSpPr>
          <p:nvPr/>
        </p:nvSpPr>
        <p:spPr bwMode="auto">
          <a:xfrm>
            <a:off x="6156176" y="5896331"/>
            <a:ext cx="1458970" cy="353071"/>
          </a:xfrm>
          <a:prstGeom prst="rect">
            <a:avLst/>
          </a:prstGeom>
          <a:solidFill>
            <a:srgbClr val="FFFF66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>
                    <a:lumMod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완제품 창고</a:t>
            </a:r>
            <a:endParaRPr lang="nl-NL" sz="1600" b="1" dirty="0">
              <a:solidFill>
                <a:schemeClr val="bg1">
                  <a:lumMod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사례회사 개요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323528" y="1196752"/>
            <a:ext cx="8568952" cy="5249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0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4.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시장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(Market):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Calibri"/>
              </a:rPr>
              <a:t>세 종류의 고객들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sz="2000" b="1" dirty="0">
                <a:latin typeface="나눔고딕" pitchFamily="50" charset="-127"/>
                <a:ea typeface="나눔고딕" pitchFamily="50" charset="-127"/>
                <a:cs typeface="Calibri"/>
              </a:rPr>
              <a:t>Three customers)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Calibri"/>
              </a:rPr>
              <a:t>이 존재</a:t>
            </a:r>
            <a:endParaRPr lang="nl-NL" altLang="ko-KR" sz="2000" b="1" dirty="0">
              <a:latin typeface="나눔고딕" pitchFamily="50" charset="-127"/>
              <a:ea typeface="나눔고딕" pitchFamily="50" charset="-127"/>
              <a:cs typeface="Calibri"/>
            </a:endParaRPr>
          </a:p>
          <a:p>
            <a:pPr marL="180000" lvl="1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음식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&amp;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식료품 소매점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Retailer Food &amp; Groceries): 500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개의 매장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500 stores)/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공급사슬 리더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Supply chain leader)</a:t>
            </a:r>
          </a:p>
          <a:p>
            <a:pPr marL="180000" lvl="1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Land market</a:t>
            </a:r>
            <a:r>
              <a:rPr lang="ko-KR" altLang="en-US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Calibri"/>
              </a:rPr>
              <a:t>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소매점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Retailer Land market): 300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개의 매장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300 stores)/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할인점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Discounter)</a:t>
            </a:r>
          </a:p>
          <a:p>
            <a:pPr marL="180000" lvl="1"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Dominick’s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 주유소의 체인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Chain of gas stations Dominick’s): 50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개 매장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50 stores)/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PET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Calibri"/>
              </a:rPr>
              <a:t>로만 판매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Calibri"/>
              </a:rPr>
              <a:t>Only PET bottles)</a:t>
            </a:r>
          </a:p>
          <a:p>
            <a:pPr marL="180000" lvl="1" indent="-180000">
              <a:lnSpc>
                <a:spcPts val="3000"/>
              </a:lnSpc>
              <a:buFont typeface="Wingdings" pitchFamily="2" charset="2"/>
              <a:buChar char="§"/>
            </a:pPr>
            <a:endParaRPr lang="nl-NL" altLang="ko-KR" dirty="0">
              <a:latin typeface="나눔고딕" pitchFamily="50" charset="-127"/>
              <a:ea typeface="나눔고딕" pitchFamily="50" charset="-127"/>
              <a:cs typeface="Calibri"/>
            </a:endParaRPr>
          </a:p>
          <a:p>
            <a:pPr marL="18000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5.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원자재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/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구성부품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(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The components)</a:t>
            </a:r>
            <a:endParaRPr lang="ko-KR" altLang="en-US" sz="2000" b="1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완제품은 두 가지 주요 원자재인 포장 및 펄프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농축 과일 주스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로 구성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</a:p>
          <a:p>
            <a:pPr marL="18000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방법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-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과일 펄프 믹스와 첨가제는 과일 주스에 독특한 맛을 제공하며 이것이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오랫동안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커넥션을 유지시켜준 가장 특별한 비법임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180000" lvl="1" indent="-180000">
              <a:lnSpc>
                <a:spcPts val="3000"/>
              </a:lnSpc>
              <a:buFont typeface="Wingdings" pitchFamily="2" charset="2"/>
              <a:buChar char="§"/>
            </a:pPr>
            <a:endParaRPr lang="nl-NL" altLang="ko-KR" dirty="0">
              <a:latin typeface="나눔고딕" pitchFamily="50" charset="-127"/>
              <a:ea typeface="나눔고딕" pitchFamily="50" charset="-127"/>
              <a:cs typeface="Calibri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</a:pPr>
            <a:endParaRPr lang="en-US" altLang="ko-KR" sz="1400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사례회사 개요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39713" y="5272045"/>
            <a:ext cx="1160462" cy="311150"/>
          </a:xfrm>
        </p:spPr>
        <p:txBody>
          <a:bodyPr/>
          <a:lstStyle/>
          <a:p>
            <a:pPr>
              <a:defRPr/>
            </a:pPr>
            <a:fld id="{994753DA-E3C6-4AA2-94FB-62C5A21772A8}" type="slidenum">
              <a:rPr lang="nl-NL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>
                <a:defRPr/>
              </a:pPr>
              <a:t>19</a:t>
            </a:fld>
            <a:endParaRPr lang="nl-NL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323528" y="1196752"/>
            <a:ext cx="856895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42900"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6.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각 제품별 자재명세서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(Bill of Material)</a:t>
            </a:r>
            <a:endParaRPr lang="ko-KR" altLang="en-US" sz="2000" b="1" dirty="0">
              <a:latin typeface="나눔고딕" pitchFamily="50" charset="-127"/>
              <a:ea typeface="나눔고딕" pitchFamily="50" charset="-127"/>
              <a:cs typeface="Times New Roman"/>
            </a:endParaRPr>
          </a:p>
        </p:txBody>
      </p:sp>
      <p:graphicFrame>
        <p:nvGraphicFramePr>
          <p:cNvPr id="17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241410"/>
              </p:ext>
            </p:extLst>
          </p:nvPr>
        </p:nvGraphicFramePr>
        <p:xfrm>
          <a:off x="323529" y="1772816"/>
          <a:ext cx="8568951" cy="437213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88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5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5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07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팩</a:t>
                      </a:r>
                      <a:endParaRPr lang="en-US" altLang="ko-KR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Carton)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페트병</a:t>
                      </a:r>
                      <a:endParaRPr lang="en-US" altLang="ko-KR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PET)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오렌지</a:t>
                      </a:r>
                      <a:endParaRPr lang="en-US" altLang="ko-KR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Orange)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망고</a:t>
                      </a:r>
                      <a:endParaRPr lang="en-US" altLang="ko-KR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Mango)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비타민 </a:t>
                      </a:r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C</a:t>
                      </a:r>
                    </a:p>
                    <a:p>
                      <a:pPr algn="ctr"/>
                      <a:r>
                        <a:rPr lang="en-US" sz="16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Vit 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36">
                <a:tc>
                  <a:txBody>
                    <a:bodyPr/>
                    <a:lstStyle/>
                    <a:p>
                      <a:r>
                        <a:rPr lang="nl-NL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Frespressie</a:t>
                      </a:r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오렌지 </a:t>
                      </a:r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1L</a:t>
                      </a:r>
                    </a:p>
                    <a:p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Frespressie</a:t>
                      </a:r>
                      <a:r>
                        <a:rPr lang="nl-NL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 Orange 1L)</a:t>
                      </a:r>
                      <a:endParaRPr lang="nl-NL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0.20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620">
                <a:tc>
                  <a:txBody>
                    <a:bodyPr/>
                    <a:lstStyle/>
                    <a:p>
                      <a:r>
                        <a:rPr lang="nl-NL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Frespressie</a:t>
                      </a:r>
                      <a:r>
                        <a:rPr lang="nl-NL" altLang="ko-KR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오렌지 </a:t>
                      </a:r>
                      <a:r>
                        <a:rPr lang="en-US" altLang="ko-KR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C-Power 1L</a:t>
                      </a:r>
                    </a:p>
                    <a:p>
                      <a:r>
                        <a:rPr lang="en-US" altLang="ko-KR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Frespressie Orange</a:t>
                      </a:r>
                      <a:r>
                        <a:rPr lang="nl-NL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  C-Power  1L)</a:t>
                      </a:r>
                      <a:endParaRPr lang="nl-NL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0.010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936">
                <a:tc>
                  <a:txBody>
                    <a:bodyPr/>
                    <a:lstStyle/>
                    <a:p>
                      <a:r>
                        <a:rPr lang="nl-NL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Frespressie </a:t>
                      </a:r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오렌지</a:t>
                      </a:r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망고 </a:t>
                      </a:r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1L</a:t>
                      </a:r>
                    </a:p>
                    <a:p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Frespressie Orange/Mango 1L)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0.050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620">
                <a:tc>
                  <a:txBody>
                    <a:bodyPr/>
                    <a:lstStyle/>
                    <a:p>
                      <a:r>
                        <a:rPr lang="nl-NL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Frespressie </a:t>
                      </a:r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오렌지 </a:t>
                      </a:r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PET</a:t>
                      </a:r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병</a:t>
                      </a:r>
                      <a:endParaRPr lang="en-US" altLang="ko-KR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Frespressie</a:t>
                      </a:r>
                      <a:r>
                        <a:rPr lang="nl-NL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  Orange PET)</a:t>
                      </a:r>
                      <a:endParaRPr lang="nl-NL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620">
                <a:tc>
                  <a:txBody>
                    <a:bodyPr/>
                    <a:lstStyle/>
                    <a:p>
                      <a:r>
                        <a:rPr lang="nl-NL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Frespressie</a:t>
                      </a:r>
                      <a:r>
                        <a:rPr lang="nl-NL" altLang="ko-KR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ko-KR" altLang="en-US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오렌지 </a:t>
                      </a:r>
                      <a:r>
                        <a:rPr lang="en-US" altLang="ko-KR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C-Power PET</a:t>
                      </a:r>
                      <a:r>
                        <a:rPr lang="ko-KR" altLang="en-US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병</a:t>
                      </a:r>
                      <a:endParaRPr lang="en-US" altLang="ko-KR" sz="1600" baseline="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r>
                        <a:rPr lang="en-US" altLang="ko-KR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Frespressie Orange</a:t>
                      </a:r>
                      <a:r>
                        <a:rPr lang="nl-NL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</a:p>
                    <a:p>
                      <a:r>
                        <a:rPr lang="nl-NL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C-Power PET)</a:t>
                      </a:r>
                      <a:endParaRPr lang="nl-NL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0.057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0.003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620">
                <a:tc>
                  <a:txBody>
                    <a:bodyPr/>
                    <a:lstStyle/>
                    <a:p>
                      <a:r>
                        <a:rPr lang="nl-NL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Frespressie </a:t>
                      </a:r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오렌지</a:t>
                      </a:r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망고 </a:t>
                      </a:r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PET</a:t>
                      </a:r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병</a:t>
                      </a:r>
                      <a:endParaRPr lang="en-US" altLang="ko-KR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r>
                        <a:rPr lang="en-US" altLang="ko-KR" sz="16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Frespressie Orange/Mango</a:t>
                      </a:r>
                      <a:r>
                        <a:rPr lang="nl-NL" sz="1600" baseline="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nl-NL" sz="1600" dirty="0">
                          <a:latin typeface="나눔고딕" pitchFamily="50" charset="-127"/>
                          <a:ea typeface="나눔고딕" pitchFamily="50" charset="-127"/>
                        </a:rPr>
                        <a:t>PET)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0.015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시뮬레이션 게임을 통한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S&amp;OP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학습 기대 효과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238610"/>
              </p:ext>
            </p:extLst>
          </p:nvPr>
        </p:nvGraphicFramePr>
        <p:xfrm>
          <a:off x="0" y="951112"/>
          <a:ext cx="9144000" cy="590688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89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578">
                <a:tc>
                  <a:txBody>
                    <a:bodyPr/>
                    <a:lstStyle/>
                    <a:p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</a:rPr>
                        <a:t> SCM Key point</a:t>
                      </a:r>
                      <a:endParaRPr lang="en-US" altLang="ko-KR" sz="1800" b="1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</a:rPr>
                        <a:t>학습 효과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</a:rPr>
                        <a:t>	</a:t>
                      </a:r>
                      <a:endParaRPr lang="en-US" altLang="ko-KR" sz="1800" b="1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870">
                <a:tc>
                  <a:txBody>
                    <a:bodyPr/>
                    <a:lstStyle/>
                    <a:p>
                      <a:r>
                        <a:rPr lang="en-US" altLang="ko-KR" sz="1800" kern="1200" baseline="0" dirty="0"/>
                        <a:t>S&amp;OP </a:t>
                      </a:r>
                      <a:r>
                        <a:rPr lang="ko-KR" altLang="en-US" sz="1800" kern="1200" baseline="0" dirty="0"/>
                        <a:t>적용능력 배양</a:t>
                      </a:r>
                      <a:endParaRPr lang="ko-KR" altLang="en-US" sz="1800" b="1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500"/>
                        </a:lnSpc>
                      </a:pPr>
                      <a:r>
                        <a:rPr lang="ko-KR" altLang="en-US" sz="1600" kern="1200" baseline="0" dirty="0"/>
                        <a:t>단순 지식 습득이 아니라 습득된 </a:t>
                      </a:r>
                      <a:r>
                        <a:rPr lang="en-US" altLang="ko-KR" sz="1600" kern="1200" baseline="0" dirty="0"/>
                        <a:t>S&amp;OP </a:t>
                      </a:r>
                      <a:r>
                        <a:rPr lang="ko-KR" altLang="en-US" sz="1600" kern="1200" baseline="0" dirty="0"/>
                        <a:t>지식을  기업경영에 적용하는 능력을 배양하는 학습자</a:t>
                      </a:r>
                      <a:r>
                        <a:rPr lang="en-US" altLang="ko-KR" sz="1600" kern="1200" baseline="0" dirty="0"/>
                        <a:t>(Learner, </a:t>
                      </a:r>
                      <a:r>
                        <a:rPr lang="ko-KR" altLang="en-US" sz="1600" kern="1200" baseline="0" dirty="0"/>
                        <a:t>게임 참가자</a:t>
                      </a:r>
                      <a:r>
                        <a:rPr lang="en-US" altLang="ko-KR" sz="1600" kern="1200" baseline="0" dirty="0"/>
                        <a:t>) </a:t>
                      </a:r>
                      <a:r>
                        <a:rPr lang="ko-KR" altLang="en-US" sz="1600" kern="1200" baseline="0" dirty="0"/>
                        <a:t>주도형</a:t>
                      </a:r>
                      <a:r>
                        <a:rPr lang="en-US" altLang="ko-KR" sz="1600" kern="1200" baseline="0" dirty="0"/>
                        <a:t> </a:t>
                      </a:r>
                      <a:r>
                        <a:rPr lang="ko-KR" altLang="en-US" sz="1600" kern="1200" baseline="0" dirty="0"/>
                        <a:t>학습</a:t>
                      </a:r>
                      <a:endParaRPr lang="ko-KR" altLang="en-US" sz="1600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5870">
                <a:tc>
                  <a:txBody>
                    <a:bodyPr/>
                    <a:lstStyle/>
                    <a:p>
                      <a:r>
                        <a:rPr lang="en-US" altLang="ko-KR" sz="1800" kern="1200" baseline="0" dirty="0"/>
                        <a:t>S&amp;OP </a:t>
                      </a:r>
                      <a:r>
                        <a:rPr lang="ko-KR" altLang="en-US" sz="1800" kern="1200" baseline="0" dirty="0"/>
                        <a:t>성과	</a:t>
                      </a:r>
                      <a:endParaRPr lang="ko-KR" altLang="en-US" sz="1800" b="1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500"/>
                        </a:lnSpc>
                      </a:pPr>
                      <a:r>
                        <a:rPr lang="ko-KR" altLang="en-US" sz="1600" kern="1200" baseline="0" dirty="0"/>
                        <a:t>실제 게임을 통해 공급사슬의 성과가 변화될 때마다 회사의 손익에 어떻게 기여하는지를 탐구</a:t>
                      </a:r>
                      <a:endParaRPr lang="ko-KR" altLang="en-US" sz="1600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870">
                <a:tc>
                  <a:txBody>
                    <a:bodyPr/>
                    <a:lstStyle/>
                    <a:p>
                      <a:r>
                        <a:rPr lang="ko-KR" altLang="en-US" sz="1800" kern="1200" baseline="0" dirty="0"/>
                        <a:t>급변하는 환경에 적응</a:t>
                      </a:r>
                      <a:endParaRPr lang="ko-KR" altLang="en-US" sz="1800" b="1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500"/>
                        </a:lnSpc>
                      </a:pPr>
                      <a:r>
                        <a:rPr lang="ko-KR" altLang="en-US" sz="1600" kern="1200" baseline="0" dirty="0"/>
                        <a:t>경영 환경이 달라질 때 올바른 의사결정을 통해서 새로운 비즈니스 환경에 적절하게 대응하는지에 대해 시뮬레이션 	</a:t>
                      </a:r>
                      <a:endParaRPr lang="ko-KR" altLang="en-US" sz="1600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6233">
                <a:tc>
                  <a:txBody>
                    <a:bodyPr/>
                    <a:lstStyle/>
                    <a:p>
                      <a:r>
                        <a:rPr lang="ko-KR" altLang="en-US" sz="1800" kern="1200" baseline="0" dirty="0"/>
                        <a:t>방향성을 위한 전략</a:t>
                      </a:r>
                      <a:endParaRPr lang="ko-KR" altLang="en-US" sz="1800" b="1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500"/>
                        </a:lnSpc>
                      </a:pPr>
                      <a:r>
                        <a:rPr lang="ko-KR" altLang="en-US" sz="1600" kern="1200" baseline="0" dirty="0"/>
                        <a:t>사용자들에게 주어진 과제는 전략적이고 전술적인 선택들을 통해서 </a:t>
                      </a:r>
                      <a:r>
                        <a:rPr lang="en-US" altLang="ko-KR" sz="1600" kern="1200" baseline="0" dirty="0"/>
                        <a:t>ROI</a:t>
                      </a:r>
                      <a:r>
                        <a:rPr lang="ko-KR" altLang="en-US" sz="1600" kern="1200" baseline="0" dirty="0"/>
                        <a:t>를 극대화하는데 있음</a:t>
                      </a:r>
                      <a:r>
                        <a:rPr lang="en-US" altLang="ko-KR" sz="1600" kern="1200" baseline="0" dirty="0"/>
                        <a:t>. Tool</a:t>
                      </a:r>
                      <a:r>
                        <a:rPr lang="ko-KR" altLang="en-US" sz="1600" kern="1200" baseline="0" dirty="0"/>
                        <a:t>을 통해서 전략적인 선택에 따라서 </a:t>
                      </a:r>
                      <a:r>
                        <a:rPr lang="en-US" altLang="ko-KR" sz="1600" kern="1200" baseline="0" dirty="0"/>
                        <a:t>ROI</a:t>
                      </a:r>
                      <a:r>
                        <a:rPr lang="ko-KR" altLang="en-US" sz="1600" kern="1200" baseline="0" dirty="0"/>
                        <a:t>가 어떻게 바뀌는지를 학습</a:t>
                      </a:r>
                      <a:endParaRPr lang="ko-KR" altLang="en-US" sz="1600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870">
                <a:tc>
                  <a:txBody>
                    <a:bodyPr/>
                    <a:lstStyle/>
                    <a:p>
                      <a:r>
                        <a:rPr lang="ko-KR" altLang="en-US" sz="1800" kern="1200" baseline="0" dirty="0"/>
                        <a:t>올바른 경영자 정보</a:t>
                      </a:r>
                      <a:endParaRPr lang="ko-KR" altLang="en-US" sz="1800" b="1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500"/>
                        </a:lnSpc>
                      </a:pPr>
                      <a:r>
                        <a:rPr lang="ko-KR" altLang="en-US" sz="1600" kern="1200" baseline="0" dirty="0"/>
                        <a:t>올바른 경영자의 정보가 게임의 점수에 어떤 영향을 주는지를 경험해 봄으로서 실제의 비즈니스 경험 학습</a:t>
                      </a:r>
                      <a:endParaRPr lang="ko-KR" altLang="en-US" sz="1600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6596">
                <a:tc>
                  <a:txBody>
                    <a:bodyPr/>
                    <a:lstStyle/>
                    <a:p>
                      <a:endParaRPr lang="ko-KR" altLang="en-US" sz="1800" kern="1200" baseline="0" dirty="0"/>
                    </a:p>
                    <a:p>
                      <a:r>
                        <a:rPr lang="ko-KR" altLang="en-US" sz="1800" kern="1200" baseline="0" dirty="0"/>
                        <a:t>협력적인 의사결정</a:t>
                      </a:r>
                      <a:endParaRPr lang="ko-KR" altLang="en-US" sz="1800" b="1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500"/>
                        </a:lnSpc>
                      </a:pPr>
                      <a:r>
                        <a:rPr lang="ko-KR" altLang="en-US" sz="1600" kern="1200" baseline="0" dirty="0"/>
                        <a:t>개인 점수 뿐 아니라 하나의 팀으로서 게임에서 점수를 획득하게 구성되어 있으며 이를 통해 </a:t>
                      </a:r>
                      <a:r>
                        <a:rPr lang="en-US" altLang="ko-KR" sz="1600" kern="1200" baseline="0" dirty="0"/>
                        <a:t>SCM </a:t>
                      </a:r>
                      <a:r>
                        <a:rPr lang="ko-KR" altLang="en-US" sz="1600" kern="1200" baseline="0" dirty="0"/>
                        <a:t>은 단 하나의 기능이나 관리자의 책임이 아니라</a:t>
                      </a:r>
                      <a:r>
                        <a:rPr lang="en-US" altLang="ko-KR" sz="1600" kern="1200" baseline="0" dirty="0"/>
                        <a:t>, </a:t>
                      </a:r>
                      <a:r>
                        <a:rPr lang="ko-KR" altLang="en-US" sz="1600" kern="1200" baseline="0" dirty="0"/>
                        <a:t>팀워크임을 인지</a:t>
                      </a:r>
                      <a:r>
                        <a:rPr lang="en-US" altLang="ko-KR" sz="1600" kern="1200" baseline="0" dirty="0"/>
                        <a:t>. </a:t>
                      </a:r>
                      <a:r>
                        <a:rPr lang="ko-KR" altLang="en-US" sz="1600" kern="1200" baseline="0" dirty="0"/>
                        <a:t>사용자의 의사결정에 따라서 각 조직에 어떤 영향을 주는지를 경험	</a:t>
                      </a:r>
                      <a:endParaRPr lang="ko-KR" altLang="en-US" sz="1600" kern="1200" baseline="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79042" y="6279703"/>
            <a:ext cx="2808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S&amp;OP: Sales and Operation Planning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ROI: 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사례회사 개요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39713" y="6430218"/>
            <a:ext cx="1160462" cy="311150"/>
          </a:xfrm>
        </p:spPr>
        <p:txBody>
          <a:bodyPr/>
          <a:lstStyle/>
          <a:p>
            <a:pPr>
              <a:defRPr/>
            </a:pPr>
            <a:fld id="{994753DA-E3C6-4AA2-94FB-62C5A21772A8}" type="slidenum">
              <a:rPr lang="nl-NL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>
                <a:defRPr/>
              </a:pPr>
              <a:t>20</a:t>
            </a:fld>
            <a:endParaRPr lang="nl-NL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520" y="679852"/>
            <a:ext cx="8892480" cy="6162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lvl="0" indent="-342900">
              <a:spcBef>
                <a:spcPts val="35"/>
              </a:spcBef>
            </a:pPr>
            <a:endParaRPr lang="en-US" altLang="ko-KR" sz="16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marL="342900" lvl="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7.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공급업체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(The suppliers)</a:t>
            </a:r>
          </a:p>
          <a:p>
            <a:pPr marL="285750" lvl="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원자재는 공급업체로부터 구매하고 포장재료는 주변 지역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(Local)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공급업체에서 공급 </a:t>
            </a:r>
            <a:endParaRPr lang="en-US" altLang="ko-KR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285750" lvl="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펄프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농축 과일주스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는 과일 중개업자나 전세계 생산업자로부터 구매</a:t>
            </a:r>
            <a:endParaRPr lang="en-US" altLang="ko-KR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285750" lvl="0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각 공급업체는 예를 들어 가격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리드타임 </a:t>
            </a:r>
            <a:r>
              <a:rPr lang="en-US" altLang="ko-KR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신뢰성 등의 각기 다른 특성을 가지고 있음</a:t>
            </a:r>
            <a:endParaRPr lang="en-US" altLang="ko-KR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285750" lvl="0" indent="-180000">
              <a:lnSpc>
                <a:spcPts val="3000"/>
              </a:lnSpc>
              <a:spcBef>
                <a:spcPts val="0"/>
              </a:spcBef>
              <a:buFontTx/>
              <a:buChar char="•"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 marL="285750" lvl="0" indent="-180000">
              <a:lnSpc>
                <a:spcPts val="3000"/>
              </a:lnSpc>
              <a:spcBef>
                <a:spcPts val="0"/>
              </a:spcBef>
              <a:buFontTx/>
              <a:buChar char="•"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 marL="285750" lvl="0" indent="-180000">
              <a:lnSpc>
                <a:spcPts val="3000"/>
              </a:lnSpc>
              <a:spcBef>
                <a:spcPts val="0"/>
              </a:spcBef>
              <a:buFontTx/>
              <a:buChar char="•"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 marL="285750" lvl="0" indent="-180000">
              <a:lnSpc>
                <a:spcPts val="3000"/>
              </a:lnSpc>
              <a:spcBef>
                <a:spcPts val="0"/>
              </a:spcBef>
              <a:buFontTx/>
              <a:buChar char="•"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 marL="285750" lvl="0" indent="-180000">
              <a:lnSpc>
                <a:spcPts val="3000"/>
              </a:lnSpc>
              <a:spcBef>
                <a:spcPts val="0"/>
              </a:spcBef>
              <a:buFontTx/>
              <a:buChar char="•"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 marL="34290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8.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원자재  보관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(Component storage)</a:t>
            </a:r>
          </a:p>
          <a:p>
            <a:pPr marL="285750" lvl="0" indent="-180000">
              <a:lnSpc>
                <a:spcPct val="114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600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커넥션으로 운송되는 원자재들이 바로 생산 현장에 투입되는 것이 아니므로 원자재들을 보관하기 위한 원자재 창고를 운영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285750" lvl="0" indent="-180000">
              <a:lnSpc>
                <a:spcPct val="114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포장 재료는 </a:t>
            </a:r>
            <a:r>
              <a:rPr lang="ko-KR" altLang="en-US" sz="1600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파레트로</a:t>
            </a: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운반되어 원자재 창고에 보관됨</a:t>
            </a:r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또한 창고는 과일 펄프 등이 포함된 드럼 또는 중간 </a:t>
            </a:r>
            <a:r>
              <a:rPr lang="ko-KR" altLang="en-US" sz="1600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벌크</a:t>
            </a: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컨테이너</a:t>
            </a:r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(IBC)</a:t>
            </a: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를 보관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marL="285750" lvl="0" indent="-180000">
              <a:lnSpc>
                <a:spcPct val="114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탱크 트럭으로 배송된 과일 펄프는 </a:t>
            </a:r>
            <a:r>
              <a:rPr lang="ko-KR" altLang="en-US" sz="1600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 커넥션사의 탱크 야드 안에서 주입</a:t>
            </a:r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Geneva"/>
              </a:rPr>
              <a:t>펄프는 엄격한 유통기한을 가지고 있고 일단 유통기한이 초과되면 폐기됨</a:t>
            </a:r>
            <a:endParaRPr lang="nl-NL" altLang="ko-KR" sz="1600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  <p:grpSp>
        <p:nvGrpSpPr>
          <p:cNvPr id="2" name="Group 1098"/>
          <p:cNvGrpSpPr>
            <a:grpSpLocks/>
          </p:cNvGrpSpPr>
          <p:nvPr/>
        </p:nvGrpSpPr>
        <p:grpSpPr bwMode="auto">
          <a:xfrm>
            <a:off x="1259633" y="2514421"/>
            <a:ext cx="6264695" cy="2498756"/>
            <a:chOff x="113" y="800"/>
            <a:chExt cx="3675" cy="2358"/>
          </a:xfrm>
          <a:solidFill>
            <a:srgbClr val="6E8BBB"/>
          </a:solidFill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113" y="800"/>
              <a:ext cx="3675" cy="2358"/>
              <a:chOff x="785" y="1008"/>
              <a:chExt cx="4523" cy="2624"/>
            </a:xfrm>
            <a:grpFill/>
          </p:grpSpPr>
          <p:sp>
            <p:nvSpPr>
              <p:cNvPr id="25" name="Freeform 5"/>
              <p:cNvSpPr>
                <a:spLocks/>
              </p:cNvSpPr>
              <p:nvPr/>
            </p:nvSpPr>
            <p:spPr bwMode="auto">
              <a:xfrm>
                <a:off x="3786" y="1347"/>
                <a:ext cx="77" cy="172"/>
              </a:xfrm>
              <a:custGeom>
                <a:avLst/>
                <a:gdLst>
                  <a:gd name="T0" fmla="*/ 7 w 91"/>
                  <a:gd name="T1" fmla="*/ 6 h 186"/>
                  <a:gd name="T2" fmla="*/ 7 w 91"/>
                  <a:gd name="T3" fmla="*/ 1 h 186"/>
                  <a:gd name="T4" fmla="*/ 6 w 91"/>
                  <a:gd name="T5" fmla="*/ 0 h 186"/>
                  <a:gd name="T6" fmla="*/ 6 w 91"/>
                  <a:gd name="T7" fmla="*/ 6 h 186"/>
                  <a:gd name="T8" fmla="*/ 5 w 91"/>
                  <a:gd name="T9" fmla="*/ 6 h 186"/>
                  <a:gd name="T10" fmla="*/ 3 w 91"/>
                  <a:gd name="T11" fmla="*/ 8 h 186"/>
                  <a:gd name="T12" fmla="*/ 3 w 91"/>
                  <a:gd name="T13" fmla="*/ 11 h 186"/>
                  <a:gd name="T14" fmla="*/ 3 w 91"/>
                  <a:gd name="T15" fmla="*/ 27 h 186"/>
                  <a:gd name="T16" fmla="*/ 0 w 91"/>
                  <a:gd name="T17" fmla="*/ 36 h 186"/>
                  <a:gd name="T18" fmla="*/ 1 w 91"/>
                  <a:gd name="T19" fmla="*/ 40 h 186"/>
                  <a:gd name="T20" fmla="*/ 0 w 91"/>
                  <a:gd name="T21" fmla="*/ 46 h 186"/>
                  <a:gd name="T22" fmla="*/ 2 w 91"/>
                  <a:gd name="T23" fmla="*/ 46 h 186"/>
                  <a:gd name="T24" fmla="*/ 3 w 91"/>
                  <a:gd name="T25" fmla="*/ 46 h 186"/>
                  <a:gd name="T26" fmla="*/ 3 w 91"/>
                  <a:gd name="T27" fmla="*/ 49 h 186"/>
                  <a:gd name="T28" fmla="*/ 2 w 91"/>
                  <a:gd name="T29" fmla="*/ 54 h 186"/>
                  <a:gd name="T30" fmla="*/ 3 w 91"/>
                  <a:gd name="T31" fmla="*/ 54 h 186"/>
                  <a:gd name="T32" fmla="*/ 3 w 91"/>
                  <a:gd name="T33" fmla="*/ 55 h 186"/>
                  <a:gd name="T34" fmla="*/ 3 w 91"/>
                  <a:gd name="T35" fmla="*/ 55 h 186"/>
                  <a:gd name="T36" fmla="*/ 3 w 91"/>
                  <a:gd name="T37" fmla="*/ 55 h 186"/>
                  <a:gd name="T38" fmla="*/ 3 w 91"/>
                  <a:gd name="T39" fmla="*/ 58 h 186"/>
                  <a:gd name="T40" fmla="*/ 3 w 91"/>
                  <a:gd name="T41" fmla="*/ 58 h 186"/>
                  <a:gd name="T42" fmla="*/ 4 w 91"/>
                  <a:gd name="T43" fmla="*/ 58 h 186"/>
                  <a:gd name="T44" fmla="*/ 4 w 91"/>
                  <a:gd name="T45" fmla="*/ 55 h 186"/>
                  <a:gd name="T46" fmla="*/ 4 w 91"/>
                  <a:gd name="T47" fmla="*/ 55 h 186"/>
                  <a:gd name="T48" fmla="*/ 4 w 91"/>
                  <a:gd name="T49" fmla="*/ 54 h 186"/>
                  <a:gd name="T50" fmla="*/ 3 w 91"/>
                  <a:gd name="T51" fmla="*/ 53 h 186"/>
                  <a:gd name="T52" fmla="*/ 3 w 91"/>
                  <a:gd name="T53" fmla="*/ 52 h 186"/>
                  <a:gd name="T54" fmla="*/ 3 w 91"/>
                  <a:gd name="T55" fmla="*/ 49 h 186"/>
                  <a:gd name="T56" fmla="*/ 3 w 91"/>
                  <a:gd name="T57" fmla="*/ 43 h 186"/>
                  <a:gd name="T58" fmla="*/ 3 w 91"/>
                  <a:gd name="T59" fmla="*/ 37 h 186"/>
                  <a:gd name="T60" fmla="*/ 3 w 91"/>
                  <a:gd name="T61" fmla="*/ 31 h 186"/>
                  <a:gd name="T62" fmla="*/ 3 w 91"/>
                  <a:gd name="T63" fmla="*/ 29 h 186"/>
                  <a:gd name="T64" fmla="*/ 3 w 91"/>
                  <a:gd name="T65" fmla="*/ 26 h 186"/>
                  <a:gd name="T66" fmla="*/ 3 w 91"/>
                  <a:gd name="T67" fmla="*/ 23 h 186"/>
                  <a:gd name="T68" fmla="*/ 5 w 91"/>
                  <a:gd name="T69" fmla="*/ 16 h 186"/>
                  <a:gd name="T70" fmla="*/ 6 w 91"/>
                  <a:gd name="T71" fmla="*/ 12 h 186"/>
                  <a:gd name="T72" fmla="*/ 7 w 91"/>
                  <a:gd name="T73" fmla="*/ 6 h 186"/>
                  <a:gd name="T74" fmla="*/ 7 w 91"/>
                  <a:gd name="T75" fmla="*/ 6 h 1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1"/>
                  <a:gd name="T115" fmla="*/ 0 h 186"/>
                  <a:gd name="T116" fmla="*/ 91 w 91"/>
                  <a:gd name="T117" fmla="*/ 186 h 18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1" h="186">
                    <a:moveTo>
                      <a:pt x="78" y="9"/>
                    </a:moveTo>
                    <a:lnTo>
                      <a:pt x="77" y="1"/>
                    </a:lnTo>
                    <a:lnTo>
                      <a:pt x="74" y="0"/>
                    </a:lnTo>
                    <a:lnTo>
                      <a:pt x="65" y="7"/>
                    </a:lnTo>
                    <a:lnTo>
                      <a:pt x="55" y="20"/>
                    </a:lnTo>
                    <a:lnTo>
                      <a:pt x="45" y="27"/>
                    </a:lnTo>
                    <a:lnTo>
                      <a:pt x="35" y="33"/>
                    </a:lnTo>
                    <a:lnTo>
                      <a:pt x="8" y="89"/>
                    </a:lnTo>
                    <a:lnTo>
                      <a:pt x="0" y="115"/>
                    </a:lnTo>
                    <a:lnTo>
                      <a:pt x="1" y="125"/>
                    </a:lnTo>
                    <a:lnTo>
                      <a:pt x="0" y="147"/>
                    </a:lnTo>
                    <a:lnTo>
                      <a:pt x="2" y="148"/>
                    </a:lnTo>
                    <a:lnTo>
                      <a:pt x="4" y="151"/>
                    </a:lnTo>
                    <a:lnTo>
                      <a:pt x="3" y="157"/>
                    </a:lnTo>
                    <a:lnTo>
                      <a:pt x="2" y="172"/>
                    </a:lnTo>
                    <a:lnTo>
                      <a:pt x="5" y="175"/>
                    </a:lnTo>
                    <a:lnTo>
                      <a:pt x="14" y="178"/>
                    </a:lnTo>
                    <a:lnTo>
                      <a:pt x="22" y="179"/>
                    </a:lnTo>
                    <a:lnTo>
                      <a:pt x="26" y="181"/>
                    </a:lnTo>
                    <a:lnTo>
                      <a:pt x="28" y="185"/>
                    </a:lnTo>
                    <a:lnTo>
                      <a:pt x="42" y="185"/>
                    </a:lnTo>
                    <a:lnTo>
                      <a:pt x="47" y="185"/>
                    </a:lnTo>
                    <a:lnTo>
                      <a:pt x="51" y="181"/>
                    </a:lnTo>
                    <a:lnTo>
                      <a:pt x="52" y="177"/>
                    </a:lnTo>
                    <a:lnTo>
                      <a:pt x="49" y="172"/>
                    </a:lnTo>
                    <a:lnTo>
                      <a:pt x="45" y="170"/>
                    </a:lnTo>
                    <a:lnTo>
                      <a:pt x="41" y="169"/>
                    </a:lnTo>
                    <a:lnTo>
                      <a:pt x="31" y="157"/>
                    </a:lnTo>
                    <a:lnTo>
                      <a:pt x="26" y="135"/>
                    </a:lnTo>
                    <a:lnTo>
                      <a:pt x="26" y="116"/>
                    </a:lnTo>
                    <a:lnTo>
                      <a:pt x="35" y="99"/>
                    </a:lnTo>
                    <a:lnTo>
                      <a:pt x="34" y="92"/>
                    </a:lnTo>
                    <a:lnTo>
                      <a:pt x="36" y="83"/>
                    </a:lnTo>
                    <a:lnTo>
                      <a:pt x="41" y="76"/>
                    </a:lnTo>
                    <a:lnTo>
                      <a:pt x="57" y="51"/>
                    </a:lnTo>
                    <a:lnTo>
                      <a:pt x="70" y="36"/>
                    </a:lnTo>
                    <a:lnTo>
                      <a:pt x="90" y="21"/>
                    </a:lnTo>
                    <a:lnTo>
                      <a:pt x="78" y="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3621" y="1204"/>
                <a:ext cx="101" cy="65"/>
              </a:xfrm>
              <a:custGeom>
                <a:avLst/>
                <a:gdLst>
                  <a:gd name="T0" fmla="*/ 3 w 119"/>
                  <a:gd name="T1" fmla="*/ 6 h 70"/>
                  <a:gd name="T2" fmla="*/ 3 w 119"/>
                  <a:gd name="T3" fmla="*/ 6 h 70"/>
                  <a:gd name="T4" fmla="*/ 3 w 119"/>
                  <a:gd name="T5" fmla="*/ 6 h 70"/>
                  <a:gd name="T6" fmla="*/ 3 w 119"/>
                  <a:gd name="T7" fmla="*/ 6 h 70"/>
                  <a:gd name="T8" fmla="*/ 3 w 119"/>
                  <a:gd name="T9" fmla="*/ 6 h 70"/>
                  <a:gd name="T10" fmla="*/ 0 w 119"/>
                  <a:gd name="T11" fmla="*/ 8 h 70"/>
                  <a:gd name="T12" fmla="*/ 0 w 119"/>
                  <a:gd name="T13" fmla="*/ 11 h 70"/>
                  <a:gd name="T14" fmla="*/ 3 w 119"/>
                  <a:gd name="T15" fmla="*/ 12 h 70"/>
                  <a:gd name="T16" fmla="*/ 3 w 119"/>
                  <a:gd name="T17" fmla="*/ 14 h 70"/>
                  <a:gd name="T18" fmla="*/ 4 w 119"/>
                  <a:gd name="T19" fmla="*/ 14 h 70"/>
                  <a:gd name="T20" fmla="*/ 6 w 119"/>
                  <a:gd name="T21" fmla="*/ 23 h 70"/>
                  <a:gd name="T22" fmla="*/ 8 w 119"/>
                  <a:gd name="T23" fmla="*/ 18 h 70"/>
                  <a:gd name="T24" fmla="*/ 8 w 119"/>
                  <a:gd name="T25" fmla="*/ 14 h 70"/>
                  <a:gd name="T26" fmla="*/ 8 w 119"/>
                  <a:gd name="T27" fmla="*/ 13 h 70"/>
                  <a:gd name="T28" fmla="*/ 10 w 119"/>
                  <a:gd name="T29" fmla="*/ 10 h 70"/>
                  <a:gd name="T30" fmla="*/ 10 w 119"/>
                  <a:gd name="T31" fmla="*/ 6 h 70"/>
                  <a:gd name="T32" fmla="*/ 10 w 119"/>
                  <a:gd name="T33" fmla="*/ 6 h 70"/>
                  <a:gd name="T34" fmla="*/ 10 w 119"/>
                  <a:gd name="T35" fmla="*/ 6 h 70"/>
                  <a:gd name="T36" fmla="*/ 10 w 119"/>
                  <a:gd name="T37" fmla="*/ 6 h 70"/>
                  <a:gd name="T38" fmla="*/ 8 w 119"/>
                  <a:gd name="T39" fmla="*/ 6 h 70"/>
                  <a:gd name="T40" fmla="*/ 7 w 119"/>
                  <a:gd name="T41" fmla="*/ 10 h 70"/>
                  <a:gd name="T42" fmla="*/ 6 w 119"/>
                  <a:gd name="T43" fmla="*/ 9 h 70"/>
                  <a:gd name="T44" fmla="*/ 5 w 119"/>
                  <a:gd name="T45" fmla="*/ 8 h 70"/>
                  <a:gd name="T46" fmla="*/ 5 w 119"/>
                  <a:gd name="T47" fmla="*/ 6 h 70"/>
                  <a:gd name="T48" fmla="*/ 6 w 119"/>
                  <a:gd name="T49" fmla="*/ 3 h 70"/>
                  <a:gd name="T50" fmla="*/ 4 w 119"/>
                  <a:gd name="T51" fmla="*/ 0 h 70"/>
                  <a:gd name="T52" fmla="*/ 3 w 119"/>
                  <a:gd name="T53" fmla="*/ 1 h 70"/>
                  <a:gd name="T54" fmla="*/ 3 w 119"/>
                  <a:gd name="T55" fmla="*/ 6 h 7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9"/>
                  <a:gd name="T85" fmla="*/ 0 h 70"/>
                  <a:gd name="T86" fmla="*/ 119 w 119"/>
                  <a:gd name="T87" fmla="*/ 70 h 7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9" h="70">
                    <a:moveTo>
                      <a:pt x="27" y="9"/>
                    </a:moveTo>
                    <a:lnTo>
                      <a:pt x="25" y="14"/>
                    </a:lnTo>
                    <a:lnTo>
                      <a:pt x="22" y="18"/>
                    </a:lnTo>
                    <a:lnTo>
                      <a:pt x="14" y="21"/>
                    </a:lnTo>
                    <a:lnTo>
                      <a:pt x="5" y="23"/>
                    </a:lnTo>
                    <a:lnTo>
                      <a:pt x="0" y="27"/>
                    </a:lnTo>
                    <a:lnTo>
                      <a:pt x="0" y="32"/>
                    </a:lnTo>
                    <a:lnTo>
                      <a:pt x="6" y="36"/>
                    </a:lnTo>
                    <a:lnTo>
                      <a:pt x="36" y="42"/>
                    </a:lnTo>
                    <a:lnTo>
                      <a:pt x="53" y="42"/>
                    </a:lnTo>
                    <a:lnTo>
                      <a:pt x="72" y="69"/>
                    </a:lnTo>
                    <a:lnTo>
                      <a:pt x="92" y="55"/>
                    </a:lnTo>
                    <a:lnTo>
                      <a:pt x="93" y="42"/>
                    </a:lnTo>
                    <a:lnTo>
                      <a:pt x="104" y="37"/>
                    </a:lnTo>
                    <a:lnTo>
                      <a:pt x="113" y="30"/>
                    </a:lnTo>
                    <a:lnTo>
                      <a:pt x="118" y="21"/>
                    </a:lnTo>
                    <a:lnTo>
                      <a:pt x="118" y="16"/>
                    </a:lnTo>
                    <a:lnTo>
                      <a:pt x="116" y="14"/>
                    </a:lnTo>
                    <a:lnTo>
                      <a:pt x="111" y="15"/>
                    </a:lnTo>
                    <a:lnTo>
                      <a:pt x="104" y="21"/>
                    </a:lnTo>
                    <a:lnTo>
                      <a:pt x="84" y="30"/>
                    </a:lnTo>
                    <a:lnTo>
                      <a:pt x="65" y="28"/>
                    </a:lnTo>
                    <a:lnTo>
                      <a:pt x="61" y="26"/>
                    </a:lnTo>
                    <a:lnTo>
                      <a:pt x="59" y="16"/>
                    </a:lnTo>
                    <a:lnTo>
                      <a:pt x="70" y="3"/>
                    </a:lnTo>
                    <a:lnTo>
                      <a:pt x="53" y="0"/>
                    </a:lnTo>
                    <a:lnTo>
                      <a:pt x="38" y="1"/>
                    </a:lnTo>
                    <a:lnTo>
                      <a:pt x="27" y="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3700" y="1203"/>
                <a:ext cx="22" cy="17"/>
              </a:xfrm>
              <a:custGeom>
                <a:avLst/>
                <a:gdLst>
                  <a:gd name="T0" fmla="*/ 3 w 26"/>
                  <a:gd name="T1" fmla="*/ 0 h 19"/>
                  <a:gd name="T2" fmla="*/ 2 w 26"/>
                  <a:gd name="T3" fmla="*/ 4 h 19"/>
                  <a:gd name="T4" fmla="*/ 0 w 26"/>
                  <a:gd name="T5" fmla="*/ 4 h 19"/>
                  <a:gd name="T6" fmla="*/ 1 w 26"/>
                  <a:gd name="T7" fmla="*/ 4 h 19"/>
                  <a:gd name="T8" fmla="*/ 3 w 26"/>
                  <a:gd name="T9" fmla="*/ 4 h 19"/>
                  <a:gd name="T10" fmla="*/ 3 w 26"/>
                  <a:gd name="T11" fmla="*/ 4 h 19"/>
                  <a:gd name="T12" fmla="*/ 3 w 26"/>
                  <a:gd name="T13" fmla="*/ 4 h 19"/>
                  <a:gd name="T14" fmla="*/ 3 w 26"/>
                  <a:gd name="T15" fmla="*/ 4 h 19"/>
                  <a:gd name="T16" fmla="*/ 3 w 26"/>
                  <a:gd name="T17" fmla="*/ 4 h 19"/>
                  <a:gd name="T18" fmla="*/ 3 w 26"/>
                  <a:gd name="T19" fmla="*/ 0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19"/>
                  <a:gd name="T32" fmla="*/ 26 w 26"/>
                  <a:gd name="T33" fmla="*/ 19 h 1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19">
                    <a:moveTo>
                      <a:pt x="6" y="0"/>
                    </a:moveTo>
                    <a:lnTo>
                      <a:pt x="2" y="5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15" y="18"/>
                    </a:lnTo>
                    <a:lnTo>
                      <a:pt x="22" y="18"/>
                    </a:lnTo>
                    <a:lnTo>
                      <a:pt x="25" y="15"/>
                    </a:lnTo>
                    <a:lnTo>
                      <a:pt x="22" y="8"/>
                    </a:lnTo>
                    <a:lnTo>
                      <a:pt x="15" y="4"/>
                    </a:lnTo>
                    <a:lnTo>
                      <a:pt x="6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Freeform 8"/>
              <p:cNvSpPr>
                <a:spLocks/>
              </p:cNvSpPr>
              <p:nvPr/>
            </p:nvSpPr>
            <p:spPr bwMode="auto">
              <a:xfrm>
                <a:off x="3708" y="1270"/>
                <a:ext cx="26" cy="18"/>
              </a:xfrm>
              <a:custGeom>
                <a:avLst/>
                <a:gdLst>
                  <a:gd name="T0" fmla="*/ 3 w 31"/>
                  <a:gd name="T1" fmla="*/ 0 h 19"/>
                  <a:gd name="T2" fmla="*/ 3 w 31"/>
                  <a:gd name="T3" fmla="*/ 2 h 19"/>
                  <a:gd name="T4" fmla="*/ 3 w 31"/>
                  <a:gd name="T5" fmla="*/ 8 h 19"/>
                  <a:gd name="T6" fmla="*/ 3 w 31"/>
                  <a:gd name="T7" fmla="*/ 9 h 19"/>
                  <a:gd name="T8" fmla="*/ 3 w 31"/>
                  <a:gd name="T9" fmla="*/ 9 h 19"/>
                  <a:gd name="T10" fmla="*/ 3 w 31"/>
                  <a:gd name="T11" fmla="*/ 9 h 19"/>
                  <a:gd name="T12" fmla="*/ 0 w 31"/>
                  <a:gd name="T13" fmla="*/ 8 h 19"/>
                  <a:gd name="T14" fmla="*/ 3 w 31"/>
                  <a:gd name="T15" fmla="*/ 2 h 19"/>
                  <a:gd name="T16" fmla="*/ 3 w 31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1"/>
                  <a:gd name="T28" fmla="*/ 0 h 19"/>
                  <a:gd name="T29" fmla="*/ 31 w 3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1" h="19">
                    <a:moveTo>
                      <a:pt x="15" y="0"/>
                    </a:moveTo>
                    <a:lnTo>
                      <a:pt x="25" y="2"/>
                    </a:lnTo>
                    <a:lnTo>
                      <a:pt x="30" y="8"/>
                    </a:lnTo>
                    <a:lnTo>
                      <a:pt x="25" y="14"/>
                    </a:lnTo>
                    <a:lnTo>
                      <a:pt x="15" y="18"/>
                    </a:lnTo>
                    <a:lnTo>
                      <a:pt x="4" y="14"/>
                    </a:lnTo>
                    <a:lnTo>
                      <a:pt x="0" y="8"/>
                    </a:lnTo>
                    <a:lnTo>
                      <a:pt x="4" y="2"/>
                    </a:lnTo>
                    <a:lnTo>
                      <a:pt x="15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9" name="Freeform 9"/>
              <p:cNvSpPr>
                <a:spLocks/>
              </p:cNvSpPr>
              <p:nvPr/>
            </p:nvSpPr>
            <p:spPr bwMode="auto">
              <a:xfrm>
                <a:off x="3790" y="1227"/>
                <a:ext cx="24" cy="38"/>
              </a:xfrm>
              <a:custGeom>
                <a:avLst/>
                <a:gdLst>
                  <a:gd name="T0" fmla="*/ 3 w 28"/>
                  <a:gd name="T1" fmla="*/ 0 h 41"/>
                  <a:gd name="T2" fmla="*/ 3 w 28"/>
                  <a:gd name="T3" fmla="*/ 1 h 41"/>
                  <a:gd name="T4" fmla="*/ 3 w 28"/>
                  <a:gd name="T5" fmla="*/ 5 h 41"/>
                  <a:gd name="T6" fmla="*/ 3 w 28"/>
                  <a:gd name="T7" fmla="*/ 6 h 41"/>
                  <a:gd name="T8" fmla="*/ 3 w 28"/>
                  <a:gd name="T9" fmla="*/ 6 h 41"/>
                  <a:gd name="T10" fmla="*/ 3 w 28"/>
                  <a:gd name="T11" fmla="*/ 12 h 41"/>
                  <a:gd name="T12" fmla="*/ 3 w 28"/>
                  <a:gd name="T13" fmla="*/ 14 h 41"/>
                  <a:gd name="T14" fmla="*/ 3 w 28"/>
                  <a:gd name="T15" fmla="*/ 12 h 41"/>
                  <a:gd name="T16" fmla="*/ 0 w 28"/>
                  <a:gd name="T17" fmla="*/ 6 h 41"/>
                  <a:gd name="T18" fmla="*/ 3 w 28"/>
                  <a:gd name="T19" fmla="*/ 5 h 41"/>
                  <a:gd name="T20" fmla="*/ 3 w 28"/>
                  <a:gd name="T21" fmla="*/ 1 h 41"/>
                  <a:gd name="T22" fmla="*/ 3 w 28"/>
                  <a:gd name="T23" fmla="*/ 0 h 4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8"/>
                  <a:gd name="T37" fmla="*/ 0 h 41"/>
                  <a:gd name="T38" fmla="*/ 28 w 28"/>
                  <a:gd name="T39" fmla="*/ 41 h 4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8" h="41">
                    <a:moveTo>
                      <a:pt x="14" y="0"/>
                    </a:moveTo>
                    <a:lnTo>
                      <a:pt x="19" y="1"/>
                    </a:lnTo>
                    <a:lnTo>
                      <a:pt x="23" y="5"/>
                    </a:lnTo>
                    <a:lnTo>
                      <a:pt x="27" y="12"/>
                    </a:lnTo>
                    <a:lnTo>
                      <a:pt x="27" y="20"/>
                    </a:lnTo>
                    <a:lnTo>
                      <a:pt x="23" y="34"/>
                    </a:lnTo>
                    <a:lnTo>
                      <a:pt x="14" y="40"/>
                    </a:lnTo>
                    <a:lnTo>
                      <a:pt x="4" y="34"/>
                    </a:lnTo>
                    <a:lnTo>
                      <a:pt x="0" y="20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0" name="Freeform 10"/>
              <p:cNvSpPr>
                <a:spLocks/>
              </p:cNvSpPr>
              <p:nvPr/>
            </p:nvSpPr>
            <p:spPr bwMode="auto">
              <a:xfrm>
                <a:off x="3821" y="1223"/>
                <a:ext cx="17" cy="34"/>
              </a:xfrm>
              <a:custGeom>
                <a:avLst/>
                <a:gdLst>
                  <a:gd name="T0" fmla="*/ 3 w 20"/>
                  <a:gd name="T1" fmla="*/ 11 h 37"/>
                  <a:gd name="T2" fmla="*/ 3 w 20"/>
                  <a:gd name="T3" fmla="*/ 9 h 37"/>
                  <a:gd name="T4" fmla="*/ 3 w 20"/>
                  <a:gd name="T5" fmla="*/ 6 h 37"/>
                  <a:gd name="T6" fmla="*/ 3 w 20"/>
                  <a:gd name="T7" fmla="*/ 5 h 37"/>
                  <a:gd name="T8" fmla="*/ 3 w 20"/>
                  <a:gd name="T9" fmla="*/ 0 h 37"/>
                  <a:gd name="T10" fmla="*/ 3 w 20"/>
                  <a:gd name="T11" fmla="*/ 5 h 37"/>
                  <a:gd name="T12" fmla="*/ 0 w 20"/>
                  <a:gd name="T13" fmla="*/ 6 h 37"/>
                  <a:gd name="T14" fmla="*/ 3 w 20"/>
                  <a:gd name="T15" fmla="*/ 9 h 37"/>
                  <a:gd name="T16" fmla="*/ 3 w 20"/>
                  <a:gd name="T17" fmla="*/ 11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37"/>
                  <a:gd name="T29" fmla="*/ 20 w 20"/>
                  <a:gd name="T30" fmla="*/ 37 h 3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37">
                    <a:moveTo>
                      <a:pt x="9" y="36"/>
                    </a:moveTo>
                    <a:lnTo>
                      <a:pt x="17" y="31"/>
                    </a:lnTo>
                    <a:lnTo>
                      <a:pt x="19" y="18"/>
                    </a:lnTo>
                    <a:lnTo>
                      <a:pt x="17" y="5"/>
                    </a:lnTo>
                    <a:lnTo>
                      <a:pt x="9" y="0"/>
                    </a:lnTo>
                    <a:lnTo>
                      <a:pt x="3" y="5"/>
                    </a:lnTo>
                    <a:lnTo>
                      <a:pt x="0" y="18"/>
                    </a:lnTo>
                    <a:lnTo>
                      <a:pt x="3" y="31"/>
                    </a:lnTo>
                    <a:lnTo>
                      <a:pt x="9" y="3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1" name="Freeform 11"/>
              <p:cNvSpPr>
                <a:spLocks/>
              </p:cNvSpPr>
              <p:nvPr/>
            </p:nvSpPr>
            <p:spPr bwMode="auto">
              <a:xfrm>
                <a:off x="3734" y="1250"/>
                <a:ext cx="28" cy="23"/>
              </a:xfrm>
              <a:custGeom>
                <a:avLst/>
                <a:gdLst>
                  <a:gd name="T0" fmla="*/ 4 w 32"/>
                  <a:gd name="T1" fmla="*/ 6 h 25"/>
                  <a:gd name="T2" fmla="*/ 4 w 32"/>
                  <a:gd name="T3" fmla="*/ 6 h 25"/>
                  <a:gd name="T4" fmla="*/ 4 w 32"/>
                  <a:gd name="T5" fmla="*/ 6 h 25"/>
                  <a:gd name="T6" fmla="*/ 4 w 32"/>
                  <a:gd name="T7" fmla="*/ 6 h 25"/>
                  <a:gd name="T8" fmla="*/ 4 w 32"/>
                  <a:gd name="T9" fmla="*/ 6 h 25"/>
                  <a:gd name="T10" fmla="*/ 4 w 32"/>
                  <a:gd name="T11" fmla="*/ 2 h 25"/>
                  <a:gd name="T12" fmla="*/ 4 w 32"/>
                  <a:gd name="T13" fmla="*/ 0 h 25"/>
                  <a:gd name="T14" fmla="*/ 4 w 32"/>
                  <a:gd name="T15" fmla="*/ 0 h 25"/>
                  <a:gd name="T16" fmla="*/ 4 w 32"/>
                  <a:gd name="T17" fmla="*/ 2 h 25"/>
                  <a:gd name="T18" fmla="*/ 0 w 32"/>
                  <a:gd name="T19" fmla="*/ 6 h 25"/>
                  <a:gd name="T20" fmla="*/ 4 w 32"/>
                  <a:gd name="T21" fmla="*/ 6 h 25"/>
                  <a:gd name="T22" fmla="*/ 4 w 32"/>
                  <a:gd name="T23" fmla="*/ 6 h 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2"/>
                  <a:gd name="T37" fmla="*/ 0 h 25"/>
                  <a:gd name="T38" fmla="*/ 32 w 32"/>
                  <a:gd name="T39" fmla="*/ 25 h 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2" h="25">
                    <a:moveTo>
                      <a:pt x="15" y="24"/>
                    </a:moveTo>
                    <a:lnTo>
                      <a:pt x="25" y="19"/>
                    </a:lnTo>
                    <a:lnTo>
                      <a:pt x="29" y="16"/>
                    </a:lnTo>
                    <a:lnTo>
                      <a:pt x="31" y="10"/>
                    </a:lnTo>
                    <a:lnTo>
                      <a:pt x="29" y="6"/>
                    </a:lnTo>
                    <a:lnTo>
                      <a:pt x="25" y="2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4" y="2"/>
                    </a:lnTo>
                    <a:lnTo>
                      <a:pt x="0" y="10"/>
                    </a:lnTo>
                    <a:lnTo>
                      <a:pt x="4" y="19"/>
                    </a:lnTo>
                    <a:lnTo>
                      <a:pt x="15" y="2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2" name="Freeform 12"/>
              <p:cNvSpPr>
                <a:spLocks/>
              </p:cNvSpPr>
              <p:nvPr/>
            </p:nvSpPr>
            <p:spPr bwMode="auto">
              <a:xfrm>
                <a:off x="3769" y="1241"/>
                <a:ext cx="17" cy="38"/>
              </a:xfrm>
              <a:custGeom>
                <a:avLst/>
                <a:gdLst>
                  <a:gd name="T0" fmla="*/ 2 w 21"/>
                  <a:gd name="T1" fmla="*/ 19 h 40"/>
                  <a:gd name="T2" fmla="*/ 2 w 21"/>
                  <a:gd name="T3" fmla="*/ 16 h 40"/>
                  <a:gd name="T4" fmla="*/ 2 w 21"/>
                  <a:gd name="T5" fmla="*/ 10 h 40"/>
                  <a:gd name="T6" fmla="*/ 2 w 21"/>
                  <a:gd name="T7" fmla="*/ 6 h 40"/>
                  <a:gd name="T8" fmla="*/ 2 w 21"/>
                  <a:gd name="T9" fmla="*/ 0 h 40"/>
                  <a:gd name="T10" fmla="*/ 2 w 21"/>
                  <a:gd name="T11" fmla="*/ 6 h 40"/>
                  <a:gd name="T12" fmla="*/ 0 w 21"/>
                  <a:gd name="T13" fmla="*/ 10 h 40"/>
                  <a:gd name="T14" fmla="*/ 2 w 21"/>
                  <a:gd name="T15" fmla="*/ 16 h 40"/>
                  <a:gd name="T16" fmla="*/ 2 w 21"/>
                  <a:gd name="T17" fmla="*/ 19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40"/>
                  <a:gd name="T29" fmla="*/ 21 w 21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40">
                    <a:moveTo>
                      <a:pt x="10" y="39"/>
                    </a:moveTo>
                    <a:lnTo>
                      <a:pt x="17" y="33"/>
                    </a:lnTo>
                    <a:lnTo>
                      <a:pt x="20" y="20"/>
                    </a:lnTo>
                    <a:lnTo>
                      <a:pt x="17" y="6"/>
                    </a:lnTo>
                    <a:lnTo>
                      <a:pt x="10" y="0"/>
                    </a:lnTo>
                    <a:lnTo>
                      <a:pt x="3" y="6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10" y="3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3733" y="1214"/>
                <a:ext cx="29" cy="24"/>
              </a:xfrm>
              <a:custGeom>
                <a:avLst/>
                <a:gdLst>
                  <a:gd name="T0" fmla="*/ 3 w 34"/>
                  <a:gd name="T1" fmla="*/ 7 h 26"/>
                  <a:gd name="T2" fmla="*/ 3 w 34"/>
                  <a:gd name="T3" fmla="*/ 6 h 26"/>
                  <a:gd name="T4" fmla="*/ 3 w 34"/>
                  <a:gd name="T5" fmla="*/ 6 h 26"/>
                  <a:gd name="T6" fmla="*/ 3 w 34"/>
                  <a:gd name="T7" fmla="*/ 6 h 26"/>
                  <a:gd name="T8" fmla="*/ 3 w 34"/>
                  <a:gd name="T9" fmla="*/ 6 h 26"/>
                  <a:gd name="T10" fmla="*/ 3 w 34"/>
                  <a:gd name="T11" fmla="*/ 3 h 26"/>
                  <a:gd name="T12" fmla="*/ 3 w 34"/>
                  <a:gd name="T13" fmla="*/ 0 h 26"/>
                  <a:gd name="T14" fmla="*/ 3 w 34"/>
                  <a:gd name="T15" fmla="*/ 0 h 26"/>
                  <a:gd name="T16" fmla="*/ 3 w 34"/>
                  <a:gd name="T17" fmla="*/ 3 h 26"/>
                  <a:gd name="T18" fmla="*/ 0 w 34"/>
                  <a:gd name="T19" fmla="*/ 6 h 26"/>
                  <a:gd name="T20" fmla="*/ 3 w 34"/>
                  <a:gd name="T21" fmla="*/ 6 h 26"/>
                  <a:gd name="T22" fmla="*/ 3 w 34"/>
                  <a:gd name="T23" fmla="*/ 7 h 2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"/>
                  <a:gd name="T37" fmla="*/ 0 h 26"/>
                  <a:gd name="T38" fmla="*/ 34 w 34"/>
                  <a:gd name="T39" fmla="*/ 26 h 2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" h="26">
                    <a:moveTo>
                      <a:pt x="16" y="25"/>
                    </a:moveTo>
                    <a:lnTo>
                      <a:pt x="27" y="21"/>
                    </a:lnTo>
                    <a:lnTo>
                      <a:pt x="31" y="18"/>
                    </a:lnTo>
                    <a:lnTo>
                      <a:pt x="33" y="12"/>
                    </a:lnTo>
                    <a:lnTo>
                      <a:pt x="31" y="6"/>
                    </a:lnTo>
                    <a:lnTo>
                      <a:pt x="27" y="3"/>
                    </a:lnTo>
                    <a:lnTo>
                      <a:pt x="23" y="0"/>
                    </a:lnTo>
                    <a:lnTo>
                      <a:pt x="16" y="0"/>
                    </a:lnTo>
                    <a:lnTo>
                      <a:pt x="4" y="3"/>
                    </a:lnTo>
                    <a:lnTo>
                      <a:pt x="0" y="12"/>
                    </a:lnTo>
                    <a:lnTo>
                      <a:pt x="4" y="21"/>
                    </a:lnTo>
                    <a:lnTo>
                      <a:pt x="16" y="2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857" y="1170"/>
                <a:ext cx="29" cy="26"/>
              </a:xfrm>
              <a:custGeom>
                <a:avLst/>
                <a:gdLst>
                  <a:gd name="T0" fmla="*/ 3 w 34"/>
                  <a:gd name="T1" fmla="*/ 2 h 28"/>
                  <a:gd name="T2" fmla="*/ 3 w 34"/>
                  <a:gd name="T3" fmla="*/ 0 h 28"/>
                  <a:gd name="T4" fmla="*/ 3 w 34"/>
                  <a:gd name="T5" fmla="*/ 0 h 28"/>
                  <a:gd name="T6" fmla="*/ 3 w 34"/>
                  <a:gd name="T7" fmla="*/ 5 h 28"/>
                  <a:gd name="T8" fmla="*/ 2 w 34"/>
                  <a:gd name="T9" fmla="*/ 7 h 28"/>
                  <a:gd name="T10" fmla="*/ 0 w 34"/>
                  <a:gd name="T11" fmla="*/ 7 h 28"/>
                  <a:gd name="T12" fmla="*/ 3 w 34"/>
                  <a:gd name="T13" fmla="*/ 9 h 28"/>
                  <a:gd name="T14" fmla="*/ 3 w 34"/>
                  <a:gd name="T15" fmla="*/ 9 h 28"/>
                  <a:gd name="T16" fmla="*/ 3 w 34"/>
                  <a:gd name="T17" fmla="*/ 7 h 28"/>
                  <a:gd name="T18" fmla="*/ 3 w 34"/>
                  <a:gd name="T19" fmla="*/ 7 h 28"/>
                  <a:gd name="T20" fmla="*/ 3 w 34"/>
                  <a:gd name="T21" fmla="*/ 2 h 2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4"/>
                  <a:gd name="T34" fmla="*/ 0 h 28"/>
                  <a:gd name="T35" fmla="*/ 34 w 34"/>
                  <a:gd name="T36" fmla="*/ 28 h 2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4" h="28">
                    <a:moveTo>
                      <a:pt x="33" y="2"/>
                    </a:moveTo>
                    <a:lnTo>
                      <a:pt x="26" y="0"/>
                    </a:lnTo>
                    <a:lnTo>
                      <a:pt x="20" y="0"/>
                    </a:lnTo>
                    <a:lnTo>
                      <a:pt x="14" y="5"/>
                    </a:lnTo>
                    <a:lnTo>
                      <a:pt x="2" y="18"/>
                    </a:lnTo>
                    <a:lnTo>
                      <a:pt x="0" y="23"/>
                    </a:lnTo>
                    <a:lnTo>
                      <a:pt x="4" y="27"/>
                    </a:lnTo>
                    <a:lnTo>
                      <a:pt x="13" y="27"/>
                    </a:lnTo>
                    <a:lnTo>
                      <a:pt x="23" y="18"/>
                    </a:lnTo>
                    <a:lnTo>
                      <a:pt x="30" y="9"/>
                    </a:lnTo>
                    <a:lnTo>
                      <a:pt x="33" y="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5" name="Freeform 15"/>
              <p:cNvSpPr>
                <a:spLocks/>
              </p:cNvSpPr>
              <p:nvPr/>
            </p:nvSpPr>
            <p:spPr bwMode="auto">
              <a:xfrm>
                <a:off x="3769" y="1186"/>
                <a:ext cx="39" cy="29"/>
              </a:xfrm>
              <a:custGeom>
                <a:avLst/>
                <a:gdLst>
                  <a:gd name="T0" fmla="*/ 3 w 45"/>
                  <a:gd name="T1" fmla="*/ 3 h 31"/>
                  <a:gd name="T2" fmla="*/ 3 w 45"/>
                  <a:gd name="T3" fmla="*/ 0 h 31"/>
                  <a:gd name="T4" fmla="*/ 0 w 45"/>
                  <a:gd name="T5" fmla="*/ 0 h 31"/>
                  <a:gd name="T6" fmla="*/ 0 w 45"/>
                  <a:gd name="T7" fmla="*/ 7 h 31"/>
                  <a:gd name="T8" fmla="*/ 3 w 45"/>
                  <a:gd name="T9" fmla="*/ 8 h 31"/>
                  <a:gd name="T10" fmla="*/ 3 w 45"/>
                  <a:gd name="T11" fmla="*/ 10 h 31"/>
                  <a:gd name="T12" fmla="*/ 4 w 45"/>
                  <a:gd name="T13" fmla="*/ 11 h 31"/>
                  <a:gd name="T14" fmla="*/ 5 w 45"/>
                  <a:gd name="T15" fmla="*/ 10 h 31"/>
                  <a:gd name="T16" fmla="*/ 5 w 45"/>
                  <a:gd name="T17" fmla="*/ 9 h 31"/>
                  <a:gd name="T18" fmla="*/ 4 w 45"/>
                  <a:gd name="T19" fmla="*/ 7 h 31"/>
                  <a:gd name="T20" fmla="*/ 3 w 45"/>
                  <a:gd name="T21" fmla="*/ 3 h 3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5"/>
                  <a:gd name="T34" fmla="*/ 0 h 31"/>
                  <a:gd name="T35" fmla="*/ 45 w 45"/>
                  <a:gd name="T36" fmla="*/ 31 h 3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5" h="31">
                    <a:moveTo>
                      <a:pt x="1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15" y="23"/>
                    </a:lnTo>
                    <a:lnTo>
                      <a:pt x="24" y="28"/>
                    </a:lnTo>
                    <a:lnTo>
                      <a:pt x="35" y="30"/>
                    </a:lnTo>
                    <a:lnTo>
                      <a:pt x="42" y="28"/>
                    </a:lnTo>
                    <a:lnTo>
                      <a:pt x="44" y="25"/>
                    </a:lnTo>
                    <a:lnTo>
                      <a:pt x="37" y="18"/>
                    </a:lnTo>
                    <a:lnTo>
                      <a:pt x="15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6" name="Freeform 16"/>
              <p:cNvSpPr>
                <a:spLocks/>
              </p:cNvSpPr>
              <p:nvPr/>
            </p:nvSpPr>
            <p:spPr bwMode="auto">
              <a:xfrm>
                <a:off x="3758" y="1203"/>
                <a:ext cx="33" cy="29"/>
              </a:xfrm>
              <a:custGeom>
                <a:avLst/>
                <a:gdLst>
                  <a:gd name="T0" fmla="*/ 3 w 38"/>
                  <a:gd name="T1" fmla="*/ 5 h 32"/>
                  <a:gd name="T2" fmla="*/ 3 w 38"/>
                  <a:gd name="T3" fmla="*/ 2 h 32"/>
                  <a:gd name="T4" fmla="*/ 3 w 38"/>
                  <a:gd name="T5" fmla="*/ 0 h 32"/>
                  <a:gd name="T6" fmla="*/ 0 w 38"/>
                  <a:gd name="T7" fmla="*/ 4 h 32"/>
                  <a:gd name="T8" fmla="*/ 0 w 38"/>
                  <a:gd name="T9" fmla="*/ 5 h 32"/>
                  <a:gd name="T10" fmla="*/ 3 w 38"/>
                  <a:gd name="T11" fmla="*/ 5 h 32"/>
                  <a:gd name="T12" fmla="*/ 3 w 38"/>
                  <a:gd name="T13" fmla="*/ 5 h 32"/>
                  <a:gd name="T14" fmla="*/ 3 w 38"/>
                  <a:gd name="T15" fmla="*/ 7 h 32"/>
                  <a:gd name="T16" fmla="*/ 3 w 38"/>
                  <a:gd name="T17" fmla="*/ 7 h 32"/>
                  <a:gd name="T18" fmla="*/ 4 w 38"/>
                  <a:gd name="T19" fmla="*/ 6 h 32"/>
                  <a:gd name="T20" fmla="*/ 4 w 38"/>
                  <a:gd name="T21" fmla="*/ 5 h 32"/>
                  <a:gd name="T22" fmla="*/ 4 w 38"/>
                  <a:gd name="T23" fmla="*/ 5 h 32"/>
                  <a:gd name="T24" fmla="*/ 3 w 38"/>
                  <a:gd name="T25" fmla="*/ 5 h 32"/>
                  <a:gd name="T26" fmla="*/ 3 w 38"/>
                  <a:gd name="T27" fmla="*/ 5 h 3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32"/>
                  <a:gd name="T44" fmla="*/ 38 w 38"/>
                  <a:gd name="T45" fmla="*/ 32 h 3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32">
                    <a:moveTo>
                      <a:pt x="20" y="9"/>
                    </a:moveTo>
                    <a:lnTo>
                      <a:pt x="12" y="2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5" y="17"/>
                    </a:lnTo>
                    <a:lnTo>
                      <a:pt x="16" y="24"/>
                    </a:lnTo>
                    <a:lnTo>
                      <a:pt x="25" y="29"/>
                    </a:lnTo>
                    <a:lnTo>
                      <a:pt x="31" y="31"/>
                    </a:lnTo>
                    <a:lnTo>
                      <a:pt x="37" y="27"/>
                    </a:lnTo>
                    <a:lnTo>
                      <a:pt x="37" y="24"/>
                    </a:lnTo>
                    <a:lnTo>
                      <a:pt x="37" y="19"/>
                    </a:lnTo>
                    <a:lnTo>
                      <a:pt x="29" y="14"/>
                    </a:lnTo>
                    <a:lnTo>
                      <a:pt x="20" y="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7" name="Freeform 17"/>
              <p:cNvSpPr>
                <a:spLocks/>
              </p:cNvSpPr>
              <p:nvPr/>
            </p:nvSpPr>
            <p:spPr bwMode="auto">
              <a:xfrm>
                <a:off x="3798" y="1179"/>
                <a:ext cx="21" cy="24"/>
              </a:xfrm>
              <a:custGeom>
                <a:avLst/>
                <a:gdLst>
                  <a:gd name="T0" fmla="*/ 4 w 24"/>
                  <a:gd name="T1" fmla="*/ 0 h 25"/>
                  <a:gd name="T2" fmla="*/ 2 w 24"/>
                  <a:gd name="T3" fmla="*/ 0 h 25"/>
                  <a:gd name="T4" fmla="*/ 0 w 24"/>
                  <a:gd name="T5" fmla="*/ 3 h 25"/>
                  <a:gd name="T6" fmla="*/ 1 w 24"/>
                  <a:gd name="T7" fmla="*/ 12 h 25"/>
                  <a:gd name="T8" fmla="*/ 4 w 24"/>
                  <a:gd name="T9" fmla="*/ 12 h 25"/>
                  <a:gd name="T10" fmla="*/ 4 w 24"/>
                  <a:gd name="T11" fmla="*/ 12 h 25"/>
                  <a:gd name="T12" fmla="*/ 4 w 24"/>
                  <a:gd name="T13" fmla="*/ 12 h 25"/>
                  <a:gd name="T14" fmla="*/ 4 w 24"/>
                  <a:gd name="T15" fmla="*/ 0 h 2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25"/>
                  <a:gd name="T26" fmla="*/ 24 w 24"/>
                  <a:gd name="T27" fmla="*/ 25 h 2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25">
                    <a:moveTo>
                      <a:pt x="9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" y="12"/>
                    </a:lnTo>
                    <a:lnTo>
                      <a:pt x="7" y="20"/>
                    </a:lnTo>
                    <a:lnTo>
                      <a:pt x="14" y="24"/>
                    </a:lnTo>
                    <a:lnTo>
                      <a:pt x="23" y="24"/>
                    </a:lnTo>
                    <a:lnTo>
                      <a:pt x="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8" name="Freeform 18"/>
              <p:cNvSpPr>
                <a:spLocks/>
              </p:cNvSpPr>
              <p:nvPr/>
            </p:nvSpPr>
            <p:spPr bwMode="auto">
              <a:xfrm>
                <a:off x="3837" y="1205"/>
                <a:ext cx="18" cy="24"/>
              </a:xfrm>
              <a:custGeom>
                <a:avLst/>
                <a:gdLst>
                  <a:gd name="T0" fmla="*/ 3 w 21"/>
                  <a:gd name="T1" fmla="*/ 0 h 26"/>
                  <a:gd name="T2" fmla="*/ 3 w 21"/>
                  <a:gd name="T3" fmla="*/ 1 h 26"/>
                  <a:gd name="T4" fmla="*/ 0 w 21"/>
                  <a:gd name="T5" fmla="*/ 3 h 26"/>
                  <a:gd name="T6" fmla="*/ 0 w 21"/>
                  <a:gd name="T7" fmla="*/ 6 h 26"/>
                  <a:gd name="T8" fmla="*/ 3 w 21"/>
                  <a:gd name="T9" fmla="*/ 7 h 26"/>
                  <a:gd name="T10" fmla="*/ 3 w 21"/>
                  <a:gd name="T11" fmla="*/ 6 h 26"/>
                  <a:gd name="T12" fmla="*/ 3 w 21"/>
                  <a:gd name="T13" fmla="*/ 6 h 26"/>
                  <a:gd name="T14" fmla="*/ 3 w 21"/>
                  <a:gd name="T15" fmla="*/ 6 h 26"/>
                  <a:gd name="T16" fmla="*/ 3 w 21"/>
                  <a:gd name="T17" fmla="*/ 0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26"/>
                  <a:gd name="T29" fmla="*/ 21 w 21"/>
                  <a:gd name="T30" fmla="*/ 26 h 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26">
                    <a:moveTo>
                      <a:pt x="11" y="0"/>
                    </a:moveTo>
                    <a:lnTo>
                      <a:pt x="8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11" y="25"/>
                    </a:lnTo>
                    <a:lnTo>
                      <a:pt x="20" y="19"/>
                    </a:lnTo>
                    <a:lnTo>
                      <a:pt x="20" y="11"/>
                    </a:lnTo>
                    <a:lnTo>
                      <a:pt x="17" y="6"/>
                    </a:lnTo>
                    <a:lnTo>
                      <a:pt x="11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9" name="Freeform 19"/>
              <p:cNvSpPr>
                <a:spLocks/>
              </p:cNvSpPr>
              <p:nvPr/>
            </p:nvSpPr>
            <p:spPr bwMode="auto">
              <a:xfrm>
                <a:off x="3280" y="1219"/>
                <a:ext cx="102" cy="204"/>
              </a:xfrm>
              <a:custGeom>
                <a:avLst/>
                <a:gdLst>
                  <a:gd name="T0" fmla="*/ 5 w 119"/>
                  <a:gd name="T1" fmla="*/ 6 h 220"/>
                  <a:gd name="T2" fmla="*/ 4 w 119"/>
                  <a:gd name="T3" fmla="*/ 6 h 220"/>
                  <a:gd name="T4" fmla="*/ 3 w 119"/>
                  <a:gd name="T5" fmla="*/ 6 h 220"/>
                  <a:gd name="T6" fmla="*/ 3 w 119"/>
                  <a:gd name="T7" fmla="*/ 6 h 220"/>
                  <a:gd name="T8" fmla="*/ 3 w 119"/>
                  <a:gd name="T9" fmla="*/ 10 h 220"/>
                  <a:gd name="T10" fmla="*/ 3 w 119"/>
                  <a:gd name="T11" fmla="*/ 11 h 220"/>
                  <a:gd name="T12" fmla="*/ 3 w 119"/>
                  <a:gd name="T13" fmla="*/ 11 h 220"/>
                  <a:gd name="T14" fmla="*/ 3 w 119"/>
                  <a:gd name="T15" fmla="*/ 6 h 220"/>
                  <a:gd name="T16" fmla="*/ 3 w 119"/>
                  <a:gd name="T17" fmla="*/ 6 h 220"/>
                  <a:gd name="T18" fmla="*/ 3 w 119"/>
                  <a:gd name="T19" fmla="*/ 6 h 220"/>
                  <a:gd name="T20" fmla="*/ 2 w 119"/>
                  <a:gd name="T21" fmla="*/ 6 h 220"/>
                  <a:gd name="T22" fmla="*/ 0 w 119"/>
                  <a:gd name="T23" fmla="*/ 12 h 220"/>
                  <a:gd name="T24" fmla="*/ 0 w 119"/>
                  <a:gd name="T25" fmla="*/ 18 h 220"/>
                  <a:gd name="T26" fmla="*/ 3 w 119"/>
                  <a:gd name="T27" fmla="*/ 23 h 220"/>
                  <a:gd name="T28" fmla="*/ 3 w 119"/>
                  <a:gd name="T29" fmla="*/ 27 h 220"/>
                  <a:gd name="T30" fmla="*/ 3 w 119"/>
                  <a:gd name="T31" fmla="*/ 29 h 220"/>
                  <a:gd name="T32" fmla="*/ 3 w 119"/>
                  <a:gd name="T33" fmla="*/ 36 h 220"/>
                  <a:gd name="T34" fmla="*/ 4 w 119"/>
                  <a:gd name="T35" fmla="*/ 33 h 220"/>
                  <a:gd name="T36" fmla="*/ 5 w 119"/>
                  <a:gd name="T37" fmla="*/ 30 h 220"/>
                  <a:gd name="T38" fmla="*/ 6 w 119"/>
                  <a:gd name="T39" fmla="*/ 30 h 220"/>
                  <a:gd name="T40" fmla="*/ 7 w 119"/>
                  <a:gd name="T41" fmla="*/ 31 h 220"/>
                  <a:gd name="T42" fmla="*/ 7 w 119"/>
                  <a:gd name="T43" fmla="*/ 32 h 220"/>
                  <a:gd name="T44" fmla="*/ 7 w 119"/>
                  <a:gd name="T45" fmla="*/ 33 h 220"/>
                  <a:gd name="T46" fmla="*/ 7 w 119"/>
                  <a:gd name="T47" fmla="*/ 36 h 220"/>
                  <a:gd name="T48" fmla="*/ 3 w 119"/>
                  <a:gd name="T49" fmla="*/ 42 h 220"/>
                  <a:gd name="T50" fmla="*/ 3 w 119"/>
                  <a:gd name="T51" fmla="*/ 45 h 220"/>
                  <a:gd name="T52" fmla="*/ 5 w 119"/>
                  <a:gd name="T53" fmla="*/ 49 h 220"/>
                  <a:gd name="T54" fmla="*/ 3 w 119"/>
                  <a:gd name="T55" fmla="*/ 53 h 220"/>
                  <a:gd name="T56" fmla="*/ 4 w 119"/>
                  <a:gd name="T57" fmla="*/ 56 h 220"/>
                  <a:gd name="T58" fmla="*/ 5 w 119"/>
                  <a:gd name="T59" fmla="*/ 61 h 220"/>
                  <a:gd name="T60" fmla="*/ 6 w 119"/>
                  <a:gd name="T61" fmla="*/ 66 h 220"/>
                  <a:gd name="T62" fmla="*/ 7 w 119"/>
                  <a:gd name="T63" fmla="*/ 70 h 220"/>
                  <a:gd name="T64" fmla="*/ 8 w 119"/>
                  <a:gd name="T65" fmla="*/ 68 h 220"/>
                  <a:gd name="T66" fmla="*/ 9 w 119"/>
                  <a:gd name="T67" fmla="*/ 55 h 220"/>
                  <a:gd name="T68" fmla="*/ 9 w 119"/>
                  <a:gd name="T69" fmla="*/ 49 h 220"/>
                  <a:gd name="T70" fmla="*/ 9 w 119"/>
                  <a:gd name="T71" fmla="*/ 42 h 220"/>
                  <a:gd name="T72" fmla="*/ 11 w 119"/>
                  <a:gd name="T73" fmla="*/ 31 h 220"/>
                  <a:gd name="T74" fmla="*/ 11 w 119"/>
                  <a:gd name="T75" fmla="*/ 28 h 220"/>
                  <a:gd name="T76" fmla="*/ 11 w 119"/>
                  <a:gd name="T77" fmla="*/ 25 h 220"/>
                  <a:gd name="T78" fmla="*/ 11 w 119"/>
                  <a:gd name="T79" fmla="*/ 21 h 220"/>
                  <a:gd name="T80" fmla="*/ 11 w 119"/>
                  <a:gd name="T81" fmla="*/ 16 h 220"/>
                  <a:gd name="T82" fmla="*/ 11 w 119"/>
                  <a:gd name="T83" fmla="*/ 6 h 220"/>
                  <a:gd name="T84" fmla="*/ 7 w 119"/>
                  <a:gd name="T85" fmla="*/ 0 h 220"/>
                  <a:gd name="T86" fmla="*/ 7 w 119"/>
                  <a:gd name="T87" fmla="*/ 3 h 220"/>
                  <a:gd name="T88" fmla="*/ 6 w 119"/>
                  <a:gd name="T89" fmla="*/ 5 h 220"/>
                  <a:gd name="T90" fmla="*/ 6 w 119"/>
                  <a:gd name="T91" fmla="*/ 6 h 220"/>
                  <a:gd name="T92" fmla="*/ 6 w 119"/>
                  <a:gd name="T93" fmla="*/ 6 h 220"/>
                  <a:gd name="T94" fmla="*/ 6 w 119"/>
                  <a:gd name="T95" fmla="*/ 10 h 220"/>
                  <a:gd name="T96" fmla="*/ 5 w 119"/>
                  <a:gd name="T97" fmla="*/ 6 h 22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19"/>
                  <a:gd name="T148" fmla="*/ 0 h 220"/>
                  <a:gd name="T149" fmla="*/ 119 w 119"/>
                  <a:gd name="T150" fmla="*/ 220 h 22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19" h="220">
                    <a:moveTo>
                      <a:pt x="48" y="20"/>
                    </a:moveTo>
                    <a:lnTo>
                      <a:pt x="41" y="17"/>
                    </a:lnTo>
                    <a:lnTo>
                      <a:pt x="37" y="19"/>
                    </a:lnTo>
                    <a:lnTo>
                      <a:pt x="36" y="23"/>
                    </a:lnTo>
                    <a:lnTo>
                      <a:pt x="36" y="30"/>
                    </a:lnTo>
                    <a:lnTo>
                      <a:pt x="31" y="32"/>
                    </a:lnTo>
                    <a:lnTo>
                      <a:pt x="26" y="33"/>
                    </a:lnTo>
                    <a:lnTo>
                      <a:pt x="18" y="23"/>
                    </a:lnTo>
                    <a:lnTo>
                      <a:pt x="12" y="16"/>
                    </a:lnTo>
                    <a:lnTo>
                      <a:pt x="6" y="15"/>
                    </a:lnTo>
                    <a:lnTo>
                      <a:pt x="2" y="15"/>
                    </a:lnTo>
                    <a:lnTo>
                      <a:pt x="0" y="34"/>
                    </a:lnTo>
                    <a:lnTo>
                      <a:pt x="0" y="57"/>
                    </a:lnTo>
                    <a:lnTo>
                      <a:pt x="3" y="70"/>
                    </a:lnTo>
                    <a:lnTo>
                      <a:pt x="8" y="83"/>
                    </a:lnTo>
                    <a:lnTo>
                      <a:pt x="14" y="90"/>
                    </a:lnTo>
                    <a:lnTo>
                      <a:pt x="30" y="113"/>
                    </a:lnTo>
                    <a:lnTo>
                      <a:pt x="44" y="105"/>
                    </a:lnTo>
                    <a:lnTo>
                      <a:pt x="48" y="93"/>
                    </a:lnTo>
                    <a:lnTo>
                      <a:pt x="63" y="93"/>
                    </a:lnTo>
                    <a:lnTo>
                      <a:pt x="65" y="94"/>
                    </a:lnTo>
                    <a:lnTo>
                      <a:pt x="70" y="99"/>
                    </a:lnTo>
                    <a:lnTo>
                      <a:pt x="74" y="105"/>
                    </a:lnTo>
                    <a:lnTo>
                      <a:pt x="66" y="113"/>
                    </a:lnTo>
                    <a:lnTo>
                      <a:pt x="38" y="129"/>
                    </a:lnTo>
                    <a:lnTo>
                      <a:pt x="38" y="142"/>
                    </a:lnTo>
                    <a:lnTo>
                      <a:pt x="48" y="151"/>
                    </a:lnTo>
                    <a:lnTo>
                      <a:pt x="38" y="162"/>
                    </a:lnTo>
                    <a:lnTo>
                      <a:pt x="42" y="174"/>
                    </a:lnTo>
                    <a:lnTo>
                      <a:pt x="52" y="190"/>
                    </a:lnTo>
                    <a:lnTo>
                      <a:pt x="64" y="207"/>
                    </a:lnTo>
                    <a:lnTo>
                      <a:pt x="70" y="219"/>
                    </a:lnTo>
                    <a:lnTo>
                      <a:pt x="80" y="210"/>
                    </a:lnTo>
                    <a:lnTo>
                      <a:pt x="90" y="170"/>
                    </a:lnTo>
                    <a:lnTo>
                      <a:pt x="96" y="152"/>
                    </a:lnTo>
                    <a:lnTo>
                      <a:pt x="101" y="129"/>
                    </a:lnTo>
                    <a:lnTo>
                      <a:pt x="111" y="97"/>
                    </a:lnTo>
                    <a:lnTo>
                      <a:pt x="115" y="86"/>
                    </a:lnTo>
                    <a:lnTo>
                      <a:pt x="118" y="75"/>
                    </a:lnTo>
                    <a:lnTo>
                      <a:pt x="116" y="65"/>
                    </a:lnTo>
                    <a:lnTo>
                      <a:pt x="105" y="46"/>
                    </a:lnTo>
                    <a:lnTo>
                      <a:pt x="109" y="21"/>
                    </a:lnTo>
                    <a:lnTo>
                      <a:pt x="75" y="0"/>
                    </a:lnTo>
                    <a:lnTo>
                      <a:pt x="67" y="3"/>
                    </a:lnTo>
                    <a:lnTo>
                      <a:pt x="63" y="5"/>
                    </a:lnTo>
                    <a:lnTo>
                      <a:pt x="63" y="10"/>
                    </a:lnTo>
                    <a:lnTo>
                      <a:pt x="61" y="22"/>
                    </a:lnTo>
                    <a:lnTo>
                      <a:pt x="57" y="30"/>
                    </a:lnTo>
                    <a:lnTo>
                      <a:pt x="48" y="2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0" name="Freeform 20"/>
              <p:cNvSpPr>
                <a:spLocks/>
              </p:cNvSpPr>
              <p:nvPr/>
            </p:nvSpPr>
            <p:spPr bwMode="auto">
              <a:xfrm>
                <a:off x="3360" y="1183"/>
                <a:ext cx="115" cy="88"/>
              </a:xfrm>
              <a:custGeom>
                <a:avLst/>
                <a:gdLst>
                  <a:gd name="T0" fmla="*/ 3 w 134"/>
                  <a:gd name="T1" fmla="*/ 0 h 95"/>
                  <a:gd name="T2" fmla="*/ 3 w 134"/>
                  <a:gd name="T3" fmla="*/ 6 h 95"/>
                  <a:gd name="T4" fmla="*/ 0 w 134"/>
                  <a:gd name="T5" fmla="*/ 10 h 95"/>
                  <a:gd name="T6" fmla="*/ 2 w 134"/>
                  <a:gd name="T7" fmla="*/ 13 h 95"/>
                  <a:gd name="T8" fmla="*/ 3 w 134"/>
                  <a:gd name="T9" fmla="*/ 17 h 95"/>
                  <a:gd name="T10" fmla="*/ 3 w 134"/>
                  <a:gd name="T11" fmla="*/ 17 h 95"/>
                  <a:gd name="T12" fmla="*/ 3 w 134"/>
                  <a:gd name="T13" fmla="*/ 18 h 95"/>
                  <a:gd name="T14" fmla="*/ 3 w 134"/>
                  <a:gd name="T15" fmla="*/ 19 h 95"/>
                  <a:gd name="T16" fmla="*/ 3 w 134"/>
                  <a:gd name="T17" fmla="*/ 23 h 95"/>
                  <a:gd name="T18" fmla="*/ 3 w 134"/>
                  <a:gd name="T19" fmla="*/ 25 h 95"/>
                  <a:gd name="T20" fmla="*/ 3 w 134"/>
                  <a:gd name="T21" fmla="*/ 27 h 95"/>
                  <a:gd name="T22" fmla="*/ 4 w 134"/>
                  <a:gd name="T23" fmla="*/ 28 h 95"/>
                  <a:gd name="T24" fmla="*/ 6 w 134"/>
                  <a:gd name="T25" fmla="*/ 28 h 95"/>
                  <a:gd name="T26" fmla="*/ 7 w 134"/>
                  <a:gd name="T27" fmla="*/ 28 h 95"/>
                  <a:gd name="T28" fmla="*/ 8 w 134"/>
                  <a:gd name="T29" fmla="*/ 30 h 95"/>
                  <a:gd name="T30" fmla="*/ 13 w 134"/>
                  <a:gd name="T31" fmla="*/ 14 h 95"/>
                  <a:gd name="T32" fmla="*/ 13 w 134"/>
                  <a:gd name="T33" fmla="*/ 7 h 95"/>
                  <a:gd name="T34" fmla="*/ 9 w 134"/>
                  <a:gd name="T35" fmla="*/ 6 h 95"/>
                  <a:gd name="T36" fmla="*/ 6 w 134"/>
                  <a:gd name="T37" fmla="*/ 0 h 95"/>
                  <a:gd name="T38" fmla="*/ 6 w 134"/>
                  <a:gd name="T39" fmla="*/ 6 h 95"/>
                  <a:gd name="T40" fmla="*/ 4 w 134"/>
                  <a:gd name="T41" fmla="*/ 6 h 95"/>
                  <a:gd name="T42" fmla="*/ 3 w 134"/>
                  <a:gd name="T43" fmla="*/ 0 h 9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4"/>
                  <a:gd name="T67" fmla="*/ 0 h 95"/>
                  <a:gd name="T68" fmla="*/ 134 w 134"/>
                  <a:gd name="T69" fmla="*/ 95 h 95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4" h="95">
                    <a:moveTo>
                      <a:pt x="23" y="0"/>
                    </a:moveTo>
                    <a:lnTo>
                      <a:pt x="14" y="20"/>
                    </a:lnTo>
                    <a:lnTo>
                      <a:pt x="0" y="30"/>
                    </a:lnTo>
                    <a:lnTo>
                      <a:pt x="2" y="39"/>
                    </a:lnTo>
                    <a:lnTo>
                      <a:pt x="12" y="51"/>
                    </a:lnTo>
                    <a:lnTo>
                      <a:pt x="27" y="54"/>
                    </a:lnTo>
                    <a:lnTo>
                      <a:pt x="33" y="58"/>
                    </a:lnTo>
                    <a:lnTo>
                      <a:pt x="31" y="63"/>
                    </a:lnTo>
                    <a:lnTo>
                      <a:pt x="25" y="72"/>
                    </a:lnTo>
                    <a:lnTo>
                      <a:pt x="27" y="79"/>
                    </a:lnTo>
                    <a:lnTo>
                      <a:pt x="35" y="85"/>
                    </a:lnTo>
                    <a:lnTo>
                      <a:pt x="42" y="87"/>
                    </a:lnTo>
                    <a:lnTo>
                      <a:pt x="61" y="86"/>
                    </a:lnTo>
                    <a:lnTo>
                      <a:pt x="73" y="87"/>
                    </a:lnTo>
                    <a:lnTo>
                      <a:pt x="86" y="94"/>
                    </a:lnTo>
                    <a:lnTo>
                      <a:pt x="133" y="41"/>
                    </a:lnTo>
                    <a:lnTo>
                      <a:pt x="122" y="24"/>
                    </a:lnTo>
                    <a:lnTo>
                      <a:pt x="99" y="20"/>
                    </a:lnTo>
                    <a:lnTo>
                      <a:pt x="60" y="0"/>
                    </a:lnTo>
                    <a:lnTo>
                      <a:pt x="58" y="11"/>
                    </a:lnTo>
                    <a:lnTo>
                      <a:pt x="42" y="10"/>
                    </a:lnTo>
                    <a:lnTo>
                      <a:pt x="23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1" name="Freeform 21"/>
              <p:cNvSpPr>
                <a:spLocks/>
              </p:cNvSpPr>
              <p:nvPr/>
            </p:nvSpPr>
            <p:spPr bwMode="auto">
              <a:xfrm>
                <a:off x="3387" y="1332"/>
                <a:ext cx="42" cy="43"/>
              </a:xfrm>
              <a:custGeom>
                <a:avLst/>
                <a:gdLst>
                  <a:gd name="T0" fmla="*/ 3 w 50"/>
                  <a:gd name="T1" fmla="*/ 6 h 46"/>
                  <a:gd name="T2" fmla="*/ 3 w 50"/>
                  <a:gd name="T3" fmla="*/ 2 h 46"/>
                  <a:gd name="T4" fmla="*/ 3 w 50"/>
                  <a:gd name="T5" fmla="*/ 0 h 46"/>
                  <a:gd name="T6" fmla="*/ 3 w 50"/>
                  <a:gd name="T7" fmla="*/ 1 h 46"/>
                  <a:gd name="T8" fmla="*/ 1 w 50"/>
                  <a:gd name="T9" fmla="*/ 7 h 46"/>
                  <a:gd name="T10" fmla="*/ 0 w 50"/>
                  <a:gd name="T11" fmla="*/ 7 h 46"/>
                  <a:gd name="T12" fmla="*/ 3 w 50"/>
                  <a:gd name="T13" fmla="*/ 10 h 46"/>
                  <a:gd name="T14" fmla="*/ 3 w 50"/>
                  <a:gd name="T15" fmla="*/ 17 h 46"/>
                  <a:gd name="T16" fmla="*/ 3 w 50"/>
                  <a:gd name="T17" fmla="*/ 15 h 46"/>
                  <a:gd name="T18" fmla="*/ 3 w 50"/>
                  <a:gd name="T19" fmla="*/ 12 h 46"/>
                  <a:gd name="T20" fmla="*/ 3 w 50"/>
                  <a:gd name="T21" fmla="*/ 8 h 46"/>
                  <a:gd name="T22" fmla="*/ 3 w 50"/>
                  <a:gd name="T23" fmla="*/ 6 h 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0"/>
                  <a:gd name="T37" fmla="*/ 0 h 46"/>
                  <a:gd name="T38" fmla="*/ 50 w 50"/>
                  <a:gd name="T39" fmla="*/ 46 h 4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0" h="46">
                    <a:moveTo>
                      <a:pt x="29" y="6"/>
                    </a:moveTo>
                    <a:lnTo>
                      <a:pt x="22" y="2"/>
                    </a:lnTo>
                    <a:lnTo>
                      <a:pt x="15" y="0"/>
                    </a:lnTo>
                    <a:lnTo>
                      <a:pt x="11" y="1"/>
                    </a:lnTo>
                    <a:lnTo>
                      <a:pt x="1" y="14"/>
                    </a:lnTo>
                    <a:lnTo>
                      <a:pt x="0" y="21"/>
                    </a:lnTo>
                    <a:lnTo>
                      <a:pt x="3" y="27"/>
                    </a:lnTo>
                    <a:lnTo>
                      <a:pt x="29" y="45"/>
                    </a:lnTo>
                    <a:lnTo>
                      <a:pt x="41" y="38"/>
                    </a:lnTo>
                    <a:lnTo>
                      <a:pt x="49" y="31"/>
                    </a:lnTo>
                    <a:lnTo>
                      <a:pt x="49" y="24"/>
                    </a:lnTo>
                    <a:lnTo>
                      <a:pt x="29" y="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2" name="Freeform 22"/>
              <p:cNvSpPr>
                <a:spLocks/>
              </p:cNvSpPr>
              <p:nvPr/>
            </p:nvSpPr>
            <p:spPr bwMode="auto">
              <a:xfrm>
                <a:off x="3264" y="1286"/>
                <a:ext cx="36" cy="45"/>
              </a:xfrm>
              <a:custGeom>
                <a:avLst/>
                <a:gdLst>
                  <a:gd name="T0" fmla="*/ 0 w 42"/>
                  <a:gd name="T1" fmla="*/ 0 h 49"/>
                  <a:gd name="T2" fmla="*/ 2 w 42"/>
                  <a:gd name="T3" fmla="*/ 6 h 49"/>
                  <a:gd name="T4" fmla="*/ 3 w 42"/>
                  <a:gd name="T5" fmla="*/ 7 h 49"/>
                  <a:gd name="T6" fmla="*/ 3 w 42"/>
                  <a:gd name="T7" fmla="*/ 12 h 49"/>
                  <a:gd name="T8" fmla="*/ 3 w 42"/>
                  <a:gd name="T9" fmla="*/ 14 h 49"/>
                  <a:gd name="T10" fmla="*/ 4 w 42"/>
                  <a:gd name="T11" fmla="*/ 13 h 49"/>
                  <a:gd name="T12" fmla="*/ 3 w 42"/>
                  <a:gd name="T13" fmla="*/ 12 h 49"/>
                  <a:gd name="T14" fmla="*/ 3 w 42"/>
                  <a:gd name="T15" fmla="*/ 9 h 49"/>
                  <a:gd name="T16" fmla="*/ 3 w 42"/>
                  <a:gd name="T17" fmla="*/ 6 h 49"/>
                  <a:gd name="T18" fmla="*/ 3 w 42"/>
                  <a:gd name="T19" fmla="*/ 6 h 49"/>
                  <a:gd name="T20" fmla="*/ 0 w 42"/>
                  <a:gd name="T21" fmla="*/ 0 h 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"/>
                  <a:gd name="T34" fmla="*/ 0 h 49"/>
                  <a:gd name="T35" fmla="*/ 42 w 42"/>
                  <a:gd name="T36" fmla="*/ 49 h 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" h="49">
                    <a:moveTo>
                      <a:pt x="0" y="0"/>
                    </a:moveTo>
                    <a:lnTo>
                      <a:pt x="2" y="11"/>
                    </a:lnTo>
                    <a:lnTo>
                      <a:pt x="13" y="27"/>
                    </a:lnTo>
                    <a:lnTo>
                      <a:pt x="25" y="41"/>
                    </a:lnTo>
                    <a:lnTo>
                      <a:pt x="38" y="48"/>
                    </a:lnTo>
                    <a:lnTo>
                      <a:pt x="41" y="44"/>
                    </a:lnTo>
                    <a:lnTo>
                      <a:pt x="38" y="39"/>
                    </a:lnTo>
                    <a:lnTo>
                      <a:pt x="33" y="31"/>
                    </a:lnTo>
                    <a:lnTo>
                      <a:pt x="27" y="25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3" name="Freeform 23"/>
              <p:cNvSpPr>
                <a:spLocks/>
              </p:cNvSpPr>
              <p:nvPr/>
            </p:nvSpPr>
            <p:spPr bwMode="auto">
              <a:xfrm>
                <a:off x="3383" y="1300"/>
                <a:ext cx="31" cy="23"/>
              </a:xfrm>
              <a:custGeom>
                <a:avLst/>
                <a:gdLst>
                  <a:gd name="T0" fmla="*/ 3 w 36"/>
                  <a:gd name="T1" fmla="*/ 0 h 25"/>
                  <a:gd name="T2" fmla="*/ 3 w 36"/>
                  <a:gd name="T3" fmla="*/ 0 h 25"/>
                  <a:gd name="T4" fmla="*/ 3 w 36"/>
                  <a:gd name="T5" fmla="*/ 3 h 25"/>
                  <a:gd name="T6" fmla="*/ 3 w 36"/>
                  <a:gd name="T7" fmla="*/ 6 h 25"/>
                  <a:gd name="T8" fmla="*/ 3 w 36"/>
                  <a:gd name="T9" fmla="*/ 6 h 25"/>
                  <a:gd name="T10" fmla="*/ 3 w 36"/>
                  <a:gd name="T11" fmla="*/ 6 h 25"/>
                  <a:gd name="T12" fmla="*/ 3 w 36"/>
                  <a:gd name="T13" fmla="*/ 6 h 25"/>
                  <a:gd name="T14" fmla="*/ 3 w 36"/>
                  <a:gd name="T15" fmla="*/ 6 h 25"/>
                  <a:gd name="T16" fmla="*/ 3 w 36"/>
                  <a:gd name="T17" fmla="*/ 6 h 25"/>
                  <a:gd name="T18" fmla="*/ 0 w 36"/>
                  <a:gd name="T19" fmla="*/ 6 h 25"/>
                  <a:gd name="T20" fmla="*/ 3 w 36"/>
                  <a:gd name="T21" fmla="*/ 3 h 25"/>
                  <a:gd name="T22" fmla="*/ 3 w 36"/>
                  <a:gd name="T23" fmla="*/ 0 h 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"/>
                  <a:gd name="T37" fmla="*/ 0 h 25"/>
                  <a:gd name="T38" fmla="*/ 36 w 36"/>
                  <a:gd name="T39" fmla="*/ 25 h 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" h="25">
                    <a:moveTo>
                      <a:pt x="17" y="0"/>
                    </a:moveTo>
                    <a:lnTo>
                      <a:pt x="24" y="0"/>
                    </a:lnTo>
                    <a:lnTo>
                      <a:pt x="29" y="3"/>
                    </a:lnTo>
                    <a:lnTo>
                      <a:pt x="32" y="6"/>
                    </a:lnTo>
                    <a:lnTo>
                      <a:pt x="35" y="12"/>
                    </a:lnTo>
                    <a:lnTo>
                      <a:pt x="32" y="16"/>
                    </a:lnTo>
                    <a:lnTo>
                      <a:pt x="29" y="19"/>
                    </a:lnTo>
                    <a:lnTo>
                      <a:pt x="17" y="24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4" y="3"/>
                    </a:lnTo>
                    <a:lnTo>
                      <a:pt x="17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4" name="Freeform 24"/>
              <p:cNvSpPr>
                <a:spLocks/>
              </p:cNvSpPr>
              <p:nvPr/>
            </p:nvSpPr>
            <p:spPr bwMode="auto">
              <a:xfrm>
                <a:off x="4905" y="2001"/>
                <a:ext cx="18" cy="24"/>
              </a:xfrm>
              <a:custGeom>
                <a:avLst/>
                <a:gdLst>
                  <a:gd name="T0" fmla="*/ 5 w 20"/>
                  <a:gd name="T1" fmla="*/ 7 h 26"/>
                  <a:gd name="T2" fmla="*/ 2 w 20"/>
                  <a:gd name="T3" fmla="*/ 6 h 26"/>
                  <a:gd name="T4" fmla="*/ 0 w 20"/>
                  <a:gd name="T5" fmla="*/ 6 h 26"/>
                  <a:gd name="T6" fmla="*/ 2 w 20"/>
                  <a:gd name="T7" fmla="*/ 4 h 26"/>
                  <a:gd name="T8" fmla="*/ 5 w 20"/>
                  <a:gd name="T9" fmla="*/ 0 h 26"/>
                  <a:gd name="T10" fmla="*/ 5 w 20"/>
                  <a:gd name="T11" fmla="*/ 4 h 26"/>
                  <a:gd name="T12" fmla="*/ 5 w 20"/>
                  <a:gd name="T13" fmla="*/ 6 h 26"/>
                  <a:gd name="T14" fmla="*/ 5 w 20"/>
                  <a:gd name="T15" fmla="*/ 6 h 26"/>
                  <a:gd name="T16" fmla="*/ 5 w 20"/>
                  <a:gd name="T17" fmla="*/ 7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26"/>
                  <a:gd name="T29" fmla="*/ 20 w 20"/>
                  <a:gd name="T30" fmla="*/ 26 h 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26">
                    <a:moveTo>
                      <a:pt x="9" y="25"/>
                    </a:moveTo>
                    <a:lnTo>
                      <a:pt x="2" y="21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9" y="0"/>
                    </a:lnTo>
                    <a:lnTo>
                      <a:pt x="16" y="4"/>
                    </a:lnTo>
                    <a:lnTo>
                      <a:pt x="19" y="13"/>
                    </a:lnTo>
                    <a:lnTo>
                      <a:pt x="16" y="21"/>
                    </a:lnTo>
                    <a:lnTo>
                      <a:pt x="9" y="2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5" name="Freeform 25"/>
              <p:cNvSpPr>
                <a:spLocks/>
              </p:cNvSpPr>
              <p:nvPr/>
            </p:nvSpPr>
            <p:spPr bwMode="auto">
              <a:xfrm>
                <a:off x="4896" y="2029"/>
                <a:ext cx="17" cy="18"/>
              </a:xfrm>
              <a:custGeom>
                <a:avLst/>
                <a:gdLst>
                  <a:gd name="T0" fmla="*/ 3 w 20"/>
                  <a:gd name="T1" fmla="*/ 9 h 19"/>
                  <a:gd name="T2" fmla="*/ 3 w 20"/>
                  <a:gd name="T3" fmla="*/ 9 h 19"/>
                  <a:gd name="T4" fmla="*/ 3 w 20"/>
                  <a:gd name="T5" fmla="*/ 8 h 19"/>
                  <a:gd name="T6" fmla="*/ 3 w 20"/>
                  <a:gd name="T7" fmla="*/ 4 h 19"/>
                  <a:gd name="T8" fmla="*/ 3 w 20"/>
                  <a:gd name="T9" fmla="*/ 0 h 19"/>
                  <a:gd name="T10" fmla="*/ 3 w 20"/>
                  <a:gd name="T11" fmla="*/ 4 h 19"/>
                  <a:gd name="T12" fmla="*/ 0 w 20"/>
                  <a:gd name="T13" fmla="*/ 8 h 19"/>
                  <a:gd name="T14" fmla="*/ 3 w 20"/>
                  <a:gd name="T15" fmla="*/ 9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19"/>
                  <a:gd name="T26" fmla="*/ 20 w 20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19">
                    <a:moveTo>
                      <a:pt x="12" y="18"/>
                    </a:moveTo>
                    <a:lnTo>
                      <a:pt x="16" y="16"/>
                    </a:lnTo>
                    <a:lnTo>
                      <a:pt x="19" y="8"/>
                    </a:lnTo>
                    <a:lnTo>
                      <a:pt x="16" y="4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12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4887" y="2041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9 h 19"/>
                  <a:gd name="T6" fmla="*/ 3 w 21"/>
                  <a:gd name="T7" fmla="*/ 2 h 19"/>
                  <a:gd name="T8" fmla="*/ 3 w 21"/>
                  <a:gd name="T9" fmla="*/ 0 h 19"/>
                  <a:gd name="T10" fmla="*/ 0 w 21"/>
                  <a:gd name="T11" fmla="*/ 9 h 19"/>
                  <a:gd name="T12" fmla="*/ 3 w 21"/>
                  <a:gd name="T13" fmla="*/ 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9"/>
                  <a:gd name="T23" fmla="*/ 21 w 21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9">
                    <a:moveTo>
                      <a:pt x="11" y="18"/>
                    </a:moveTo>
                    <a:lnTo>
                      <a:pt x="20" y="15"/>
                    </a:lnTo>
                    <a:lnTo>
                      <a:pt x="20" y="9"/>
                    </a:lnTo>
                    <a:lnTo>
                      <a:pt x="20" y="2"/>
                    </a:lnTo>
                    <a:lnTo>
                      <a:pt x="11" y="0"/>
                    </a:lnTo>
                    <a:lnTo>
                      <a:pt x="0" y="9"/>
                    </a:lnTo>
                    <a:lnTo>
                      <a:pt x="11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4878" y="2049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9 h 19"/>
                  <a:gd name="T6" fmla="*/ 3 w 21"/>
                  <a:gd name="T7" fmla="*/ 3 h 19"/>
                  <a:gd name="T8" fmla="*/ 3 w 21"/>
                  <a:gd name="T9" fmla="*/ 0 h 19"/>
                  <a:gd name="T10" fmla="*/ 0 w 21"/>
                  <a:gd name="T11" fmla="*/ 9 h 19"/>
                  <a:gd name="T12" fmla="*/ 3 w 21"/>
                  <a:gd name="T13" fmla="*/ 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9"/>
                  <a:gd name="T23" fmla="*/ 21 w 21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9">
                    <a:moveTo>
                      <a:pt x="11" y="18"/>
                    </a:moveTo>
                    <a:lnTo>
                      <a:pt x="17" y="16"/>
                    </a:lnTo>
                    <a:lnTo>
                      <a:pt x="20" y="9"/>
                    </a:lnTo>
                    <a:lnTo>
                      <a:pt x="17" y="3"/>
                    </a:lnTo>
                    <a:lnTo>
                      <a:pt x="11" y="0"/>
                    </a:lnTo>
                    <a:lnTo>
                      <a:pt x="0" y="9"/>
                    </a:lnTo>
                    <a:lnTo>
                      <a:pt x="11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4839" y="2091"/>
                <a:ext cx="17" cy="18"/>
              </a:xfrm>
              <a:custGeom>
                <a:avLst/>
                <a:gdLst>
                  <a:gd name="T0" fmla="*/ 3 w 20"/>
                  <a:gd name="T1" fmla="*/ 9 h 19"/>
                  <a:gd name="T2" fmla="*/ 3 w 20"/>
                  <a:gd name="T3" fmla="*/ 9 h 19"/>
                  <a:gd name="T4" fmla="*/ 3 w 20"/>
                  <a:gd name="T5" fmla="*/ 9 h 19"/>
                  <a:gd name="T6" fmla="*/ 3 w 20"/>
                  <a:gd name="T7" fmla="*/ 3 h 19"/>
                  <a:gd name="T8" fmla="*/ 3 w 20"/>
                  <a:gd name="T9" fmla="*/ 0 h 19"/>
                  <a:gd name="T10" fmla="*/ 1 w 20"/>
                  <a:gd name="T11" fmla="*/ 3 h 19"/>
                  <a:gd name="T12" fmla="*/ 0 w 20"/>
                  <a:gd name="T13" fmla="*/ 9 h 19"/>
                  <a:gd name="T14" fmla="*/ 3 w 20"/>
                  <a:gd name="T15" fmla="*/ 9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19"/>
                  <a:gd name="T26" fmla="*/ 20 w 20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19">
                    <a:moveTo>
                      <a:pt x="8" y="18"/>
                    </a:moveTo>
                    <a:lnTo>
                      <a:pt x="15" y="14"/>
                    </a:lnTo>
                    <a:lnTo>
                      <a:pt x="19" y="9"/>
                    </a:lnTo>
                    <a:lnTo>
                      <a:pt x="15" y="3"/>
                    </a:lnTo>
                    <a:lnTo>
                      <a:pt x="8" y="0"/>
                    </a:lnTo>
                    <a:lnTo>
                      <a:pt x="1" y="3"/>
                    </a:lnTo>
                    <a:lnTo>
                      <a:pt x="0" y="9"/>
                    </a:lnTo>
                    <a:lnTo>
                      <a:pt x="8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9" name="Freeform 29"/>
              <p:cNvSpPr>
                <a:spLocks/>
              </p:cNvSpPr>
              <p:nvPr/>
            </p:nvSpPr>
            <p:spPr bwMode="auto">
              <a:xfrm>
                <a:off x="4816" y="2104"/>
                <a:ext cx="17" cy="18"/>
              </a:xfrm>
              <a:custGeom>
                <a:avLst/>
                <a:gdLst>
                  <a:gd name="T0" fmla="*/ 3 w 20"/>
                  <a:gd name="T1" fmla="*/ 9 h 19"/>
                  <a:gd name="T2" fmla="*/ 3 w 20"/>
                  <a:gd name="T3" fmla="*/ 9 h 19"/>
                  <a:gd name="T4" fmla="*/ 3 w 20"/>
                  <a:gd name="T5" fmla="*/ 2 h 19"/>
                  <a:gd name="T6" fmla="*/ 3 w 20"/>
                  <a:gd name="T7" fmla="*/ 0 h 19"/>
                  <a:gd name="T8" fmla="*/ 3 w 20"/>
                  <a:gd name="T9" fmla="*/ 2 h 19"/>
                  <a:gd name="T10" fmla="*/ 0 w 20"/>
                  <a:gd name="T11" fmla="*/ 9 h 19"/>
                  <a:gd name="T12" fmla="*/ 3 w 20"/>
                  <a:gd name="T13" fmla="*/ 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19"/>
                  <a:gd name="T23" fmla="*/ 20 w 20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19">
                    <a:moveTo>
                      <a:pt x="9" y="18"/>
                    </a:moveTo>
                    <a:lnTo>
                      <a:pt x="19" y="9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0" y="9"/>
                    </a:lnTo>
                    <a:lnTo>
                      <a:pt x="9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4743" y="1942"/>
                <a:ext cx="31" cy="152"/>
              </a:xfrm>
              <a:custGeom>
                <a:avLst/>
                <a:gdLst>
                  <a:gd name="T0" fmla="*/ 3 w 36"/>
                  <a:gd name="T1" fmla="*/ 6 h 164"/>
                  <a:gd name="T2" fmla="*/ 3 w 36"/>
                  <a:gd name="T3" fmla="*/ 2 h 164"/>
                  <a:gd name="T4" fmla="*/ 3 w 36"/>
                  <a:gd name="T5" fmla="*/ 0 h 164"/>
                  <a:gd name="T6" fmla="*/ 3 w 36"/>
                  <a:gd name="T7" fmla="*/ 2 h 164"/>
                  <a:gd name="T8" fmla="*/ 3 w 36"/>
                  <a:gd name="T9" fmla="*/ 6 h 164"/>
                  <a:gd name="T10" fmla="*/ 2 w 36"/>
                  <a:gd name="T11" fmla="*/ 14 h 164"/>
                  <a:gd name="T12" fmla="*/ 3 w 36"/>
                  <a:gd name="T13" fmla="*/ 19 h 164"/>
                  <a:gd name="T14" fmla="*/ 3 w 36"/>
                  <a:gd name="T15" fmla="*/ 31 h 164"/>
                  <a:gd name="T16" fmla="*/ 3 w 36"/>
                  <a:gd name="T17" fmla="*/ 44 h 164"/>
                  <a:gd name="T18" fmla="*/ 0 w 36"/>
                  <a:gd name="T19" fmla="*/ 51 h 164"/>
                  <a:gd name="T20" fmla="*/ 3 w 36"/>
                  <a:gd name="T21" fmla="*/ 52 h 164"/>
                  <a:gd name="T22" fmla="*/ 3 w 36"/>
                  <a:gd name="T23" fmla="*/ 48 h 164"/>
                  <a:gd name="T24" fmla="*/ 3 w 36"/>
                  <a:gd name="T25" fmla="*/ 52 h 164"/>
                  <a:gd name="T26" fmla="*/ 3 w 36"/>
                  <a:gd name="T27" fmla="*/ 48 h 164"/>
                  <a:gd name="T28" fmla="*/ 3 w 36"/>
                  <a:gd name="T29" fmla="*/ 44 h 164"/>
                  <a:gd name="T30" fmla="*/ 3 w 36"/>
                  <a:gd name="T31" fmla="*/ 39 h 164"/>
                  <a:gd name="T32" fmla="*/ 3 w 36"/>
                  <a:gd name="T33" fmla="*/ 36 h 164"/>
                  <a:gd name="T34" fmla="*/ 3 w 36"/>
                  <a:gd name="T35" fmla="*/ 32 h 164"/>
                  <a:gd name="T36" fmla="*/ 3 w 36"/>
                  <a:gd name="T37" fmla="*/ 31 h 164"/>
                  <a:gd name="T38" fmla="*/ 3 w 36"/>
                  <a:gd name="T39" fmla="*/ 29 h 164"/>
                  <a:gd name="T40" fmla="*/ 3 w 36"/>
                  <a:gd name="T41" fmla="*/ 26 h 164"/>
                  <a:gd name="T42" fmla="*/ 3 w 36"/>
                  <a:gd name="T43" fmla="*/ 12 h 164"/>
                  <a:gd name="T44" fmla="*/ 3 w 36"/>
                  <a:gd name="T45" fmla="*/ 6 h 164"/>
                  <a:gd name="T46" fmla="*/ 3 w 36"/>
                  <a:gd name="T47" fmla="*/ 6 h 164"/>
                  <a:gd name="T48" fmla="*/ 3 w 36"/>
                  <a:gd name="T49" fmla="*/ 6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6"/>
                  <a:gd name="T76" fmla="*/ 0 h 164"/>
                  <a:gd name="T77" fmla="*/ 36 w 36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6" h="164">
                    <a:moveTo>
                      <a:pt x="28" y="6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9" y="21"/>
                    </a:lnTo>
                    <a:lnTo>
                      <a:pt x="2" y="40"/>
                    </a:lnTo>
                    <a:lnTo>
                      <a:pt x="7" y="58"/>
                    </a:lnTo>
                    <a:lnTo>
                      <a:pt x="9" y="97"/>
                    </a:lnTo>
                    <a:lnTo>
                      <a:pt x="7" y="137"/>
                    </a:lnTo>
                    <a:lnTo>
                      <a:pt x="0" y="158"/>
                    </a:lnTo>
                    <a:lnTo>
                      <a:pt x="9" y="163"/>
                    </a:lnTo>
                    <a:lnTo>
                      <a:pt x="13" y="149"/>
                    </a:lnTo>
                    <a:lnTo>
                      <a:pt x="24" y="160"/>
                    </a:lnTo>
                    <a:lnTo>
                      <a:pt x="24" y="152"/>
                    </a:lnTo>
                    <a:lnTo>
                      <a:pt x="21" y="139"/>
                    </a:lnTo>
                    <a:lnTo>
                      <a:pt x="17" y="122"/>
                    </a:lnTo>
                    <a:lnTo>
                      <a:pt x="19" y="113"/>
                    </a:lnTo>
                    <a:lnTo>
                      <a:pt x="26" y="104"/>
                    </a:lnTo>
                    <a:lnTo>
                      <a:pt x="33" y="97"/>
                    </a:lnTo>
                    <a:lnTo>
                      <a:pt x="35" y="91"/>
                    </a:lnTo>
                    <a:lnTo>
                      <a:pt x="33" y="79"/>
                    </a:lnTo>
                    <a:lnTo>
                      <a:pt x="26" y="35"/>
                    </a:lnTo>
                    <a:lnTo>
                      <a:pt x="24" y="23"/>
                    </a:lnTo>
                    <a:lnTo>
                      <a:pt x="25" y="14"/>
                    </a:lnTo>
                    <a:lnTo>
                      <a:pt x="28" y="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344" y="1200"/>
                <a:ext cx="1964" cy="1069"/>
              </a:xfrm>
              <a:custGeom>
                <a:avLst/>
                <a:gdLst>
                  <a:gd name="T0" fmla="*/ 154 w 2299"/>
                  <a:gd name="T1" fmla="*/ 266 h 1154"/>
                  <a:gd name="T2" fmla="*/ 163 w 2299"/>
                  <a:gd name="T3" fmla="*/ 219 h 1154"/>
                  <a:gd name="T4" fmla="*/ 179 w 2299"/>
                  <a:gd name="T5" fmla="*/ 198 h 1154"/>
                  <a:gd name="T6" fmla="*/ 173 w 2299"/>
                  <a:gd name="T7" fmla="*/ 244 h 1154"/>
                  <a:gd name="T8" fmla="*/ 182 w 2299"/>
                  <a:gd name="T9" fmla="*/ 221 h 1154"/>
                  <a:gd name="T10" fmla="*/ 194 w 2299"/>
                  <a:gd name="T11" fmla="*/ 203 h 1154"/>
                  <a:gd name="T12" fmla="*/ 200 w 2299"/>
                  <a:gd name="T13" fmla="*/ 171 h 1154"/>
                  <a:gd name="T14" fmla="*/ 214 w 2299"/>
                  <a:gd name="T15" fmla="*/ 163 h 1154"/>
                  <a:gd name="T16" fmla="*/ 203 w 2299"/>
                  <a:gd name="T17" fmla="*/ 129 h 1154"/>
                  <a:gd name="T18" fmla="*/ 191 w 2299"/>
                  <a:gd name="T19" fmla="*/ 119 h 1154"/>
                  <a:gd name="T20" fmla="*/ 173 w 2299"/>
                  <a:gd name="T21" fmla="*/ 105 h 1154"/>
                  <a:gd name="T22" fmla="*/ 163 w 2299"/>
                  <a:gd name="T23" fmla="*/ 92 h 1154"/>
                  <a:gd name="T24" fmla="*/ 152 w 2299"/>
                  <a:gd name="T25" fmla="*/ 92 h 1154"/>
                  <a:gd name="T26" fmla="*/ 140 w 2299"/>
                  <a:gd name="T27" fmla="*/ 79 h 1154"/>
                  <a:gd name="T28" fmla="*/ 120 w 2299"/>
                  <a:gd name="T29" fmla="*/ 67 h 1154"/>
                  <a:gd name="T30" fmla="*/ 113 w 2299"/>
                  <a:gd name="T31" fmla="*/ 68 h 1154"/>
                  <a:gd name="T32" fmla="*/ 116 w 2299"/>
                  <a:gd name="T33" fmla="*/ 16 h 1154"/>
                  <a:gd name="T34" fmla="*/ 106 w 2299"/>
                  <a:gd name="T35" fmla="*/ 6 h 1154"/>
                  <a:gd name="T36" fmla="*/ 102 w 2299"/>
                  <a:gd name="T37" fmla="*/ 35 h 1154"/>
                  <a:gd name="T38" fmla="*/ 88 w 2299"/>
                  <a:gd name="T39" fmla="*/ 39 h 1154"/>
                  <a:gd name="T40" fmla="*/ 78 w 2299"/>
                  <a:gd name="T41" fmla="*/ 85 h 1154"/>
                  <a:gd name="T42" fmla="*/ 79 w 2299"/>
                  <a:gd name="T43" fmla="*/ 109 h 1154"/>
                  <a:gd name="T44" fmla="*/ 73 w 2299"/>
                  <a:gd name="T45" fmla="*/ 85 h 1154"/>
                  <a:gd name="T46" fmla="*/ 69 w 2299"/>
                  <a:gd name="T47" fmla="*/ 92 h 1154"/>
                  <a:gd name="T48" fmla="*/ 73 w 2299"/>
                  <a:gd name="T49" fmla="*/ 124 h 1154"/>
                  <a:gd name="T50" fmla="*/ 76 w 2299"/>
                  <a:gd name="T51" fmla="*/ 148 h 1154"/>
                  <a:gd name="T52" fmla="*/ 73 w 2299"/>
                  <a:gd name="T53" fmla="*/ 149 h 1154"/>
                  <a:gd name="T54" fmla="*/ 69 w 2299"/>
                  <a:gd name="T55" fmla="*/ 132 h 1154"/>
                  <a:gd name="T56" fmla="*/ 66 w 2299"/>
                  <a:gd name="T57" fmla="*/ 145 h 1154"/>
                  <a:gd name="T58" fmla="*/ 67 w 2299"/>
                  <a:gd name="T59" fmla="*/ 82 h 1154"/>
                  <a:gd name="T60" fmla="*/ 59 w 2299"/>
                  <a:gd name="T61" fmla="*/ 107 h 1154"/>
                  <a:gd name="T62" fmla="*/ 49 w 2299"/>
                  <a:gd name="T63" fmla="*/ 124 h 1154"/>
                  <a:gd name="T64" fmla="*/ 34 w 2299"/>
                  <a:gd name="T65" fmla="*/ 145 h 1154"/>
                  <a:gd name="T66" fmla="*/ 31 w 2299"/>
                  <a:gd name="T67" fmla="*/ 138 h 1154"/>
                  <a:gd name="T68" fmla="*/ 22 w 2299"/>
                  <a:gd name="T69" fmla="*/ 166 h 1154"/>
                  <a:gd name="T70" fmla="*/ 19 w 2299"/>
                  <a:gd name="T71" fmla="*/ 158 h 1154"/>
                  <a:gd name="T72" fmla="*/ 26 w 2299"/>
                  <a:gd name="T73" fmla="*/ 137 h 1154"/>
                  <a:gd name="T74" fmla="*/ 17 w 2299"/>
                  <a:gd name="T75" fmla="*/ 115 h 1154"/>
                  <a:gd name="T76" fmla="*/ 13 w 2299"/>
                  <a:gd name="T77" fmla="*/ 181 h 1154"/>
                  <a:gd name="T78" fmla="*/ 6 w 2299"/>
                  <a:gd name="T79" fmla="*/ 212 h 1154"/>
                  <a:gd name="T80" fmla="*/ 2 w 2299"/>
                  <a:gd name="T81" fmla="*/ 235 h 1154"/>
                  <a:gd name="T82" fmla="*/ 4 w 2299"/>
                  <a:gd name="T83" fmla="*/ 263 h 1154"/>
                  <a:gd name="T84" fmla="*/ 3 w 2299"/>
                  <a:gd name="T85" fmla="*/ 288 h 1154"/>
                  <a:gd name="T86" fmla="*/ 11 w 2299"/>
                  <a:gd name="T87" fmla="*/ 307 h 1154"/>
                  <a:gd name="T88" fmla="*/ 17 w 2299"/>
                  <a:gd name="T89" fmla="*/ 313 h 1154"/>
                  <a:gd name="T90" fmla="*/ 22 w 2299"/>
                  <a:gd name="T91" fmla="*/ 305 h 1154"/>
                  <a:gd name="T92" fmla="*/ 26 w 2299"/>
                  <a:gd name="T93" fmla="*/ 334 h 1154"/>
                  <a:gd name="T94" fmla="*/ 36 w 2299"/>
                  <a:gd name="T95" fmla="*/ 337 h 1154"/>
                  <a:gd name="T96" fmla="*/ 40 w 2299"/>
                  <a:gd name="T97" fmla="*/ 301 h 1154"/>
                  <a:gd name="T98" fmla="*/ 39 w 2299"/>
                  <a:gd name="T99" fmla="*/ 327 h 1154"/>
                  <a:gd name="T100" fmla="*/ 41 w 2299"/>
                  <a:gd name="T101" fmla="*/ 347 h 1154"/>
                  <a:gd name="T102" fmla="*/ 50 w 2299"/>
                  <a:gd name="T103" fmla="*/ 365 h 1154"/>
                  <a:gd name="T104" fmla="*/ 66 w 2299"/>
                  <a:gd name="T105" fmla="*/ 358 h 1154"/>
                  <a:gd name="T106" fmla="*/ 72 w 2299"/>
                  <a:gd name="T107" fmla="*/ 336 h 1154"/>
                  <a:gd name="T108" fmla="*/ 76 w 2299"/>
                  <a:gd name="T109" fmla="*/ 313 h 1154"/>
                  <a:gd name="T110" fmla="*/ 85 w 2299"/>
                  <a:gd name="T111" fmla="*/ 286 h 1154"/>
                  <a:gd name="T112" fmla="*/ 97 w 2299"/>
                  <a:gd name="T113" fmla="*/ 285 h 1154"/>
                  <a:gd name="T114" fmla="*/ 115 w 2299"/>
                  <a:gd name="T115" fmla="*/ 283 h 1154"/>
                  <a:gd name="T116" fmla="*/ 132 w 2299"/>
                  <a:gd name="T117" fmla="*/ 262 h 1154"/>
                  <a:gd name="T118" fmla="*/ 143 w 2299"/>
                  <a:gd name="T119" fmla="*/ 296 h 115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299"/>
                  <a:gd name="T181" fmla="*/ 0 h 1154"/>
                  <a:gd name="T182" fmla="*/ 2299 w 2299"/>
                  <a:gd name="T183" fmla="*/ 1154 h 115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299" h="1154">
                    <a:moveTo>
                      <a:pt x="1503" y="991"/>
                    </a:moveTo>
                    <a:lnTo>
                      <a:pt x="1506" y="987"/>
                    </a:lnTo>
                    <a:lnTo>
                      <a:pt x="1506" y="993"/>
                    </a:lnTo>
                    <a:lnTo>
                      <a:pt x="1501" y="1004"/>
                    </a:lnTo>
                    <a:lnTo>
                      <a:pt x="1506" y="1015"/>
                    </a:lnTo>
                    <a:lnTo>
                      <a:pt x="1512" y="1022"/>
                    </a:lnTo>
                    <a:lnTo>
                      <a:pt x="1522" y="1027"/>
                    </a:lnTo>
                    <a:lnTo>
                      <a:pt x="1533" y="1018"/>
                    </a:lnTo>
                    <a:lnTo>
                      <a:pt x="1547" y="1003"/>
                    </a:lnTo>
                    <a:lnTo>
                      <a:pt x="1576" y="964"/>
                    </a:lnTo>
                    <a:lnTo>
                      <a:pt x="1610" y="910"/>
                    </a:lnTo>
                    <a:lnTo>
                      <a:pt x="1612" y="892"/>
                    </a:lnTo>
                    <a:lnTo>
                      <a:pt x="1618" y="878"/>
                    </a:lnTo>
                    <a:lnTo>
                      <a:pt x="1626" y="866"/>
                    </a:lnTo>
                    <a:lnTo>
                      <a:pt x="1629" y="840"/>
                    </a:lnTo>
                    <a:lnTo>
                      <a:pt x="1632" y="824"/>
                    </a:lnTo>
                    <a:lnTo>
                      <a:pt x="1632" y="812"/>
                    </a:lnTo>
                    <a:lnTo>
                      <a:pt x="1626" y="802"/>
                    </a:lnTo>
                    <a:lnTo>
                      <a:pt x="1618" y="797"/>
                    </a:lnTo>
                    <a:lnTo>
                      <a:pt x="1608" y="799"/>
                    </a:lnTo>
                    <a:lnTo>
                      <a:pt x="1590" y="802"/>
                    </a:lnTo>
                    <a:lnTo>
                      <a:pt x="1582" y="801"/>
                    </a:lnTo>
                    <a:lnTo>
                      <a:pt x="1575" y="797"/>
                    </a:lnTo>
                    <a:lnTo>
                      <a:pt x="1569" y="792"/>
                    </a:lnTo>
                    <a:lnTo>
                      <a:pt x="1557" y="787"/>
                    </a:lnTo>
                    <a:lnTo>
                      <a:pt x="1582" y="764"/>
                    </a:lnTo>
                    <a:lnTo>
                      <a:pt x="1585" y="756"/>
                    </a:lnTo>
                    <a:lnTo>
                      <a:pt x="1608" y="732"/>
                    </a:lnTo>
                    <a:lnTo>
                      <a:pt x="1660" y="681"/>
                    </a:lnTo>
                    <a:lnTo>
                      <a:pt x="1733" y="693"/>
                    </a:lnTo>
                    <a:lnTo>
                      <a:pt x="1737" y="691"/>
                    </a:lnTo>
                    <a:lnTo>
                      <a:pt x="1737" y="686"/>
                    </a:lnTo>
                    <a:lnTo>
                      <a:pt x="1736" y="681"/>
                    </a:lnTo>
                    <a:lnTo>
                      <a:pt x="1746" y="675"/>
                    </a:lnTo>
                    <a:lnTo>
                      <a:pt x="1758" y="676"/>
                    </a:lnTo>
                    <a:lnTo>
                      <a:pt x="1770" y="676"/>
                    </a:lnTo>
                    <a:lnTo>
                      <a:pt x="1777" y="694"/>
                    </a:lnTo>
                    <a:lnTo>
                      <a:pt x="1826" y="681"/>
                    </a:lnTo>
                    <a:lnTo>
                      <a:pt x="1823" y="672"/>
                    </a:lnTo>
                    <a:lnTo>
                      <a:pt x="1866" y="638"/>
                    </a:lnTo>
                    <a:lnTo>
                      <a:pt x="1874" y="631"/>
                    </a:lnTo>
                    <a:lnTo>
                      <a:pt x="1882" y="624"/>
                    </a:lnTo>
                    <a:lnTo>
                      <a:pt x="1891" y="621"/>
                    </a:lnTo>
                    <a:lnTo>
                      <a:pt x="1898" y="620"/>
                    </a:lnTo>
                    <a:lnTo>
                      <a:pt x="1900" y="623"/>
                    </a:lnTo>
                    <a:lnTo>
                      <a:pt x="1898" y="629"/>
                    </a:lnTo>
                    <a:lnTo>
                      <a:pt x="1893" y="638"/>
                    </a:lnTo>
                    <a:lnTo>
                      <a:pt x="1889" y="647"/>
                    </a:lnTo>
                    <a:lnTo>
                      <a:pt x="1893" y="649"/>
                    </a:lnTo>
                    <a:lnTo>
                      <a:pt x="1900" y="648"/>
                    </a:lnTo>
                    <a:lnTo>
                      <a:pt x="1908" y="645"/>
                    </a:lnTo>
                    <a:lnTo>
                      <a:pt x="1924" y="624"/>
                    </a:lnTo>
                    <a:lnTo>
                      <a:pt x="1937" y="609"/>
                    </a:lnTo>
                    <a:lnTo>
                      <a:pt x="1932" y="622"/>
                    </a:lnTo>
                    <a:lnTo>
                      <a:pt x="1931" y="633"/>
                    </a:lnTo>
                    <a:lnTo>
                      <a:pt x="1934" y="647"/>
                    </a:lnTo>
                    <a:lnTo>
                      <a:pt x="1899" y="672"/>
                    </a:lnTo>
                    <a:lnTo>
                      <a:pt x="1888" y="701"/>
                    </a:lnTo>
                    <a:lnTo>
                      <a:pt x="1845" y="730"/>
                    </a:lnTo>
                    <a:lnTo>
                      <a:pt x="1830" y="770"/>
                    </a:lnTo>
                    <a:lnTo>
                      <a:pt x="1826" y="778"/>
                    </a:lnTo>
                    <a:lnTo>
                      <a:pt x="1829" y="800"/>
                    </a:lnTo>
                    <a:lnTo>
                      <a:pt x="1852" y="867"/>
                    </a:lnTo>
                    <a:lnTo>
                      <a:pt x="1870" y="841"/>
                    </a:lnTo>
                    <a:lnTo>
                      <a:pt x="1902" y="795"/>
                    </a:lnTo>
                    <a:lnTo>
                      <a:pt x="1919" y="792"/>
                    </a:lnTo>
                    <a:lnTo>
                      <a:pt x="1919" y="778"/>
                    </a:lnTo>
                    <a:lnTo>
                      <a:pt x="1920" y="766"/>
                    </a:lnTo>
                    <a:lnTo>
                      <a:pt x="1924" y="752"/>
                    </a:lnTo>
                    <a:lnTo>
                      <a:pt x="1931" y="740"/>
                    </a:lnTo>
                    <a:lnTo>
                      <a:pt x="1932" y="731"/>
                    </a:lnTo>
                    <a:lnTo>
                      <a:pt x="1930" y="724"/>
                    </a:lnTo>
                    <a:lnTo>
                      <a:pt x="1924" y="719"/>
                    </a:lnTo>
                    <a:lnTo>
                      <a:pt x="1924" y="706"/>
                    </a:lnTo>
                    <a:lnTo>
                      <a:pt x="1933" y="698"/>
                    </a:lnTo>
                    <a:lnTo>
                      <a:pt x="1951" y="694"/>
                    </a:lnTo>
                    <a:lnTo>
                      <a:pt x="1959" y="690"/>
                    </a:lnTo>
                    <a:lnTo>
                      <a:pt x="1961" y="681"/>
                    </a:lnTo>
                    <a:lnTo>
                      <a:pt x="1961" y="674"/>
                    </a:lnTo>
                    <a:lnTo>
                      <a:pt x="1963" y="672"/>
                    </a:lnTo>
                    <a:lnTo>
                      <a:pt x="1966" y="672"/>
                    </a:lnTo>
                    <a:lnTo>
                      <a:pt x="1980" y="669"/>
                    </a:lnTo>
                    <a:lnTo>
                      <a:pt x="2000" y="655"/>
                    </a:lnTo>
                    <a:lnTo>
                      <a:pt x="2008" y="650"/>
                    </a:lnTo>
                    <a:lnTo>
                      <a:pt x="2013" y="649"/>
                    </a:lnTo>
                    <a:lnTo>
                      <a:pt x="2023" y="651"/>
                    </a:lnTo>
                    <a:lnTo>
                      <a:pt x="2028" y="656"/>
                    </a:lnTo>
                    <a:lnTo>
                      <a:pt x="2030" y="659"/>
                    </a:lnTo>
                    <a:lnTo>
                      <a:pt x="2054" y="651"/>
                    </a:lnTo>
                    <a:lnTo>
                      <a:pt x="2061" y="638"/>
                    </a:lnTo>
                    <a:lnTo>
                      <a:pt x="2076" y="624"/>
                    </a:lnTo>
                    <a:lnTo>
                      <a:pt x="2095" y="618"/>
                    </a:lnTo>
                    <a:lnTo>
                      <a:pt x="2100" y="605"/>
                    </a:lnTo>
                    <a:lnTo>
                      <a:pt x="2117" y="605"/>
                    </a:lnTo>
                    <a:lnTo>
                      <a:pt x="2125" y="605"/>
                    </a:lnTo>
                    <a:lnTo>
                      <a:pt x="2136" y="606"/>
                    </a:lnTo>
                    <a:lnTo>
                      <a:pt x="2143" y="605"/>
                    </a:lnTo>
                    <a:lnTo>
                      <a:pt x="2152" y="600"/>
                    </a:lnTo>
                    <a:lnTo>
                      <a:pt x="2161" y="591"/>
                    </a:lnTo>
                    <a:lnTo>
                      <a:pt x="2148" y="576"/>
                    </a:lnTo>
                    <a:lnTo>
                      <a:pt x="2139" y="564"/>
                    </a:lnTo>
                    <a:lnTo>
                      <a:pt x="2130" y="557"/>
                    </a:lnTo>
                    <a:lnTo>
                      <a:pt x="2125" y="552"/>
                    </a:lnTo>
                    <a:lnTo>
                      <a:pt x="2125" y="547"/>
                    </a:lnTo>
                    <a:lnTo>
                      <a:pt x="2125" y="541"/>
                    </a:lnTo>
                    <a:lnTo>
                      <a:pt x="2130" y="541"/>
                    </a:lnTo>
                    <a:lnTo>
                      <a:pt x="2136" y="542"/>
                    </a:lnTo>
                    <a:lnTo>
                      <a:pt x="2143" y="540"/>
                    </a:lnTo>
                    <a:lnTo>
                      <a:pt x="2148" y="536"/>
                    </a:lnTo>
                    <a:lnTo>
                      <a:pt x="2171" y="513"/>
                    </a:lnTo>
                    <a:lnTo>
                      <a:pt x="2169" y="497"/>
                    </a:lnTo>
                    <a:lnTo>
                      <a:pt x="2179" y="489"/>
                    </a:lnTo>
                    <a:lnTo>
                      <a:pt x="2191" y="507"/>
                    </a:lnTo>
                    <a:lnTo>
                      <a:pt x="2210" y="513"/>
                    </a:lnTo>
                    <a:lnTo>
                      <a:pt x="2244" y="543"/>
                    </a:lnTo>
                    <a:lnTo>
                      <a:pt x="2253" y="547"/>
                    </a:lnTo>
                    <a:lnTo>
                      <a:pt x="2257" y="546"/>
                    </a:lnTo>
                    <a:lnTo>
                      <a:pt x="2262" y="520"/>
                    </a:lnTo>
                    <a:lnTo>
                      <a:pt x="2263" y="513"/>
                    </a:lnTo>
                    <a:lnTo>
                      <a:pt x="2276" y="513"/>
                    </a:lnTo>
                    <a:lnTo>
                      <a:pt x="2288" y="511"/>
                    </a:lnTo>
                    <a:lnTo>
                      <a:pt x="2295" y="504"/>
                    </a:lnTo>
                    <a:lnTo>
                      <a:pt x="2298" y="498"/>
                    </a:lnTo>
                    <a:lnTo>
                      <a:pt x="2295" y="494"/>
                    </a:lnTo>
                    <a:lnTo>
                      <a:pt x="2283" y="486"/>
                    </a:lnTo>
                    <a:lnTo>
                      <a:pt x="2255" y="471"/>
                    </a:lnTo>
                    <a:lnTo>
                      <a:pt x="2250" y="469"/>
                    </a:lnTo>
                    <a:lnTo>
                      <a:pt x="2246" y="468"/>
                    </a:lnTo>
                    <a:lnTo>
                      <a:pt x="2240" y="469"/>
                    </a:lnTo>
                    <a:lnTo>
                      <a:pt x="2234" y="476"/>
                    </a:lnTo>
                    <a:lnTo>
                      <a:pt x="2226" y="460"/>
                    </a:lnTo>
                    <a:lnTo>
                      <a:pt x="2217" y="447"/>
                    </a:lnTo>
                    <a:lnTo>
                      <a:pt x="2205" y="436"/>
                    </a:lnTo>
                    <a:lnTo>
                      <a:pt x="2181" y="418"/>
                    </a:lnTo>
                    <a:lnTo>
                      <a:pt x="2158" y="406"/>
                    </a:lnTo>
                    <a:lnTo>
                      <a:pt x="2148" y="402"/>
                    </a:lnTo>
                    <a:lnTo>
                      <a:pt x="2110" y="373"/>
                    </a:lnTo>
                    <a:lnTo>
                      <a:pt x="2093" y="373"/>
                    </a:lnTo>
                    <a:lnTo>
                      <a:pt x="2079" y="371"/>
                    </a:lnTo>
                    <a:lnTo>
                      <a:pt x="2070" y="368"/>
                    </a:lnTo>
                    <a:lnTo>
                      <a:pt x="2066" y="365"/>
                    </a:lnTo>
                    <a:lnTo>
                      <a:pt x="2058" y="361"/>
                    </a:lnTo>
                    <a:lnTo>
                      <a:pt x="2049" y="360"/>
                    </a:lnTo>
                    <a:lnTo>
                      <a:pt x="2047" y="384"/>
                    </a:lnTo>
                    <a:lnTo>
                      <a:pt x="2047" y="402"/>
                    </a:lnTo>
                    <a:lnTo>
                      <a:pt x="2041" y="411"/>
                    </a:lnTo>
                    <a:lnTo>
                      <a:pt x="2028" y="412"/>
                    </a:lnTo>
                    <a:lnTo>
                      <a:pt x="2028" y="404"/>
                    </a:lnTo>
                    <a:lnTo>
                      <a:pt x="2010" y="382"/>
                    </a:lnTo>
                    <a:lnTo>
                      <a:pt x="2026" y="373"/>
                    </a:lnTo>
                    <a:lnTo>
                      <a:pt x="2025" y="366"/>
                    </a:lnTo>
                    <a:lnTo>
                      <a:pt x="1983" y="382"/>
                    </a:lnTo>
                    <a:lnTo>
                      <a:pt x="1976" y="378"/>
                    </a:lnTo>
                    <a:lnTo>
                      <a:pt x="1930" y="374"/>
                    </a:lnTo>
                    <a:lnTo>
                      <a:pt x="1912" y="394"/>
                    </a:lnTo>
                    <a:lnTo>
                      <a:pt x="1898" y="376"/>
                    </a:lnTo>
                    <a:lnTo>
                      <a:pt x="1900" y="366"/>
                    </a:lnTo>
                    <a:lnTo>
                      <a:pt x="1899" y="355"/>
                    </a:lnTo>
                    <a:lnTo>
                      <a:pt x="1898" y="347"/>
                    </a:lnTo>
                    <a:lnTo>
                      <a:pt x="1893" y="339"/>
                    </a:lnTo>
                    <a:lnTo>
                      <a:pt x="1888" y="331"/>
                    </a:lnTo>
                    <a:lnTo>
                      <a:pt x="1880" y="325"/>
                    </a:lnTo>
                    <a:lnTo>
                      <a:pt x="1862" y="323"/>
                    </a:lnTo>
                    <a:lnTo>
                      <a:pt x="1842" y="324"/>
                    </a:lnTo>
                    <a:lnTo>
                      <a:pt x="1822" y="328"/>
                    </a:lnTo>
                    <a:lnTo>
                      <a:pt x="1805" y="328"/>
                    </a:lnTo>
                    <a:lnTo>
                      <a:pt x="1793" y="324"/>
                    </a:lnTo>
                    <a:lnTo>
                      <a:pt x="1785" y="321"/>
                    </a:lnTo>
                    <a:lnTo>
                      <a:pt x="1780" y="320"/>
                    </a:lnTo>
                    <a:lnTo>
                      <a:pt x="1774" y="321"/>
                    </a:lnTo>
                    <a:lnTo>
                      <a:pt x="1774" y="311"/>
                    </a:lnTo>
                    <a:lnTo>
                      <a:pt x="1765" y="306"/>
                    </a:lnTo>
                    <a:lnTo>
                      <a:pt x="1765" y="298"/>
                    </a:lnTo>
                    <a:lnTo>
                      <a:pt x="1764" y="289"/>
                    </a:lnTo>
                    <a:lnTo>
                      <a:pt x="1758" y="279"/>
                    </a:lnTo>
                    <a:lnTo>
                      <a:pt x="1755" y="274"/>
                    </a:lnTo>
                    <a:lnTo>
                      <a:pt x="1751" y="273"/>
                    </a:lnTo>
                    <a:lnTo>
                      <a:pt x="1739" y="276"/>
                    </a:lnTo>
                    <a:lnTo>
                      <a:pt x="1727" y="285"/>
                    </a:lnTo>
                    <a:lnTo>
                      <a:pt x="1722" y="285"/>
                    </a:lnTo>
                    <a:lnTo>
                      <a:pt x="1717" y="285"/>
                    </a:lnTo>
                    <a:lnTo>
                      <a:pt x="1716" y="283"/>
                    </a:lnTo>
                    <a:lnTo>
                      <a:pt x="1716" y="277"/>
                    </a:lnTo>
                    <a:lnTo>
                      <a:pt x="1714" y="271"/>
                    </a:lnTo>
                    <a:lnTo>
                      <a:pt x="1709" y="267"/>
                    </a:lnTo>
                    <a:lnTo>
                      <a:pt x="1699" y="265"/>
                    </a:lnTo>
                    <a:lnTo>
                      <a:pt x="1664" y="258"/>
                    </a:lnTo>
                    <a:lnTo>
                      <a:pt x="1644" y="252"/>
                    </a:lnTo>
                    <a:lnTo>
                      <a:pt x="1646" y="258"/>
                    </a:lnTo>
                    <a:lnTo>
                      <a:pt x="1644" y="264"/>
                    </a:lnTo>
                    <a:lnTo>
                      <a:pt x="1637" y="267"/>
                    </a:lnTo>
                    <a:lnTo>
                      <a:pt x="1627" y="269"/>
                    </a:lnTo>
                    <a:lnTo>
                      <a:pt x="1622" y="270"/>
                    </a:lnTo>
                    <a:lnTo>
                      <a:pt x="1620" y="274"/>
                    </a:lnTo>
                    <a:lnTo>
                      <a:pt x="1618" y="287"/>
                    </a:lnTo>
                    <a:lnTo>
                      <a:pt x="1619" y="306"/>
                    </a:lnTo>
                    <a:lnTo>
                      <a:pt x="1608" y="309"/>
                    </a:lnTo>
                    <a:lnTo>
                      <a:pt x="1597" y="314"/>
                    </a:lnTo>
                    <a:lnTo>
                      <a:pt x="1572" y="301"/>
                    </a:lnTo>
                    <a:lnTo>
                      <a:pt x="1562" y="306"/>
                    </a:lnTo>
                    <a:lnTo>
                      <a:pt x="1548" y="306"/>
                    </a:lnTo>
                    <a:lnTo>
                      <a:pt x="1532" y="291"/>
                    </a:lnTo>
                    <a:lnTo>
                      <a:pt x="1527" y="298"/>
                    </a:lnTo>
                    <a:lnTo>
                      <a:pt x="1518" y="313"/>
                    </a:lnTo>
                    <a:lnTo>
                      <a:pt x="1510" y="324"/>
                    </a:lnTo>
                    <a:lnTo>
                      <a:pt x="1503" y="331"/>
                    </a:lnTo>
                    <a:lnTo>
                      <a:pt x="1498" y="316"/>
                    </a:lnTo>
                    <a:lnTo>
                      <a:pt x="1490" y="301"/>
                    </a:lnTo>
                    <a:lnTo>
                      <a:pt x="1490" y="271"/>
                    </a:lnTo>
                    <a:lnTo>
                      <a:pt x="1494" y="251"/>
                    </a:lnTo>
                    <a:lnTo>
                      <a:pt x="1493" y="246"/>
                    </a:lnTo>
                    <a:lnTo>
                      <a:pt x="1491" y="243"/>
                    </a:lnTo>
                    <a:lnTo>
                      <a:pt x="1483" y="240"/>
                    </a:lnTo>
                    <a:lnTo>
                      <a:pt x="1473" y="241"/>
                    </a:lnTo>
                    <a:lnTo>
                      <a:pt x="1467" y="235"/>
                    </a:lnTo>
                    <a:lnTo>
                      <a:pt x="1457" y="230"/>
                    </a:lnTo>
                    <a:lnTo>
                      <a:pt x="1442" y="228"/>
                    </a:lnTo>
                    <a:lnTo>
                      <a:pt x="1423" y="227"/>
                    </a:lnTo>
                    <a:lnTo>
                      <a:pt x="1408" y="235"/>
                    </a:lnTo>
                    <a:lnTo>
                      <a:pt x="1393" y="239"/>
                    </a:lnTo>
                    <a:lnTo>
                      <a:pt x="1376" y="237"/>
                    </a:lnTo>
                    <a:lnTo>
                      <a:pt x="1355" y="231"/>
                    </a:lnTo>
                    <a:lnTo>
                      <a:pt x="1319" y="213"/>
                    </a:lnTo>
                    <a:lnTo>
                      <a:pt x="1299" y="213"/>
                    </a:lnTo>
                    <a:lnTo>
                      <a:pt x="1278" y="209"/>
                    </a:lnTo>
                    <a:lnTo>
                      <a:pt x="1259" y="200"/>
                    </a:lnTo>
                    <a:lnTo>
                      <a:pt x="1248" y="193"/>
                    </a:lnTo>
                    <a:lnTo>
                      <a:pt x="1246" y="187"/>
                    </a:lnTo>
                    <a:lnTo>
                      <a:pt x="1255" y="184"/>
                    </a:lnTo>
                    <a:lnTo>
                      <a:pt x="1256" y="179"/>
                    </a:lnTo>
                    <a:lnTo>
                      <a:pt x="1256" y="175"/>
                    </a:lnTo>
                    <a:lnTo>
                      <a:pt x="1254" y="169"/>
                    </a:lnTo>
                    <a:lnTo>
                      <a:pt x="1248" y="166"/>
                    </a:lnTo>
                    <a:lnTo>
                      <a:pt x="1243" y="167"/>
                    </a:lnTo>
                    <a:lnTo>
                      <a:pt x="1235" y="169"/>
                    </a:lnTo>
                    <a:lnTo>
                      <a:pt x="1228" y="182"/>
                    </a:lnTo>
                    <a:lnTo>
                      <a:pt x="1220" y="191"/>
                    </a:lnTo>
                    <a:lnTo>
                      <a:pt x="1211" y="197"/>
                    </a:lnTo>
                    <a:lnTo>
                      <a:pt x="1204" y="202"/>
                    </a:lnTo>
                    <a:lnTo>
                      <a:pt x="1197" y="211"/>
                    </a:lnTo>
                    <a:lnTo>
                      <a:pt x="1190" y="221"/>
                    </a:lnTo>
                    <a:lnTo>
                      <a:pt x="1181" y="221"/>
                    </a:lnTo>
                    <a:lnTo>
                      <a:pt x="1177" y="202"/>
                    </a:lnTo>
                    <a:lnTo>
                      <a:pt x="1168" y="192"/>
                    </a:lnTo>
                    <a:lnTo>
                      <a:pt x="1192" y="189"/>
                    </a:lnTo>
                    <a:lnTo>
                      <a:pt x="1223" y="158"/>
                    </a:lnTo>
                    <a:lnTo>
                      <a:pt x="1238" y="141"/>
                    </a:lnTo>
                    <a:lnTo>
                      <a:pt x="1247" y="129"/>
                    </a:lnTo>
                    <a:lnTo>
                      <a:pt x="1254" y="117"/>
                    </a:lnTo>
                    <a:lnTo>
                      <a:pt x="1255" y="94"/>
                    </a:lnTo>
                    <a:lnTo>
                      <a:pt x="1257" y="80"/>
                    </a:lnTo>
                    <a:lnTo>
                      <a:pt x="1254" y="69"/>
                    </a:lnTo>
                    <a:lnTo>
                      <a:pt x="1246" y="59"/>
                    </a:lnTo>
                    <a:lnTo>
                      <a:pt x="1235" y="52"/>
                    </a:lnTo>
                    <a:lnTo>
                      <a:pt x="1230" y="50"/>
                    </a:lnTo>
                    <a:lnTo>
                      <a:pt x="1225" y="49"/>
                    </a:lnTo>
                    <a:lnTo>
                      <a:pt x="1215" y="51"/>
                    </a:lnTo>
                    <a:lnTo>
                      <a:pt x="1192" y="62"/>
                    </a:lnTo>
                    <a:lnTo>
                      <a:pt x="1170" y="67"/>
                    </a:lnTo>
                    <a:lnTo>
                      <a:pt x="1161" y="67"/>
                    </a:lnTo>
                    <a:lnTo>
                      <a:pt x="1159" y="50"/>
                    </a:lnTo>
                    <a:lnTo>
                      <a:pt x="1153" y="44"/>
                    </a:lnTo>
                    <a:lnTo>
                      <a:pt x="1163" y="17"/>
                    </a:lnTo>
                    <a:lnTo>
                      <a:pt x="1171" y="14"/>
                    </a:lnTo>
                    <a:lnTo>
                      <a:pt x="1172" y="8"/>
                    </a:lnTo>
                    <a:lnTo>
                      <a:pt x="1163" y="3"/>
                    </a:lnTo>
                    <a:lnTo>
                      <a:pt x="1157" y="0"/>
                    </a:lnTo>
                    <a:lnTo>
                      <a:pt x="1149" y="0"/>
                    </a:lnTo>
                    <a:lnTo>
                      <a:pt x="1138" y="2"/>
                    </a:lnTo>
                    <a:lnTo>
                      <a:pt x="1128" y="7"/>
                    </a:lnTo>
                    <a:lnTo>
                      <a:pt x="1122" y="14"/>
                    </a:lnTo>
                    <a:lnTo>
                      <a:pt x="1106" y="37"/>
                    </a:lnTo>
                    <a:lnTo>
                      <a:pt x="1091" y="52"/>
                    </a:lnTo>
                    <a:lnTo>
                      <a:pt x="1095" y="60"/>
                    </a:lnTo>
                    <a:lnTo>
                      <a:pt x="1087" y="75"/>
                    </a:lnTo>
                    <a:lnTo>
                      <a:pt x="1067" y="66"/>
                    </a:lnTo>
                    <a:lnTo>
                      <a:pt x="1062" y="66"/>
                    </a:lnTo>
                    <a:lnTo>
                      <a:pt x="1063" y="69"/>
                    </a:lnTo>
                    <a:lnTo>
                      <a:pt x="1069" y="76"/>
                    </a:lnTo>
                    <a:lnTo>
                      <a:pt x="1097" y="96"/>
                    </a:lnTo>
                    <a:lnTo>
                      <a:pt x="1097" y="120"/>
                    </a:lnTo>
                    <a:lnTo>
                      <a:pt x="1093" y="125"/>
                    </a:lnTo>
                    <a:lnTo>
                      <a:pt x="1089" y="126"/>
                    </a:lnTo>
                    <a:lnTo>
                      <a:pt x="1081" y="121"/>
                    </a:lnTo>
                    <a:lnTo>
                      <a:pt x="1077" y="110"/>
                    </a:lnTo>
                    <a:lnTo>
                      <a:pt x="1073" y="103"/>
                    </a:lnTo>
                    <a:lnTo>
                      <a:pt x="1068" y="97"/>
                    </a:lnTo>
                    <a:lnTo>
                      <a:pt x="1056" y="92"/>
                    </a:lnTo>
                    <a:lnTo>
                      <a:pt x="1040" y="88"/>
                    </a:lnTo>
                    <a:lnTo>
                      <a:pt x="1024" y="89"/>
                    </a:lnTo>
                    <a:lnTo>
                      <a:pt x="1012" y="91"/>
                    </a:lnTo>
                    <a:lnTo>
                      <a:pt x="1003" y="87"/>
                    </a:lnTo>
                    <a:lnTo>
                      <a:pt x="1001" y="83"/>
                    </a:lnTo>
                    <a:lnTo>
                      <a:pt x="988" y="87"/>
                    </a:lnTo>
                    <a:lnTo>
                      <a:pt x="978" y="93"/>
                    </a:lnTo>
                    <a:lnTo>
                      <a:pt x="972" y="98"/>
                    </a:lnTo>
                    <a:lnTo>
                      <a:pt x="961" y="107"/>
                    </a:lnTo>
                    <a:lnTo>
                      <a:pt x="940" y="113"/>
                    </a:lnTo>
                    <a:lnTo>
                      <a:pt x="934" y="116"/>
                    </a:lnTo>
                    <a:lnTo>
                      <a:pt x="927" y="122"/>
                    </a:lnTo>
                    <a:lnTo>
                      <a:pt x="918" y="137"/>
                    </a:lnTo>
                    <a:lnTo>
                      <a:pt x="908" y="159"/>
                    </a:lnTo>
                    <a:lnTo>
                      <a:pt x="904" y="167"/>
                    </a:lnTo>
                    <a:lnTo>
                      <a:pt x="897" y="173"/>
                    </a:lnTo>
                    <a:lnTo>
                      <a:pt x="884" y="180"/>
                    </a:lnTo>
                    <a:lnTo>
                      <a:pt x="882" y="183"/>
                    </a:lnTo>
                    <a:lnTo>
                      <a:pt x="882" y="186"/>
                    </a:lnTo>
                    <a:lnTo>
                      <a:pt x="885" y="194"/>
                    </a:lnTo>
                    <a:lnTo>
                      <a:pt x="883" y="200"/>
                    </a:lnTo>
                    <a:lnTo>
                      <a:pt x="874" y="203"/>
                    </a:lnTo>
                    <a:lnTo>
                      <a:pt x="843" y="212"/>
                    </a:lnTo>
                    <a:lnTo>
                      <a:pt x="834" y="216"/>
                    </a:lnTo>
                    <a:lnTo>
                      <a:pt x="828" y="223"/>
                    </a:lnTo>
                    <a:lnTo>
                      <a:pt x="823" y="241"/>
                    </a:lnTo>
                    <a:lnTo>
                      <a:pt x="826" y="269"/>
                    </a:lnTo>
                    <a:lnTo>
                      <a:pt x="829" y="273"/>
                    </a:lnTo>
                    <a:lnTo>
                      <a:pt x="835" y="274"/>
                    </a:lnTo>
                    <a:lnTo>
                      <a:pt x="846" y="276"/>
                    </a:lnTo>
                    <a:lnTo>
                      <a:pt x="847" y="280"/>
                    </a:lnTo>
                    <a:lnTo>
                      <a:pt x="855" y="287"/>
                    </a:lnTo>
                    <a:lnTo>
                      <a:pt x="865" y="295"/>
                    </a:lnTo>
                    <a:lnTo>
                      <a:pt x="865" y="341"/>
                    </a:lnTo>
                    <a:lnTo>
                      <a:pt x="861" y="355"/>
                    </a:lnTo>
                    <a:lnTo>
                      <a:pt x="865" y="364"/>
                    </a:lnTo>
                    <a:lnTo>
                      <a:pt x="873" y="373"/>
                    </a:lnTo>
                    <a:lnTo>
                      <a:pt x="873" y="378"/>
                    </a:lnTo>
                    <a:lnTo>
                      <a:pt x="862" y="377"/>
                    </a:lnTo>
                    <a:lnTo>
                      <a:pt x="847" y="367"/>
                    </a:lnTo>
                    <a:lnTo>
                      <a:pt x="842" y="353"/>
                    </a:lnTo>
                    <a:lnTo>
                      <a:pt x="844" y="345"/>
                    </a:lnTo>
                    <a:lnTo>
                      <a:pt x="844" y="340"/>
                    </a:lnTo>
                    <a:lnTo>
                      <a:pt x="840" y="338"/>
                    </a:lnTo>
                    <a:lnTo>
                      <a:pt x="835" y="334"/>
                    </a:lnTo>
                    <a:lnTo>
                      <a:pt x="837" y="328"/>
                    </a:lnTo>
                    <a:lnTo>
                      <a:pt x="845" y="319"/>
                    </a:lnTo>
                    <a:lnTo>
                      <a:pt x="849" y="305"/>
                    </a:lnTo>
                    <a:lnTo>
                      <a:pt x="849" y="297"/>
                    </a:lnTo>
                    <a:lnTo>
                      <a:pt x="846" y="295"/>
                    </a:lnTo>
                    <a:lnTo>
                      <a:pt x="833" y="294"/>
                    </a:lnTo>
                    <a:lnTo>
                      <a:pt x="823" y="289"/>
                    </a:lnTo>
                    <a:lnTo>
                      <a:pt x="820" y="287"/>
                    </a:lnTo>
                    <a:lnTo>
                      <a:pt x="817" y="287"/>
                    </a:lnTo>
                    <a:lnTo>
                      <a:pt x="800" y="283"/>
                    </a:lnTo>
                    <a:lnTo>
                      <a:pt x="784" y="274"/>
                    </a:lnTo>
                    <a:lnTo>
                      <a:pt x="779" y="271"/>
                    </a:lnTo>
                    <a:lnTo>
                      <a:pt x="777" y="274"/>
                    </a:lnTo>
                    <a:lnTo>
                      <a:pt x="774" y="277"/>
                    </a:lnTo>
                    <a:lnTo>
                      <a:pt x="769" y="279"/>
                    </a:lnTo>
                    <a:lnTo>
                      <a:pt x="767" y="276"/>
                    </a:lnTo>
                    <a:lnTo>
                      <a:pt x="765" y="267"/>
                    </a:lnTo>
                    <a:lnTo>
                      <a:pt x="765" y="247"/>
                    </a:lnTo>
                    <a:lnTo>
                      <a:pt x="761" y="241"/>
                    </a:lnTo>
                    <a:lnTo>
                      <a:pt x="754" y="240"/>
                    </a:lnTo>
                    <a:lnTo>
                      <a:pt x="744" y="241"/>
                    </a:lnTo>
                    <a:lnTo>
                      <a:pt x="738" y="243"/>
                    </a:lnTo>
                    <a:lnTo>
                      <a:pt x="736" y="249"/>
                    </a:lnTo>
                    <a:lnTo>
                      <a:pt x="739" y="264"/>
                    </a:lnTo>
                    <a:lnTo>
                      <a:pt x="743" y="276"/>
                    </a:lnTo>
                    <a:lnTo>
                      <a:pt x="741" y="282"/>
                    </a:lnTo>
                    <a:lnTo>
                      <a:pt x="735" y="287"/>
                    </a:lnTo>
                    <a:lnTo>
                      <a:pt x="726" y="293"/>
                    </a:lnTo>
                    <a:lnTo>
                      <a:pt x="720" y="300"/>
                    </a:lnTo>
                    <a:lnTo>
                      <a:pt x="720" y="314"/>
                    </a:lnTo>
                    <a:lnTo>
                      <a:pt x="728" y="321"/>
                    </a:lnTo>
                    <a:lnTo>
                      <a:pt x="733" y="324"/>
                    </a:lnTo>
                    <a:lnTo>
                      <a:pt x="733" y="330"/>
                    </a:lnTo>
                    <a:lnTo>
                      <a:pt x="730" y="341"/>
                    </a:lnTo>
                    <a:lnTo>
                      <a:pt x="726" y="350"/>
                    </a:lnTo>
                    <a:lnTo>
                      <a:pt x="722" y="359"/>
                    </a:lnTo>
                    <a:lnTo>
                      <a:pt x="719" y="375"/>
                    </a:lnTo>
                    <a:lnTo>
                      <a:pt x="719" y="395"/>
                    </a:lnTo>
                    <a:lnTo>
                      <a:pt x="736" y="396"/>
                    </a:lnTo>
                    <a:lnTo>
                      <a:pt x="751" y="387"/>
                    </a:lnTo>
                    <a:lnTo>
                      <a:pt x="764" y="386"/>
                    </a:lnTo>
                    <a:lnTo>
                      <a:pt x="770" y="389"/>
                    </a:lnTo>
                    <a:lnTo>
                      <a:pt x="777" y="400"/>
                    </a:lnTo>
                    <a:lnTo>
                      <a:pt x="781" y="413"/>
                    </a:lnTo>
                    <a:lnTo>
                      <a:pt x="787" y="436"/>
                    </a:lnTo>
                    <a:lnTo>
                      <a:pt x="789" y="441"/>
                    </a:lnTo>
                    <a:lnTo>
                      <a:pt x="793" y="446"/>
                    </a:lnTo>
                    <a:lnTo>
                      <a:pt x="798" y="446"/>
                    </a:lnTo>
                    <a:lnTo>
                      <a:pt x="805" y="445"/>
                    </a:lnTo>
                    <a:lnTo>
                      <a:pt x="810" y="445"/>
                    </a:lnTo>
                    <a:lnTo>
                      <a:pt x="815" y="448"/>
                    </a:lnTo>
                    <a:lnTo>
                      <a:pt x="826" y="454"/>
                    </a:lnTo>
                    <a:lnTo>
                      <a:pt x="834" y="455"/>
                    </a:lnTo>
                    <a:lnTo>
                      <a:pt x="830" y="460"/>
                    </a:lnTo>
                    <a:lnTo>
                      <a:pt x="823" y="464"/>
                    </a:lnTo>
                    <a:lnTo>
                      <a:pt x="814" y="466"/>
                    </a:lnTo>
                    <a:lnTo>
                      <a:pt x="808" y="467"/>
                    </a:lnTo>
                    <a:lnTo>
                      <a:pt x="805" y="473"/>
                    </a:lnTo>
                    <a:lnTo>
                      <a:pt x="804" y="478"/>
                    </a:lnTo>
                    <a:lnTo>
                      <a:pt x="805" y="483"/>
                    </a:lnTo>
                    <a:lnTo>
                      <a:pt x="808" y="488"/>
                    </a:lnTo>
                    <a:lnTo>
                      <a:pt x="810" y="498"/>
                    </a:lnTo>
                    <a:lnTo>
                      <a:pt x="808" y="515"/>
                    </a:lnTo>
                    <a:lnTo>
                      <a:pt x="805" y="519"/>
                    </a:lnTo>
                    <a:lnTo>
                      <a:pt x="800" y="518"/>
                    </a:lnTo>
                    <a:lnTo>
                      <a:pt x="796" y="513"/>
                    </a:lnTo>
                    <a:lnTo>
                      <a:pt x="794" y="506"/>
                    </a:lnTo>
                    <a:lnTo>
                      <a:pt x="793" y="497"/>
                    </a:lnTo>
                    <a:lnTo>
                      <a:pt x="789" y="487"/>
                    </a:lnTo>
                    <a:lnTo>
                      <a:pt x="781" y="471"/>
                    </a:lnTo>
                    <a:lnTo>
                      <a:pt x="779" y="469"/>
                    </a:lnTo>
                    <a:lnTo>
                      <a:pt x="775" y="471"/>
                    </a:lnTo>
                    <a:lnTo>
                      <a:pt x="770" y="478"/>
                    </a:lnTo>
                    <a:lnTo>
                      <a:pt x="767" y="486"/>
                    </a:lnTo>
                    <a:lnTo>
                      <a:pt x="759" y="491"/>
                    </a:lnTo>
                    <a:lnTo>
                      <a:pt x="757" y="488"/>
                    </a:lnTo>
                    <a:lnTo>
                      <a:pt x="757" y="486"/>
                    </a:lnTo>
                    <a:lnTo>
                      <a:pt x="759" y="482"/>
                    </a:lnTo>
                    <a:lnTo>
                      <a:pt x="765" y="464"/>
                    </a:lnTo>
                    <a:lnTo>
                      <a:pt x="766" y="439"/>
                    </a:lnTo>
                    <a:lnTo>
                      <a:pt x="765" y="403"/>
                    </a:lnTo>
                    <a:lnTo>
                      <a:pt x="761" y="394"/>
                    </a:lnTo>
                    <a:lnTo>
                      <a:pt x="753" y="403"/>
                    </a:lnTo>
                    <a:lnTo>
                      <a:pt x="749" y="405"/>
                    </a:lnTo>
                    <a:lnTo>
                      <a:pt x="739" y="406"/>
                    </a:lnTo>
                    <a:lnTo>
                      <a:pt x="735" y="409"/>
                    </a:lnTo>
                    <a:lnTo>
                      <a:pt x="730" y="411"/>
                    </a:lnTo>
                    <a:lnTo>
                      <a:pt x="728" y="415"/>
                    </a:lnTo>
                    <a:lnTo>
                      <a:pt x="727" y="464"/>
                    </a:lnTo>
                    <a:lnTo>
                      <a:pt x="724" y="476"/>
                    </a:lnTo>
                    <a:lnTo>
                      <a:pt x="712" y="482"/>
                    </a:lnTo>
                    <a:lnTo>
                      <a:pt x="700" y="485"/>
                    </a:lnTo>
                    <a:lnTo>
                      <a:pt x="694" y="488"/>
                    </a:lnTo>
                    <a:lnTo>
                      <a:pt x="679" y="489"/>
                    </a:lnTo>
                    <a:lnTo>
                      <a:pt x="665" y="486"/>
                    </a:lnTo>
                    <a:lnTo>
                      <a:pt x="648" y="480"/>
                    </a:lnTo>
                    <a:lnTo>
                      <a:pt x="655" y="476"/>
                    </a:lnTo>
                    <a:lnTo>
                      <a:pt x="671" y="474"/>
                    </a:lnTo>
                    <a:lnTo>
                      <a:pt x="690" y="471"/>
                    </a:lnTo>
                    <a:lnTo>
                      <a:pt x="698" y="466"/>
                    </a:lnTo>
                    <a:lnTo>
                      <a:pt x="698" y="461"/>
                    </a:lnTo>
                    <a:lnTo>
                      <a:pt x="696" y="455"/>
                    </a:lnTo>
                    <a:lnTo>
                      <a:pt x="696" y="450"/>
                    </a:lnTo>
                    <a:lnTo>
                      <a:pt x="716" y="423"/>
                    </a:lnTo>
                    <a:lnTo>
                      <a:pt x="718" y="415"/>
                    </a:lnTo>
                    <a:lnTo>
                      <a:pt x="718" y="413"/>
                    </a:lnTo>
                    <a:lnTo>
                      <a:pt x="716" y="411"/>
                    </a:lnTo>
                    <a:lnTo>
                      <a:pt x="710" y="409"/>
                    </a:lnTo>
                    <a:lnTo>
                      <a:pt x="706" y="405"/>
                    </a:lnTo>
                    <a:lnTo>
                      <a:pt x="706" y="346"/>
                    </a:lnTo>
                    <a:lnTo>
                      <a:pt x="709" y="334"/>
                    </a:lnTo>
                    <a:lnTo>
                      <a:pt x="705" y="323"/>
                    </a:lnTo>
                    <a:lnTo>
                      <a:pt x="699" y="314"/>
                    </a:lnTo>
                    <a:lnTo>
                      <a:pt x="699" y="288"/>
                    </a:lnTo>
                    <a:lnTo>
                      <a:pt x="706" y="284"/>
                    </a:lnTo>
                    <a:lnTo>
                      <a:pt x="709" y="271"/>
                    </a:lnTo>
                    <a:lnTo>
                      <a:pt x="720" y="259"/>
                    </a:lnTo>
                    <a:lnTo>
                      <a:pt x="722" y="253"/>
                    </a:lnTo>
                    <a:lnTo>
                      <a:pt x="717" y="249"/>
                    </a:lnTo>
                    <a:lnTo>
                      <a:pt x="710" y="246"/>
                    </a:lnTo>
                    <a:lnTo>
                      <a:pt x="681" y="249"/>
                    </a:lnTo>
                    <a:lnTo>
                      <a:pt x="677" y="243"/>
                    </a:lnTo>
                    <a:lnTo>
                      <a:pt x="671" y="244"/>
                    </a:lnTo>
                    <a:lnTo>
                      <a:pt x="665" y="249"/>
                    </a:lnTo>
                    <a:lnTo>
                      <a:pt x="659" y="260"/>
                    </a:lnTo>
                    <a:lnTo>
                      <a:pt x="655" y="278"/>
                    </a:lnTo>
                    <a:lnTo>
                      <a:pt x="651" y="287"/>
                    </a:lnTo>
                    <a:lnTo>
                      <a:pt x="646" y="295"/>
                    </a:lnTo>
                    <a:lnTo>
                      <a:pt x="636" y="302"/>
                    </a:lnTo>
                    <a:lnTo>
                      <a:pt x="632" y="307"/>
                    </a:lnTo>
                    <a:lnTo>
                      <a:pt x="627" y="316"/>
                    </a:lnTo>
                    <a:lnTo>
                      <a:pt x="624" y="338"/>
                    </a:lnTo>
                    <a:lnTo>
                      <a:pt x="626" y="366"/>
                    </a:lnTo>
                    <a:lnTo>
                      <a:pt x="631" y="375"/>
                    </a:lnTo>
                    <a:lnTo>
                      <a:pt x="633" y="383"/>
                    </a:lnTo>
                    <a:lnTo>
                      <a:pt x="634" y="392"/>
                    </a:lnTo>
                    <a:lnTo>
                      <a:pt x="633" y="397"/>
                    </a:lnTo>
                    <a:lnTo>
                      <a:pt x="632" y="400"/>
                    </a:lnTo>
                    <a:lnTo>
                      <a:pt x="627" y="400"/>
                    </a:lnTo>
                    <a:lnTo>
                      <a:pt x="594" y="369"/>
                    </a:lnTo>
                    <a:lnTo>
                      <a:pt x="555" y="366"/>
                    </a:lnTo>
                    <a:lnTo>
                      <a:pt x="550" y="377"/>
                    </a:lnTo>
                    <a:lnTo>
                      <a:pt x="554" y="385"/>
                    </a:lnTo>
                    <a:lnTo>
                      <a:pt x="554" y="400"/>
                    </a:lnTo>
                    <a:lnTo>
                      <a:pt x="533" y="415"/>
                    </a:lnTo>
                    <a:lnTo>
                      <a:pt x="534" y="392"/>
                    </a:lnTo>
                    <a:lnTo>
                      <a:pt x="525" y="392"/>
                    </a:lnTo>
                    <a:lnTo>
                      <a:pt x="517" y="400"/>
                    </a:lnTo>
                    <a:lnTo>
                      <a:pt x="515" y="411"/>
                    </a:lnTo>
                    <a:lnTo>
                      <a:pt x="492" y="409"/>
                    </a:lnTo>
                    <a:lnTo>
                      <a:pt x="470" y="412"/>
                    </a:lnTo>
                    <a:lnTo>
                      <a:pt x="464" y="415"/>
                    </a:lnTo>
                    <a:lnTo>
                      <a:pt x="464" y="396"/>
                    </a:lnTo>
                    <a:lnTo>
                      <a:pt x="457" y="396"/>
                    </a:lnTo>
                    <a:lnTo>
                      <a:pt x="417" y="418"/>
                    </a:lnTo>
                    <a:lnTo>
                      <a:pt x="405" y="420"/>
                    </a:lnTo>
                    <a:lnTo>
                      <a:pt x="394" y="425"/>
                    </a:lnTo>
                    <a:lnTo>
                      <a:pt x="382" y="439"/>
                    </a:lnTo>
                    <a:lnTo>
                      <a:pt x="375" y="455"/>
                    </a:lnTo>
                    <a:lnTo>
                      <a:pt x="373" y="466"/>
                    </a:lnTo>
                    <a:lnTo>
                      <a:pt x="368" y="467"/>
                    </a:lnTo>
                    <a:lnTo>
                      <a:pt x="364" y="461"/>
                    </a:lnTo>
                    <a:lnTo>
                      <a:pt x="347" y="456"/>
                    </a:lnTo>
                    <a:lnTo>
                      <a:pt x="347" y="441"/>
                    </a:lnTo>
                    <a:lnTo>
                      <a:pt x="358" y="433"/>
                    </a:lnTo>
                    <a:lnTo>
                      <a:pt x="362" y="427"/>
                    </a:lnTo>
                    <a:lnTo>
                      <a:pt x="360" y="422"/>
                    </a:lnTo>
                    <a:lnTo>
                      <a:pt x="360" y="420"/>
                    </a:lnTo>
                    <a:lnTo>
                      <a:pt x="359" y="413"/>
                    </a:lnTo>
                    <a:lnTo>
                      <a:pt x="354" y="409"/>
                    </a:lnTo>
                    <a:lnTo>
                      <a:pt x="345" y="403"/>
                    </a:lnTo>
                    <a:lnTo>
                      <a:pt x="328" y="400"/>
                    </a:lnTo>
                    <a:lnTo>
                      <a:pt x="325" y="403"/>
                    </a:lnTo>
                    <a:lnTo>
                      <a:pt x="319" y="404"/>
                    </a:lnTo>
                    <a:lnTo>
                      <a:pt x="309" y="404"/>
                    </a:lnTo>
                    <a:lnTo>
                      <a:pt x="324" y="412"/>
                    </a:lnTo>
                    <a:lnTo>
                      <a:pt x="323" y="437"/>
                    </a:lnTo>
                    <a:lnTo>
                      <a:pt x="324" y="450"/>
                    </a:lnTo>
                    <a:lnTo>
                      <a:pt x="329" y="462"/>
                    </a:lnTo>
                    <a:lnTo>
                      <a:pt x="327" y="480"/>
                    </a:lnTo>
                    <a:lnTo>
                      <a:pt x="324" y="486"/>
                    </a:lnTo>
                    <a:lnTo>
                      <a:pt x="314" y="482"/>
                    </a:lnTo>
                    <a:lnTo>
                      <a:pt x="306" y="476"/>
                    </a:lnTo>
                    <a:lnTo>
                      <a:pt x="299" y="476"/>
                    </a:lnTo>
                    <a:lnTo>
                      <a:pt x="280" y="495"/>
                    </a:lnTo>
                    <a:lnTo>
                      <a:pt x="264" y="505"/>
                    </a:lnTo>
                    <a:lnTo>
                      <a:pt x="262" y="512"/>
                    </a:lnTo>
                    <a:lnTo>
                      <a:pt x="267" y="519"/>
                    </a:lnTo>
                    <a:lnTo>
                      <a:pt x="276" y="525"/>
                    </a:lnTo>
                    <a:lnTo>
                      <a:pt x="275" y="534"/>
                    </a:lnTo>
                    <a:lnTo>
                      <a:pt x="249" y="536"/>
                    </a:lnTo>
                    <a:lnTo>
                      <a:pt x="237" y="521"/>
                    </a:lnTo>
                    <a:lnTo>
                      <a:pt x="231" y="509"/>
                    </a:lnTo>
                    <a:lnTo>
                      <a:pt x="221" y="505"/>
                    </a:lnTo>
                    <a:lnTo>
                      <a:pt x="218" y="514"/>
                    </a:lnTo>
                    <a:lnTo>
                      <a:pt x="223" y="531"/>
                    </a:lnTo>
                    <a:lnTo>
                      <a:pt x="233" y="550"/>
                    </a:lnTo>
                    <a:lnTo>
                      <a:pt x="233" y="556"/>
                    </a:lnTo>
                    <a:lnTo>
                      <a:pt x="229" y="557"/>
                    </a:lnTo>
                    <a:lnTo>
                      <a:pt x="223" y="555"/>
                    </a:lnTo>
                    <a:lnTo>
                      <a:pt x="211" y="545"/>
                    </a:lnTo>
                    <a:lnTo>
                      <a:pt x="196" y="537"/>
                    </a:lnTo>
                    <a:lnTo>
                      <a:pt x="194" y="528"/>
                    </a:lnTo>
                    <a:lnTo>
                      <a:pt x="197" y="516"/>
                    </a:lnTo>
                    <a:lnTo>
                      <a:pt x="199" y="512"/>
                    </a:lnTo>
                    <a:lnTo>
                      <a:pt x="199" y="506"/>
                    </a:lnTo>
                    <a:lnTo>
                      <a:pt x="198" y="500"/>
                    </a:lnTo>
                    <a:lnTo>
                      <a:pt x="173" y="479"/>
                    </a:lnTo>
                    <a:lnTo>
                      <a:pt x="168" y="465"/>
                    </a:lnTo>
                    <a:lnTo>
                      <a:pt x="187" y="471"/>
                    </a:lnTo>
                    <a:lnTo>
                      <a:pt x="196" y="478"/>
                    </a:lnTo>
                    <a:lnTo>
                      <a:pt x="211" y="484"/>
                    </a:lnTo>
                    <a:lnTo>
                      <a:pt x="225" y="494"/>
                    </a:lnTo>
                    <a:lnTo>
                      <a:pt x="236" y="497"/>
                    </a:lnTo>
                    <a:lnTo>
                      <a:pt x="249" y="496"/>
                    </a:lnTo>
                    <a:lnTo>
                      <a:pt x="264" y="489"/>
                    </a:lnTo>
                    <a:lnTo>
                      <a:pt x="277" y="476"/>
                    </a:lnTo>
                    <a:lnTo>
                      <a:pt x="284" y="465"/>
                    </a:lnTo>
                    <a:lnTo>
                      <a:pt x="287" y="455"/>
                    </a:lnTo>
                    <a:lnTo>
                      <a:pt x="288" y="441"/>
                    </a:lnTo>
                    <a:lnTo>
                      <a:pt x="286" y="438"/>
                    </a:lnTo>
                    <a:lnTo>
                      <a:pt x="281" y="433"/>
                    </a:lnTo>
                    <a:lnTo>
                      <a:pt x="270" y="429"/>
                    </a:lnTo>
                    <a:lnTo>
                      <a:pt x="255" y="425"/>
                    </a:lnTo>
                    <a:lnTo>
                      <a:pt x="247" y="409"/>
                    </a:lnTo>
                    <a:lnTo>
                      <a:pt x="238" y="396"/>
                    </a:lnTo>
                    <a:lnTo>
                      <a:pt x="226" y="388"/>
                    </a:lnTo>
                    <a:lnTo>
                      <a:pt x="213" y="382"/>
                    </a:lnTo>
                    <a:lnTo>
                      <a:pt x="203" y="379"/>
                    </a:lnTo>
                    <a:lnTo>
                      <a:pt x="183" y="378"/>
                    </a:lnTo>
                    <a:lnTo>
                      <a:pt x="174" y="379"/>
                    </a:lnTo>
                    <a:lnTo>
                      <a:pt x="172" y="375"/>
                    </a:lnTo>
                    <a:lnTo>
                      <a:pt x="168" y="370"/>
                    </a:lnTo>
                    <a:lnTo>
                      <a:pt x="160" y="367"/>
                    </a:lnTo>
                    <a:lnTo>
                      <a:pt x="163" y="361"/>
                    </a:lnTo>
                    <a:lnTo>
                      <a:pt x="173" y="365"/>
                    </a:lnTo>
                    <a:lnTo>
                      <a:pt x="180" y="360"/>
                    </a:lnTo>
                    <a:lnTo>
                      <a:pt x="158" y="351"/>
                    </a:lnTo>
                    <a:lnTo>
                      <a:pt x="151" y="360"/>
                    </a:lnTo>
                    <a:lnTo>
                      <a:pt x="141" y="361"/>
                    </a:lnTo>
                    <a:lnTo>
                      <a:pt x="140" y="370"/>
                    </a:lnTo>
                    <a:lnTo>
                      <a:pt x="134" y="376"/>
                    </a:lnTo>
                    <a:lnTo>
                      <a:pt x="128" y="380"/>
                    </a:lnTo>
                    <a:lnTo>
                      <a:pt x="116" y="398"/>
                    </a:lnTo>
                    <a:lnTo>
                      <a:pt x="118" y="415"/>
                    </a:lnTo>
                    <a:lnTo>
                      <a:pt x="140" y="437"/>
                    </a:lnTo>
                    <a:lnTo>
                      <a:pt x="140" y="466"/>
                    </a:lnTo>
                    <a:lnTo>
                      <a:pt x="128" y="479"/>
                    </a:lnTo>
                    <a:lnTo>
                      <a:pt x="133" y="497"/>
                    </a:lnTo>
                    <a:lnTo>
                      <a:pt x="129" y="550"/>
                    </a:lnTo>
                    <a:lnTo>
                      <a:pt x="132" y="568"/>
                    </a:lnTo>
                    <a:lnTo>
                      <a:pt x="135" y="570"/>
                    </a:lnTo>
                    <a:lnTo>
                      <a:pt x="141" y="588"/>
                    </a:lnTo>
                    <a:lnTo>
                      <a:pt x="142" y="602"/>
                    </a:lnTo>
                    <a:lnTo>
                      <a:pt x="140" y="612"/>
                    </a:lnTo>
                    <a:lnTo>
                      <a:pt x="103" y="645"/>
                    </a:lnTo>
                    <a:lnTo>
                      <a:pt x="112" y="651"/>
                    </a:lnTo>
                    <a:lnTo>
                      <a:pt x="121" y="656"/>
                    </a:lnTo>
                    <a:lnTo>
                      <a:pt x="134" y="658"/>
                    </a:lnTo>
                    <a:lnTo>
                      <a:pt x="124" y="660"/>
                    </a:lnTo>
                    <a:lnTo>
                      <a:pt x="118" y="663"/>
                    </a:lnTo>
                    <a:lnTo>
                      <a:pt x="106" y="664"/>
                    </a:lnTo>
                    <a:lnTo>
                      <a:pt x="96" y="667"/>
                    </a:lnTo>
                    <a:lnTo>
                      <a:pt x="89" y="674"/>
                    </a:lnTo>
                    <a:lnTo>
                      <a:pt x="82" y="669"/>
                    </a:lnTo>
                    <a:lnTo>
                      <a:pt x="73" y="667"/>
                    </a:lnTo>
                    <a:lnTo>
                      <a:pt x="61" y="669"/>
                    </a:lnTo>
                    <a:lnTo>
                      <a:pt x="51" y="674"/>
                    </a:lnTo>
                    <a:lnTo>
                      <a:pt x="44" y="681"/>
                    </a:lnTo>
                    <a:lnTo>
                      <a:pt x="42" y="684"/>
                    </a:lnTo>
                    <a:lnTo>
                      <a:pt x="42" y="691"/>
                    </a:lnTo>
                    <a:lnTo>
                      <a:pt x="42" y="701"/>
                    </a:lnTo>
                    <a:lnTo>
                      <a:pt x="47" y="705"/>
                    </a:lnTo>
                    <a:lnTo>
                      <a:pt x="51" y="714"/>
                    </a:lnTo>
                    <a:lnTo>
                      <a:pt x="51" y="724"/>
                    </a:lnTo>
                    <a:lnTo>
                      <a:pt x="48" y="729"/>
                    </a:lnTo>
                    <a:lnTo>
                      <a:pt x="44" y="732"/>
                    </a:lnTo>
                    <a:lnTo>
                      <a:pt x="34" y="728"/>
                    </a:lnTo>
                    <a:lnTo>
                      <a:pt x="30" y="723"/>
                    </a:lnTo>
                    <a:lnTo>
                      <a:pt x="21" y="718"/>
                    </a:lnTo>
                    <a:lnTo>
                      <a:pt x="7" y="731"/>
                    </a:lnTo>
                    <a:lnTo>
                      <a:pt x="2" y="740"/>
                    </a:lnTo>
                    <a:lnTo>
                      <a:pt x="0" y="757"/>
                    </a:lnTo>
                    <a:lnTo>
                      <a:pt x="0" y="773"/>
                    </a:lnTo>
                    <a:lnTo>
                      <a:pt x="4" y="776"/>
                    </a:lnTo>
                    <a:lnTo>
                      <a:pt x="8" y="776"/>
                    </a:lnTo>
                    <a:lnTo>
                      <a:pt x="17" y="776"/>
                    </a:lnTo>
                    <a:lnTo>
                      <a:pt x="22" y="775"/>
                    </a:lnTo>
                    <a:lnTo>
                      <a:pt x="34" y="785"/>
                    </a:lnTo>
                    <a:lnTo>
                      <a:pt x="38" y="790"/>
                    </a:lnTo>
                    <a:lnTo>
                      <a:pt x="42" y="797"/>
                    </a:lnTo>
                    <a:lnTo>
                      <a:pt x="46" y="809"/>
                    </a:lnTo>
                    <a:lnTo>
                      <a:pt x="48" y="813"/>
                    </a:lnTo>
                    <a:lnTo>
                      <a:pt x="47" y="816"/>
                    </a:lnTo>
                    <a:lnTo>
                      <a:pt x="43" y="822"/>
                    </a:lnTo>
                    <a:lnTo>
                      <a:pt x="37" y="827"/>
                    </a:lnTo>
                    <a:lnTo>
                      <a:pt x="44" y="831"/>
                    </a:lnTo>
                    <a:lnTo>
                      <a:pt x="52" y="840"/>
                    </a:lnTo>
                    <a:lnTo>
                      <a:pt x="60" y="854"/>
                    </a:lnTo>
                    <a:lnTo>
                      <a:pt x="64" y="865"/>
                    </a:lnTo>
                    <a:lnTo>
                      <a:pt x="64" y="870"/>
                    </a:lnTo>
                    <a:lnTo>
                      <a:pt x="63" y="872"/>
                    </a:lnTo>
                    <a:lnTo>
                      <a:pt x="40" y="885"/>
                    </a:lnTo>
                    <a:lnTo>
                      <a:pt x="37" y="887"/>
                    </a:lnTo>
                    <a:lnTo>
                      <a:pt x="33" y="887"/>
                    </a:lnTo>
                    <a:lnTo>
                      <a:pt x="30" y="894"/>
                    </a:lnTo>
                    <a:lnTo>
                      <a:pt x="31" y="899"/>
                    </a:lnTo>
                    <a:lnTo>
                      <a:pt x="34" y="902"/>
                    </a:lnTo>
                    <a:lnTo>
                      <a:pt x="24" y="903"/>
                    </a:lnTo>
                    <a:lnTo>
                      <a:pt x="23" y="905"/>
                    </a:lnTo>
                    <a:lnTo>
                      <a:pt x="28" y="912"/>
                    </a:lnTo>
                    <a:lnTo>
                      <a:pt x="38" y="908"/>
                    </a:lnTo>
                    <a:lnTo>
                      <a:pt x="50" y="908"/>
                    </a:lnTo>
                    <a:lnTo>
                      <a:pt x="60" y="910"/>
                    </a:lnTo>
                    <a:lnTo>
                      <a:pt x="73" y="911"/>
                    </a:lnTo>
                    <a:lnTo>
                      <a:pt x="82" y="910"/>
                    </a:lnTo>
                    <a:lnTo>
                      <a:pt x="85" y="909"/>
                    </a:lnTo>
                    <a:lnTo>
                      <a:pt x="85" y="905"/>
                    </a:lnTo>
                    <a:lnTo>
                      <a:pt x="93" y="909"/>
                    </a:lnTo>
                    <a:lnTo>
                      <a:pt x="101" y="912"/>
                    </a:lnTo>
                    <a:lnTo>
                      <a:pt x="106" y="920"/>
                    </a:lnTo>
                    <a:lnTo>
                      <a:pt x="111" y="928"/>
                    </a:lnTo>
                    <a:lnTo>
                      <a:pt x="113" y="936"/>
                    </a:lnTo>
                    <a:lnTo>
                      <a:pt x="112" y="946"/>
                    </a:lnTo>
                    <a:lnTo>
                      <a:pt x="111" y="961"/>
                    </a:lnTo>
                    <a:lnTo>
                      <a:pt x="115" y="967"/>
                    </a:lnTo>
                    <a:lnTo>
                      <a:pt x="118" y="968"/>
                    </a:lnTo>
                    <a:lnTo>
                      <a:pt x="121" y="964"/>
                    </a:lnTo>
                    <a:lnTo>
                      <a:pt x="124" y="964"/>
                    </a:lnTo>
                    <a:lnTo>
                      <a:pt x="133" y="959"/>
                    </a:lnTo>
                    <a:lnTo>
                      <a:pt x="139" y="958"/>
                    </a:lnTo>
                    <a:lnTo>
                      <a:pt x="148" y="957"/>
                    </a:lnTo>
                    <a:lnTo>
                      <a:pt x="160" y="961"/>
                    </a:lnTo>
                    <a:lnTo>
                      <a:pt x="173" y="968"/>
                    </a:lnTo>
                    <a:lnTo>
                      <a:pt x="170" y="969"/>
                    </a:lnTo>
                    <a:lnTo>
                      <a:pt x="174" y="969"/>
                    </a:lnTo>
                    <a:lnTo>
                      <a:pt x="183" y="968"/>
                    </a:lnTo>
                    <a:lnTo>
                      <a:pt x="190" y="968"/>
                    </a:lnTo>
                    <a:lnTo>
                      <a:pt x="194" y="970"/>
                    </a:lnTo>
                    <a:lnTo>
                      <a:pt x="190" y="976"/>
                    </a:lnTo>
                    <a:lnTo>
                      <a:pt x="187" y="981"/>
                    </a:lnTo>
                    <a:lnTo>
                      <a:pt x="186" y="984"/>
                    </a:lnTo>
                    <a:lnTo>
                      <a:pt x="186" y="991"/>
                    </a:lnTo>
                    <a:lnTo>
                      <a:pt x="190" y="993"/>
                    </a:lnTo>
                    <a:lnTo>
                      <a:pt x="198" y="991"/>
                    </a:lnTo>
                    <a:lnTo>
                      <a:pt x="203" y="984"/>
                    </a:lnTo>
                    <a:lnTo>
                      <a:pt x="208" y="977"/>
                    </a:lnTo>
                    <a:lnTo>
                      <a:pt x="206" y="977"/>
                    </a:lnTo>
                    <a:lnTo>
                      <a:pt x="203" y="975"/>
                    </a:lnTo>
                    <a:lnTo>
                      <a:pt x="199" y="970"/>
                    </a:lnTo>
                    <a:lnTo>
                      <a:pt x="198" y="965"/>
                    </a:lnTo>
                    <a:lnTo>
                      <a:pt x="199" y="960"/>
                    </a:lnTo>
                    <a:lnTo>
                      <a:pt x="206" y="957"/>
                    </a:lnTo>
                    <a:lnTo>
                      <a:pt x="217" y="952"/>
                    </a:lnTo>
                    <a:lnTo>
                      <a:pt x="221" y="952"/>
                    </a:lnTo>
                    <a:lnTo>
                      <a:pt x="226" y="954"/>
                    </a:lnTo>
                    <a:lnTo>
                      <a:pt x="229" y="957"/>
                    </a:lnTo>
                    <a:lnTo>
                      <a:pt x="231" y="960"/>
                    </a:lnTo>
                    <a:lnTo>
                      <a:pt x="231" y="965"/>
                    </a:lnTo>
                    <a:lnTo>
                      <a:pt x="229" y="968"/>
                    </a:lnTo>
                    <a:lnTo>
                      <a:pt x="225" y="968"/>
                    </a:lnTo>
                    <a:lnTo>
                      <a:pt x="217" y="970"/>
                    </a:lnTo>
                    <a:lnTo>
                      <a:pt x="213" y="973"/>
                    </a:lnTo>
                    <a:lnTo>
                      <a:pt x="213" y="982"/>
                    </a:lnTo>
                    <a:lnTo>
                      <a:pt x="219" y="987"/>
                    </a:lnTo>
                    <a:lnTo>
                      <a:pt x="233" y="995"/>
                    </a:lnTo>
                    <a:lnTo>
                      <a:pt x="243" y="1008"/>
                    </a:lnTo>
                    <a:lnTo>
                      <a:pt x="272" y="1026"/>
                    </a:lnTo>
                    <a:lnTo>
                      <a:pt x="275" y="1033"/>
                    </a:lnTo>
                    <a:lnTo>
                      <a:pt x="275" y="1042"/>
                    </a:lnTo>
                    <a:lnTo>
                      <a:pt x="272" y="1049"/>
                    </a:lnTo>
                    <a:lnTo>
                      <a:pt x="268" y="1055"/>
                    </a:lnTo>
                    <a:lnTo>
                      <a:pt x="275" y="1058"/>
                    </a:lnTo>
                    <a:lnTo>
                      <a:pt x="287" y="1065"/>
                    </a:lnTo>
                    <a:lnTo>
                      <a:pt x="291" y="1068"/>
                    </a:lnTo>
                    <a:lnTo>
                      <a:pt x="298" y="1072"/>
                    </a:lnTo>
                    <a:lnTo>
                      <a:pt x="301" y="1078"/>
                    </a:lnTo>
                    <a:lnTo>
                      <a:pt x="326" y="1083"/>
                    </a:lnTo>
                    <a:lnTo>
                      <a:pt x="330" y="1085"/>
                    </a:lnTo>
                    <a:lnTo>
                      <a:pt x="336" y="1086"/>
                    </a:lnTo>
                    <a:lnTo>
                      <a:pt x="343" y="1084"/>
                    </a:lnTo>
                    <a:lnTo>
                      <a:pt x="359" y="1068"/>
                    </a:lnTo>
                    <a:lnTo>
                      <a:pt x="365" y="1076"/>
                    </a:lnTo>
                    <a:lnTo>
                      <a:pt x="369" y="1081"/>
                    </a:lnTo>
                    <a:lnTo>
                      <a:pt x="377" y="1092"/>
                    </a:lnTo>
                    <a:lnTo>
                      <a:pt x="373" y="1070"/>
                    </a:lnTo>
                    <a:lnTo>
                      <a:pt x="373" y="1059"/>
                    </a:lnTo>
                    <a:lnTo>
                      <a:pt x="375" y="1055"/>
                    </a:lnTo>
                    <a:lnTo>
                      <a:pt x="378" y="1055"/>
                    </a:lnTo>
                    <a:lnTo>
                      <a:pt x="373" y="1043"/>
                    </a:lnTo>
                    <a:lnTo>
                      <a:pt x="372" y="1033"/>
                    </a:lnTo>
                    <a:lnTo>
                      <a:pt x="373" y="1029"/>
                    </a:lnTo>
                    <a:lnTo>
                      <a:pt x="377" y="1028"/>
                    </a:lnTo>
                    <a:lnTo>
                      <a:pt x="367" y="1023"/>
                    </a:lnTo>
                    <a:lnTo>
                      <a:pt x="360" y="1015"/>
                    </a:lnTo>
                    <a:lnTo>
                      <a:pt x="355" y="1001"/>
                    </a:lnTo>
                    <a:lnTo>
                      <a:pt x="352" y="986"/>
                    </a:lnTo>
                    <a:lnTo>
                      <a:pt x="355" y="968"/>
                    </a:lnTo>
                    <a:lnTo>
                      <a:pt x="368" y="957"/>
                    </a:lnTo>
                    <a:lnTo>
                      <a:pt x="385" y="948"/>
                    </a:lnTo>
                    <a:lnTo>
                      <a:pt x="406" y="946"/>
                    </a:lnTo>
                    <a:lnTo>
                      <a:pt x="425" y="950"/>
                    </a:lnTo>
                    <a:lnTo>
                      <a:pt x="437" y="957"/>
                    </a:lnTo>
                    <a:lnTo>
                      <a:pt x="441" y="961"/>
                    </a:lnTo>
                    <a:lnTo>
                      <a:pt x="441" y="968"/>
                    </a:lnTo>
                    <a:lnTo>
                      <a:pt x="438" y="976"/>
                    </a:lnTo>
                    <a:lnTo>
                      <a:pt x="433" y="982"/>
                    </a:lnTo>
                    <a:lnTo>
                      <a:pt x="424" y="984"/>
                    </a:lnTo>
                    <a:lnTo>
                      <a:pt x="414" y="984"/>
                    </a:lnTo>
                    <a:lnTo>
                      <a:pt x="405" y="986"/>
                    </a:lnTo>
                    <a:lnTo>
                      <a:pt x="399" y="991"/>
                    </a:lnTo>
                    <a:lnTo>
                      <a:pt x="397" y="993"/>
                    </a:lnTo>
                    <a:lnTo>
                      <a:pt x="397" y="1002"/>
                    </a:lnTo>
                    <a:lnTo>
                      <a:pt x="406" y="1020"/>
                    </a:lnTo>
                    <a:lnTo>
                      <a:pt x="414" y="1021"/>
                    </a:lnTo>
                    <a:lnTo>
                      <a:pt x="417" y="1023"/>
                    </a:lnTo>
                    <a:lnTo>
                      <a:pt x="419" y="1029"/>
                    </a:lnTo>
                    <a:lnTo>
                      <a:pt x="419" y="1042"/>
                    </a:lnTo>
                    <a:lnTo>
                      <a:pt x="423" y="1046"/>
                    </a:lnTo>
                    <a:lnTo>
                      <a:pt x="426" y="1047"/>
                    </a:lnTo>
                    <a:lnTo>
                      <a:pt x="431" y="1042"/>
                    </a:lnTo>
                    <a:lnTo>
                      <a:pt x="433" y="1041"/>
                    </a:lnTo>
                    <a:lnTo>
                      <a:pt x="436" y="1043"/>
                    </a:lnTo>
                    <a:lnTo>
                      <a:pt x="443" y="1055"/>
                    </a:lnTo>
                    <a:lnTo>
                      <a:pt x="441" y="1063"/>
                    </a:lnTo>
                    <a:lnTo>
                      <a:pt x="432" y="1063"/>
                    </a:lnTo>
                    <a:lnTo>
                      <a:pt x="427" y="1064"/>
                    </a:lnTo>
                    <a:lnTo>
                      <a:pt x="425" y="1067"/>
                    </a:lnTo>
                    <a:lnTo>
                      <a:pt x="424" y="1070"/>
                    </a:lnTo>
                    <a:lnTo>
                      <a:pt x="427" y="1078"/>
                    </a:lnTo>
                    <a:lnTo>
                      <a:pt x="429" y="1081"/>
                    </a:lnTo>
                    <a:lnTo>
                      <a:pt x="431" y="1097"/>
                    </a:lnTo>
                    <a:lnTo>
                      <a:pt x="436" y="1099"/>
                    </a:lnTo>
                    <a:lnTo>
                      <a:pt x="438" y="1102"/>
                    </a:lnTo>
                    <a:lnTo>
                      <a:pt x="438" y="1108"/>
                    </a:lnTo>
                    <a:lnTo>
                      <a:pt x="438" y="1122"/>
                    </a:lnTo>
                    <a:lnTo>
                      <a:pt x="453" y="1114"/>
                    </a:lnTo>
                    <a:lnTo>
                      <a:pt x="467" y="1111"/>
                    </a:lnTo>
                    <a:lnTo>
                      <a:pt x="480" y="1112"/>
                    </a:lnTo>
                    <a:lnTo>
                      <a:pt x="484" y="1114"/>
                    </a:lnTo>
                    <a:lnTo>
                      <a:pt x="501" y="1120"/>
                    </a:lnTo>
                    <a:lnTo>
                      <a:pt x="509" y="1120"/>
                    </a:lnTo>
                    <a:lnTo>
                      <a:pt x="516" y="1124"/>
                    </a:lnTo>
                    <a:lnTo>
                      <a:pt x="529" y="1133"/>
                    </a:lnTo>
                    <a:lnTo>
                      <a:pt x="533" y="1144"/>
                    </a:lnTo>
                    <a:lnTo>
                      <a:pt x="535" y="1148"/>
                    </a:lnTo>
                    <a:lnTo>
                      <a:pt x="535" y="1153"/>
                    </a:lnTo>
                    <a:lnTo>
                      <a:pt x="545" y="1151"/>
                    </a:lnTo>
                    <a:lnTo>
                      <a:pt x="554" y="1151"/>
                    </a:lnTo>
                    <a:lnTo>
                      <a:pt x="560" y="1141"/>
                    </a:lnTo>
                    <a:lnTo>
                      <a:pt x="572" y="1136"/>
                    </a:lnTo>
                    <a:lnTo>
                      <a:pt x="581" y="1128"/>
                    </a:lnTo>
                    <a:lnTo>
                      <a:pt x="587" y="1119"/>
                    </a:lnTo>
                    <a:lnTo>
                      <a:pt x="602" y="1120"/>
                    </a:lnTo>
                    <a:lnTo>
                      <a:pt x="623" y="1122"/>
                    </a:lnTo>
                    <a:lnTo>
                      <a:pt x="640" y="1120"/>
                    </a:lnTo>
                    <a:lnTo>
                      <a:pt x="655" y="1111"/>
                    </a:lnTo>
                    <a:lnTo>
                      <a:pt x="666" y="1110"/>
                    </a:lnTo>
                    <a:lnTo>
                      <a:pt x="675" y="1119"/>
                    </a:lnTo>
                    <a:lnTo>
                      <a:pt x="683" y="1124"/>
                    </a:lnTo>
                    <a:lnTo>
                      <a:pt x="690" y="1129"/>
                    </a:lnTo>
                    <a:lnTo>
                      <a:pt x="699" y="1131"/>
                    </a:lnTo>
                    <a:lnTo>
                      <a:pt x="735" y="1131"/>
                    </a:lnTo>
                    <a:lnTo>
                      <a:pt x="727" y="1122"/>
                    </a:lnTo>
                    <a:lnTo>
                      <a:pt x="724" y="1114"/>
                    </a:lnTo>
                    <a:lnTo>
                      <a:pt x="722" y="1106"/>
                    </a:lnTo>
                    <a:lnTo>
                      <a:pt x="720" y="1103"/>
                    </a:lnTo>
                    <a:lnTo>
                      <a:pt x="714" y="1099"/>
                    </a:lnTo>
                    <a:lnTo>
                      <a:pt x="709" y="1096"/>
                    </a:lnTo>
                    <a:lnTo>
                      <a:pt x="704" y="1090"/>
                    </a:lnTo>
                    <a:lnTo>
                      <a:pt x="705" y="1078"/>
                    </a:lnTo>
                    <a:lnTo>
                      <a:pt x="711" y="1070"/>
                    </a:lnTo>
                    <a:lnTo>
                      <a:pt x="724" y="1069"/>
                    </a:lnTo>
                    <a:lnTo>
                      <a:pt x="735" y="1070"/>
                    </a:lnTo>
                    <a:lnTo>
                      <a:pt x="748" y="1063"/>
                    </a:lnTo>
                    <a:lnTo>
                      <a:pt x="751" y="1059"/>
                    </a:lnTo>
                    <a:lnTo>
                      <a:pt x="763" y="1058"/>
                    </a:lnTo>
                    <a:lnTo>
                      <a:pt x="775" y="1055"/>
                    </a:lnTo>
                    <a:lnTo>
                      <a:pt x="784" y="1049"/>
                    </a:lnTo>
                    <a:lnTo>
                      <a:pt x="791" y="1037"/>
                    </a:lnTo>
                    <a:lnTo>
                      <a:pt x="794" y="1029"/>
                    </a:lnTo>
                    <a:lnTo>
                      <a:pt x="796" y="1023"/>
                    </a:lnTo>
                    <a:lnTo>
                      <a:pt x="794" y="1020"/>
                    </a:lnTo>
                    <a:lnTo>
                      <a:pt x="784" y="1012"/>
                    </a:lnTo>
                    <a:lnTo>
                      <a:pt x="783" y="1008"/>
                    </a:lnTo>
                    <a:lnTo>
                      <a:pt x="784" y="1002"/>
                    </a:lnTo>
                    <a:lnTo>
                      <a:pt x="794" y="999"/>
                    </a:lnTo>
                    <a:lnTo>
                      <a:pt x="798" y="997"/>
                    </a:lnTo>
                    <a:lnTo>
                      <a:pt x="800" y="995"/>
                    </a:lnTo>
                    <a:lnTo>
                      <a:pt x="800" y="991"/>
                    </a:lnTo>
                    <a:lnTo>
                      <a:pt x="800" y="990"/>
                    </a:lnTo>
                    <a:lnTo>
                      <a:pt x="804" y="988"/>
                    </a:lnTo>
                    <a:lnTo>
                      <a:pt x="814" y="986"/>
                    </a:lnTo>
                    <a:lnTo>
                      <a:pt x="824" y="977"/>
                    </a:lnTo>
                    <a:lnTo>
                      <a:pt x="829" y="964"/>
                    </a:lnTo>
                    <a:lnTo>
                      <a:pt x="830" y="957"/>
                    </a:lnTo>
                    <a:lnTo>
                      <a:pt x="835" y="951"/>
                    </a:lnTo>
                    <a:lnTo>
                      <a:pt x="842" y="948"/>
                    </a:lnTo>
                    <a:lnTo>
                      <a:pt x="847" y="947"/>
                    </a:lnTo>
                    <a:lnTo>
                      <a:pt x="859" y="945"/>
                    </a:lnTo>
                    <a:lnTo>
                      <a:pt x="863" y="936"/>
                    </a:lnTo>
                    <a:lnTo>
                      <a:pt x="873" y="924"/>
                    </a:lnTo>
                    <a:lnTo>
                      <a:pt x="881" y="919"/>
                    </a:lnTo>
                    <a:lnTo>
                      <a:pt x="887" y="918"/>
                    </a:lnTo>
                    <a:lnTo>
                      <a:pt x="894" y="917"/>
                    </a:lnTo>
                    <a:lnTo>
                      <a:pt x="897" y="914"/>
                    </a:lnTo>
                    <a:lnTo>
                      <a:pt x="898" y="905"/>
                    </a:lnTo>
                    <a:lnTo>
                      <a:pt x="901" y="899"/>
                    </a:lnTo>
                    <a:lnTo>
                      <a:pt x="907" y="894"/>
                    </a:lnTo>
                    <a:lnTo>
                      <a:pt x="913" y="893"/>
                    </a:lnTo>
                    <a:lnTo>
                      <a:pt x="937" y="892"/>
                    </a:lnTo>
                    <a:lnTo>
                      <a:pt x="943" y="884"/>
                    </a:lnTo>
                    <a:lnTo>
                      <a:pt x="953" y="881"/>
                    </a:lnTo>
                    <a:lnTo>
                      <a:pt x="961" y="883"/>
                    </a:lnTo>
                    <a:lnTo>
                      <a:pt x="971" y="885"/>
                    </a:lnTo>
                    <a:lnTo>
                      <a:pt x="984" y="886"/>
                    </a:lnTo>
                    <a:lnTo>
                      <a:pt x="995" y="888"/>
                    </a:lnTo>
                    <a:lnTo>
                      <a:pt x="1004" y="895"/>
                    </a:lnTo>
                    <a:lnTo>
                      <a:pt x="1024" y="913"/>
                    </a:lnTo>
                    <a:lnTo>
                      <a:pt x="1030" y="911"/>
                    </a:lnTo>
                    <a:lnTo>
                      <a:pt x="1035" y="905"/>
                    </a:lnTo>
                    <a:lnTo>
                      <a:pt x="1039" y="900"/>
                    </a:lnTo>
                    <a:lnTo>
                      <a:pt x="1043" y="890"/>
                    </a:lnTo>
                    <a:lnTo>
                      <a:pt x="1054" y="890"/>
                    </a:lnTo>
                    <a:lnTo>
                      <a:pt x="1066" y="878"/>
                    </a:lnTo>
                    <a:lnTo>
                      <a:pt x="1077" y="872"/>
                    </a:lnTo>
                    <a:lnTo>
                      <a:pt x="1082" y="870"/>
                    </a:lnTo>
                    <a:lnTo>
                      <a:pt x="1089" y="872"/>
                    </a:lnTo>
                    <a:lnTo>
                      <a:pt x="1109" y="875"/>
                    </a:lnTo>
                    <a:lnTo>
                      <a:pt x="1128" y="874"/>
                    </a:lnTo>
                    <a:lnTo>
                      <a:pt x="1140" y="874"/>
                    </a:lnTo>
                    <a:lnTo>
                      <a:pt x="1152" y="878"/>
                    </a:lnTo>
                    <a:lnTo>
                      <a:pt x="1168" y="885"/>
                    </a:lnTo>
                    <a:lnTo>
                      <a:pt x="1184" y="895"/>
                    </a:lnTo>
                    <a:lnTo>
                      <a:pt x="1192" y="899"/>
                    </a:lnTo>
                    <a:lnTo>
                      <a:pt x="1206" y="897"/>
                    </a:lnTo>
                    <a:lnTo>
                      <a:pt x="1226" y="893"/>
                    </a:lnTo>
                    <a:lnTo>
                      <a:pt x="1245" y="885"/>
                    </a:lnTo>
                    <a:lnTo>
                      <a:pt x="1256" y="881"/>
                    </a:lnTo>
                    <a:lnTo>
                      <a:pt x="1259" y="874"/>
                    </a:lnTo>
                    <a:lnTo>
                      <a:pt x="1273" y="876"/>
                    </a:lnTo>
                    <a:lnTo>
                      <a:pt x="1284" y="879"/>
                    </a:lnTo>
                    <a:lnTo>
                      <a:pt x="1296" y="885"/>
                    </a:lnTo>
                    <a:lnTo>
                      <a:pt x="1317" y="893"/>
                    </a:lnTo>
                    <a:lnTo>
                      <a:pt x="1338" y="878"/>
                    </a:lnTo>
                    <a:lnTo>
                      <a:pt x="1338" y="869"/>
                    </a:lnTo>
                    <a:lnTo>
                      <a:pt x="1341" y="850"/>
                    </a:lnTo>
                    <a:lnTo>
                      <a:pt x="1348" y="831"/>
                    </a:lnTo>
                    <a:lnTo>
                      <a:pt x="1356" y="824"/>
                    </a:lnTo>
                    <a:lnTo>
                      <a:pt x="1366" y="820"/>
                    </a:lnTo>
                    <a:lnTo>
                      <a:pt x="1389" y="818"/>
                    </a:lnTo>
                    <a:lnTo>
                      <a:pt x="1403" y="820"/>
                    </a:lnTo>
                    <a:lnTo>
                      <a:pt x="1414" y="825"/>
                    </a:lnTo>
                    <a:lnTo>
                      <a:pt x="1420" y="838"/>
                    </a:lnTo>
                    <a:lnTo>
                      <a:pt x="1425" y="847"/>
                    </a:lnTo>
                    <a:lnTo>
                      <a:pt x="1430" y="856"/>
                    </a:lnTo>
                    <a:lnTo>
                      <a:pt x="1431" y="867"/>
                    </a:lnTo>
                    <a:lnTo>
                      <a:pt x="1447" y="882"/>
                    </a:lnTo>
                    <a:lnTo>
                      <a:pt x="1458" y="894"/>
                    </a:lnTo>
                    <a:lnTo>
                      <a:pt x="1462" y="902"/>
                    </a:lnTo>
                    <a:lnTo>
                      <a:pt x="1462" y="910"/>
                    </a:lnTo>
                    <a:lnTo>
                      <a:pt x="1475" y="908"/>
                    </a:lnTo>
                    <a:lnTo>
                      <a:pt x="1486" y="910"/>
                    </a:lnTo>
                    <a:lnTo>
                      <a:pt x="1491" y="914"/>
                    </a:lnTo>
                    <a:lnTo>
                      <a:pt x="1494" y="921"/>
                    </a:lnTo>
                    <a:lnTo>
                      <a:pt x="1499" y="929"/>
                    </a:lnTo>
                    <a:lnTo>
                      <a:pt x="1508" y="931"/>
                    </a:lnTo>
                    <a:lnTo>
                      <a:pt x="1522" y="925"/>
                    </a:lnTo>
                    <a:lnTo>
                      <a:pt x="1532" y="912"/>
                    </a:lnTo>
                    <a:lnTo>
                      <a:pt x="1543" y="902"/>
                    </a:lnTo>
                    <a:lnTo>
                      <a:pt x="1554" y="895"/>
                    </a:lnTo>
                    <a:lnTo>
                      <a:pt x="1556" y="896"/>
                    </a:lnTo>
                    <a:lnTo>
                      <a:pt x="1557" y="900"/>
                    </a:lnTo>
                    <a:lnTo>
                      <a:pt x="1556" y="908"/>
                    </a:lnTo>
                    <a:lnTo>
                      <a:pt x="1550" y="921"/>
                    </a:lnTo>
                    <a:lnTo>
                      <a:pt x="1543" y="937"/>
                    </a:lnTo>
                    <a:lnTo>
                      <a:pt x="1536" y="950"/>
                    </a:lnTo>
                    <a:lnTo>
                      <a:pt x="1527" y="961"/>
                    </a:lnTo>
                    <a:lnTo>
                      <a:pt x="1507" y="981"/>
                    </a:lnTo>
                    <a:lnTo>
                      <a:pt x="1503" y="99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2" name="Freeform 32"/>
              <p:cNvSpPr>
                <a:spLocks/>
              </p:cNvSpPr>
              <p:nvPr/>
            </p:nvSpPr>
            <p:spPr bwMode="auto">
              <a:xfrm>
                <a:off x="4252" y="2440"/>
                <a:ext cx="80" cy="106"/>
              </a:xfrm>
              <a:custGeom>
                <a:avLst/>
                <a:gdLst>
                  <a:gd name="T0" fmla="*/ 0 w 94"/>
                  <a:gd name="T1" fmla="*/ 8 h 114"/>
                  <a:gd name="T2" fmla="*/ 3 w 94"/>
                  <a:gd name="T3" fmla="*/ 8 h 114"/>
                  <a:gd name="T4" fmla="*/ 3 w 94"/>
                  <a:gd name="T5" fmla="*/ 13 h 114"/>
                  <a:gd name="T6" fmla="*/ 3 w 94"/>
                  <a:gd name="T7" fmla="*/ 13 h 114"/>
                  <a:gd name="T8" fmla="*/ 3 w 94"/>
                  <a:gd name="T9" fmla="*/ 15 h 114"/>
                  <a:gd name="T10" fmla="*/ 3 w 94"/>
                  <a:gd name="T11" fmla="*/ 17 h 114"/>
                  <a:gd name="T12" fmla="*/ 3 w 94"/>
                  <a:gd name="T13" fmla="*/ 20 h 114"/>
                  <a:gd name="T14" fmla="*/ 3 w 94"/>
                  <a:gd name="T15" fmla="*/ 20 h 114"/>
                  <a:gd name="T16" fmla="*/ 3 w 94"/>
                  <a:gd name="T17" fmla="*/ 19 h 114"/>
                  <a:gd name="T18" fmla="*/ 3 w 94"/>
                  <a:gd name="T19" fmla="*/ 18 h 114"/>
                  <a:gd name="T20" fmla="*/ 3 w 94"/>
                  <a:gd name="T21" fmla="*/ 19 h 114"/>
                  <a:gd name="T22" fmla="*/ 4 w 94"/>
                  <a:gd name="T23" fmla="*/ 19 h 114"/>
                  <a:gd name="T24" fmla="*/ 5 w 94"/>
                  <a:gd name="T25" fmla="*/ 23 h 114"/>
                  <a:gd name="T26" fmla="*/ 6 w 94"/>
                  <a:gd name="T27" fmla="*/ 26 h 114"/>
                  <a:gd name="T28" fmla="*/ 6 w 94"/>
                  <a:gd name="T29" fmla="*/ 29 h 114"/>
                  <a:gd name="T30" fmla="*/ 7 w 94"/>
                  <a:gd name="T31" fmla="*/ 32 h 114"/>
                  <a:gd name="T32" fmla="*/ 7 w 94"/>
                  <a:gd name="T33" fmla="*/ 33 h 114"/>
                  <a:gd name="T34" fmla="*/ 6 w 94"/>
                  <a:gd name="T35" fmla="*/ 36 h 114"/>
                  <a:gd name="T36" fmla="*/ 7 w 94"/>
                  <a:gd name="T37" fmla="*/ 38 h 114"/>
                  <a:gd name="T38" fmla="*/ 8 w 94"/>
                  <a:gd name="T39" fmla="*/ 38 h 114"/>
                  <a:gd name="T40" fmla="*/ 8 w 94"/>
                  <a:gd name="T41" fmla="*/ 37 h 114"/>
                  <a:gd name="T42" fmla="*/ 9 w 94"/>
                  <a:gd name="T43" fmla="*/ 38 h 114"/>
                  <a:gd name="T44" fmla="*/ 9 w 94"/>
                  <a:gd name="T45" fmla="*/ 33 h 114"/>
                  <a:gd name="T46" fmla="*/ 9 w 94"/>
                  <a:gd name="T47" fmla="*/ 29 h 114"/>
                  <a:gd name="T48" fmla="*/ 8 w 94"/>
                  <a:gd name="T49" fmla="*/ 26 h 114"/>
                  <a:gd name="T50" fmla="*/ 6 w 94"/>
                  <a:gd name="T51" fmla="*/ 19 h 114"/>
                  <a:gd name="T52" fmla="*/ 5 w 94"/>
                  <a:gd name="T53" fmla="*/ 17 h 114"/>
                  <a:gd name="T54" fmla="*/ 5 w 94"/>
                  <a:gd name="T55" fmla="*/ 15 h 114"/>
                  <a:gd name="T56" fmla="*/ 5 w 94"/>
                  <a:gd name="T57" fmla="*/ 14 h 114"/>
                  <a:gd name="T58" fmla="*/ 6 w 94"/>
                  <a:gd name="T59" fmla="*/ 11 h 114"/>
                  <a:gd name="T60" fmla="*/ 6 w 94"/>
                  <a:gd name="T61" fmla="*/ 8 h 114"/>
                  <a:gd name="T62" fmla="*/ 5 w 94"/>
                  <a:gd name="T63" fmla="*/ 7 h 114"/>
                  <a:gd name="T64" fmla="*/ 4 w 94"/>
                  <a:gd name="T65" fmla="*/ 7 h 114"/>
                  <a:gd name="T66" fmla="*/ 3 w 94"/>
                  <a:gd name="T67" fmla="*/ 4 h 114"/>
                  <a:gd name="T68" fmla="*/ 3 w 94"/>
                  <a:gd name="T69" fmla="*/ 0 h 114"/>
                  <a:gd name="T70" fmla="*/ 3 w 94"/>
                  <a:gd name="T71" fmla="*/ 0 h 114"/>
                  <a:gd name="T72" fmla="*/ 3 w 94"/>
                  <a:gd name="T73" fmla="*/ 2 h 114"/>
                  <a:gd name="T74" fmla="*/ 3 w 94"/>
                  <a:gd name="T75" fmla="*/ 7 h 114"/>
                  <a:gd name="T76" fmla="*/ 3 w 94"/>
                  <a:gd name="T77" fmla="*/ 7 h 114"/>
                  <a:gd name="T78" fmla="*/ 3 w 94"/>
                  <a:gd name="T79" fmla="*/ 7 h 114"/>
                  <a:gd name="T80" fmla="*/ 3 w 94"/>
                  <a:gd name="T81" fmla="*/ 7 h 114"/>
                  <a:gd name="T82" fmla="*/ 3 w 94"/>
                  <a:gd name="T83" fmla="*/ 7 h 114"/>
                  <a:gd name="T84" fmla="*/ 0 w 94"/>
                  <a:gd name="T85" fmla="*/ 8 h 11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94"/>
                  <a:gd name="T130" fmla="*/ 0 h 114"/>
                  <a:gd name="T131" fmla="*/ 94 w 94"/>
                  <a:gd name="T132" fmla="*/ 114 h 11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94" h="114">
                    <a:moveTo>
                      <a:pt x="0" y="26"/>
                    </a:moveTo>
                    <a:lnTo>
                      <a:pt x="8" y="26"/>
                    </a:lnTo>
                    <a:lnTo>
                      <a:pt x="12" y="35"/>
                    </a:lnTo>
                    <a:lnTo>
                      <a:pt x="23" y="35"/>
                    </a:lnTo>
                    <a:lnTo>
                      <a:pt x="24" y="41"/>
                    </a:lnTo>
                    <a:lnTo>
                      <a:pt x="23" y="50"/>
                    </a:lnTo>
                    <a:lnTo>
                      <a:pt x="19" y="60"/>
                    </a:lnTo>
                    <a:lnTo>
                      <a:pt x="24" y="60"/>
                    </a:lnTo>
                    <a:lnTo>
                      <a:pt x="31" y="57"/>
                    </a:lnTo>
                    <a:lnTo>
                      <a:pt x="36" y="54"/>
                    </a:lnTo>
                    <a:lnTo>
                      <a:pt x="40" y="55"/>
                    </a:lnTo>
                    <a:lnTo>
                      <a:pt x="46" y="58"/>
                    </a:lnTo>
                    <a:lnTo>
                      <a:pt x="55" y="68"/>
                    </a:lnTo>
                    <a:lnTo>
                      <a:pt x="61" y="77"/>
                    </a:lnTo>
                    <a:lnTo>
                      <a:pt x="65" y="86"/>
                    </a:lnTo>
                    <a:lnTo>
                      <a:pt x="67" y="95"/>
                    </a:lnTo>
                    <a:lnTo>
                      <a:pt x="67" y="100"/>
                    </a:lnTo>
                    <a:lnTo>
                      <a:pt x="65" y="108"/>
                    </a:lnTo>
                    <a:lnTo>
                      <a:pt x="73" y="113"/>
                    </a:lnTo>
                    <a:lnTo>
                      <a:pt x="80" y="113"/>
                    </a:lnTo>
                    <a:lnTo>
                      <a:pt x="86" y="111"/>
                    </a:lnTo>
                    <a:lnTo>
                      <a:pt x="93" y="113"/>
                    </a:lnTo>
                    <a:lnTo>
                      <a:pt x="93" y="98"/>
                    </a:lnTo>
                    <a:lnTo>
                      <a:pt x="90" y="87"/>
                    </a:lnTo>
                    <a:lnTo>
                      <a:pt x="85" y="77"/>
                    </a:lnTo>
                    <a:lnTo>
                      <a:pt x="65" y="58"/>
                    </a:lnTo>
                    <a:lnTo>
                      <a:pt x="55" y="49"/>
                    </a:lnTo>
                    <a:lnTo>
                      <a:pt x="50" y="42"/>
                    </a:lnTo>
                    <a:lnTo>
                      <a:pt x="53" y="38"/>
                    </a:lnTo>
                    <a:lnTo>
                      <a:pt x="57" y="31"/>
                    </a:lnTo>
                    <a:lnTo>
                      <a:pt x="57" y="25"/>
                    </a:lnTo>
                    <a:lnTo>
                      <a:pt x="53" y="20"/>
                    </a:lnTo>
                    <a:lnTo>
                      <a:pt x="43" y="15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1" y="0"/>
                    </a:lnTo>
                    <a:lnTo>
                      <a:pt x="26" y="2"/>
                    </a:lnTo>
                    <a:lnTo>
                      <a:pt x="26" y="12"/>
                    </a:lnTo>
                    <a:lnTo>
                      <a:pt x="26" y="19"/>
                    </a:lnTo>
                    <a:lnTo>
                      <a:pt x="24" y="20"/>
                    </a:lnTo>
                    <a:lnTo>
                      <a:pt x="16" y="21"/>
                    </a:lnTo>
                    <a:lnTo>
                      <a:pt x="13" y="22"/>
                    </a:lnTo>
                    <a:lnTo>
                      <a:pt x="0" y="2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3804" y="2264"/>
                <a:ext cx="186" cy="161"/>
              </a:xfrm>
              <a:custGeom>
                <a:avLst/>
                <a:gdLst>
                  <a:gd name="T0" fmla="*/ 15 w 218"/>
                  <a:gd name="T1" fmla="*/ 4 h 173"/>
                  <a:gd name="T2" fmla="*/ 13 w 218"/>
                  <a:gd name="T3" fmla="*/ 7 h 173"/>
                  <a:gd name="T4" fmla="*/ 12 w 218"/>
                  <a:gd name="T5" fmla="*/ 10 h 173"/>
                  <a:gd name="T6" fmla="*/ 11 w 218"/>
                  <a:gd name="T7" fmla="*/ 16 h 173"/>
                  <a:gd name="T8" fmla="*/ 8 w 218"/>
                  <a:gd name="T9" fmla="*/ 22 h 173"/>
                  <a:gd name="T10" fmla="*/ 7 w 218"/>
                  <a:gd name="T11" fmla="*/ 24 h 173"/>
                  <a:gd name="T12" fmla="*/ 4 w 218"/>
                  <a:gd name="T13" fmla="*/ 32 h 173"/>
                  <a:gd name="T14" fmla="*/ 3 w 218"/>
                  <a:gd name="T15" fmla="*/ 33 h 173"/>
                  <a:gd name="T16" fmla="*/ 0 w 218"/>
                  <a:gd name="T17" fmla="*/ 32 h 173"/>
                  <a:gd name="T18" fmla="*/ 3 w 218"/>
                  <a:gd name="T19" fmla="*/ 40 h 173"/>
                  <a:gd name="T20" fmla="*/ 3 w 218"/>
                  <a:gd name="T21" fmla="*/ 45 h 173"/>
                  <a:gd name="T22" fmla="*/ 3 w 218"/>
                  <a:gd name="T23" fmla="*/ 54 h 173"/>
                  <a:gd name="T24" fmla="*/ 5 w 218"/>
                  <a:gd name="T25" fmla="*/ 53 h 173"/>
                  <a:gd name="T26" fmla="*/ 7 w 218"/>
                  <a:gd name="T27" fmla="*/ 54 h 173"/>
                  <a:gd name="T28" fmla="*/ 8 w 218"/>
                  <a:gd name="T29" fmla="*/ 59 h 173"/>
                  <a:gd name="T30" fmla="*/ 9 w 218"/>
                  <a:gd name="T31" fmla="*/ 52 h 173"/>
                  <a:gd name="T32" fmla="*/ 12 w 218"/>
                  <a:gd name="T33" fmla="*/ 52 h 173"/>
                  <a:gd name="T34" fmla="*/ 13 w 218"/>
                  <a:gd name="T35" fmla="*/ 45 h 173"/>
                  <a:gd name="T36" fmla="*/ 12 w 218"/>
                  <a:gd name="T37" fmla="*/ 42 h 173"/>
                  <a:gd name="T38" fmla="*/ 13 w 218"/>
                  <a:gd name="T39" fmla="*/ 32 h 173"/>
                  <a:gd name="T40" fmla="*/ 15 w 218"/>
                  <a:gd name="T41" fmla="*/ 28 h 173"/>
                  <a:gd name="T42" fmla="*/ 16 w 218"/>
                  <a:gd name="T43" fmla="*/ 22 h 173"/>
                  <a:gd name="T44" fmla="*/ 17 w 218"/>
                  <a:gd name="T45" fmla="*/ 20 h 173"/>
                  <a:gd name="T46" fmla="*/ 17 w 218"/>
                  <a:gd name="T47" fmla="*/ 17 h 173"/>
                  <a:gd name="T48" fmla="*/ 19 w 218"/>
                  <a:gd name="T49" fmla="*/ 15 h 173"/>
                  <a:gd name="T50" fmla="*/ 20 w 218"/>
                  <a:gd name="T51" fmla="*/ 15 h 173"/>
                  <a:gd name="T52" fmla="*/ 20 w 218"/>
                  <a:gd name="T53" fmla="*/ 14 h 173"/>
                  <a:gd name="T54" fmla="*/ 19 w 218"/>
                  <a:gd name="T55" fmla="*/ 13 h 173"/>
                  <a:gd name="T56" fmla="*/ 18 w 218"/>
                  <a:gd name="T57" fmla="*/ 10 h 173"/>
                  <a:gd name="T58" fmla="*/ 17 w 218"/>
                  <a:gd name="T59" fmla="*/ 7 h 173"/>
                  <a:gd name="T60" fmla="*/ 16 w 218"/>
                  <a:gd name="T61" fmla="*/ 7 h 173"/>
                  <a:gd name="T62" fmla="*/ 17 w 218"/>
                  <a:gd name="T63" fmla="*/ 0 h 17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18"/>
                  <a:gd name="T97" fmla="*/ 0 h 173"/>
                  <a:gd name="T98" fmla="*/ 218 w 218"/>
                  <a:gd name="T99" fmla="*/ 173 h 17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18" h="173">
                    <a:moveTo>
                      <a:pt x="166" y="0"/>
                    </a:moveTo>
                    <a:lnTo>
                      <a:pt x="159" y="4"/>
                    </a:lnTo>
                    <a:lnTo>
                      <a:pt x="153" y="13"/>
                    </a:lnTo>
                    <a:lnTo>
                      <a:pt x="134" y="17"/>
                    </a:lnTo>
                    <a:lnTo>
                      <a:pt x="132" y="28"/>
                    </a:lnTo>
                    <a:lnTo>
                      <a:pt x="124" y="29"/>
                    </a:lnTo>
                    <a:lnTo>
                      <a:pt x="120" y="33"/>
                    </a:lnTo>
                    <a:lnTo>
                      <a:pt x="117" y="44"/>
                    </a:lnTo>
                    <a:lnTo>
                      <a:pt x="99" y="65"/>
                    </a:lnTo>
                    <a:lnTo>
                      <a:pt x="86" y="65"/>
                    </a:lnTo>
                    <a:lnTo>
                      <a:pt x="76" y="67"/>
                    </a:lnTo>
                    <a:lnTo>
                      <a:pt x="67" y="71"/>
                    </a:lnTo>
                    <a:lnTo>
                      <a:pt x="54" y="85"/>
                    </a:lnTo>
                    <a:lnTo>
                      <a:pt x="46" y="91"/>
                    </a:lnTo>
                    <a:lnTo>
                      <a:pt x="34" y="95"/>
                    </a:lnTo>
                    <a:lnTo>
                      <a:pt x="22" y="96"/>
                    </a:lnTo>
                    <a:lnTo>
                      <a:pt x="9" y="96"/>
                    </a:lnTo>
                    <a:lnTo>
                      <a:pt x="0" y="94"/>
                    </a:lnTo>
                    <a:lnTo>
                      <a:pt x="13" y="114"/>
                    </a:lnTo>
                    <a:lnTo>
                      <a:pt x="16" y="118"/>
                    </a:lnTo>
                    <a:lnTo>
                      <a:pt x="16" y="128"/>
                    </a:lnTo>
                    <a:lnTo>
                      <a:pt x="11" y="131"/>
                    </a:lnTo>
                    <a:lnTo>
                      <a:pt x="4" y="141"/>
                    </a:lnTo>
                    <a:lnTo>
                      <a:pt x="8" y="159"/>
                    </a:lnTo>
                    <a:lnTo>
                      <a:pt x="27" y="155"/>
                    </a:lnTo>
                    <a:lnTo>
                      <a:pt x="48" y="157"/>
                    </a:lnTo>
                    <a:lnTo>
                      <a:pt x="57" y="157"/>
                    </a:lnTo>
                    <a:lnTo>
                      <a:pt x="66" y="159"/>
                    </a:lnTo>
                    <a:lnTo>
                      <a:pt x="72" y="164"/>
                    </a:lnTo>
                    <a:lnTo>
                      <a:pt x="81" y="172"/>
                    </a:lnTo>
                    <a:lnTo>
                      <a:pt x="100" y="155"/>
                    </a:lnTo>
                    <a:lnTo>
                      <a:pt x="102" y="152"/>
                    </a:lnTo>
                    <a:lnTo>
                      <a:pt x="106" y="151"/>
                    </a:lnTo>
                    <a:lnTo>
                      <a:pt x="123" y="151"/>
                    </a:lnTo>
                    <a:lnTo>
                      <a:pt x="129" y="152"/>
                    </a:lnTo>
                    <a:lnTo>
                      <a:pt x="132" y="132"/>
                    </a:lnTo>
                    <a:lnTo>
                      <a:pt x="124" y="128"/>
                    </a:lnTo>
                    <a:lnTo>
                      <a:pt x="123" y="123"/>
                    </a:lnTo>
                    <a:lnTo>
                      <a:pt x="124" y="112"/>
                    </a:lnTo>
                    <a:lnTo>
                      <a:pt x="136" y="95"/>
                    </a:lnTo>
                    <a:lnTo>
                      <a:pt x="146" y="87"/>
                    </a:lnTo>
                    <a:lnTo>
                      <a:pt x="164" y="80"/>
                    </a:lnTo>
                    <a:lnTo>
                      <a:pt x="170" y="73"/>
                    </a:lnTo>
                    <a:lnTo>
                      <a:pt x="175" y="66"/>
                    </a:lnTo>
                    <a:lnTo>
                      <a:pt x="178" y="61"/>
                    </a:lnTo>
                    <a:lnTo>
                      <a:pt x="184" y="60"/>
                    </a:lnTo>
                    <a:lnTo>
                      <a:pt x="184" y="53"/>
                    </a:lnTo>
                    <a:lnTo>
                      <a:pt x="185" y="49"/>
                    </a:lnTo>
                    <a:lnTo>
                      <a:pt x="191" y="44"/>
                    </a:lnTo>
                    <a:lnTo>
                      <a:pt x="198" y="43"/>
                    </a:lnTo>
                    <a:lnTo>
                      <a:pt x="211" y="43"/>
                    </a:lnTo>
                    <a:lnTo>
                      <a:pt x="217" y="43"/>
                    </a:lnTo>
                    <a:lnTo>
                      <a:pt x="217" y="42"/>
                    </a:lnTo>
                    <a:lnTo>
                      <a:pt x="214" y="39"/>
                    </a:lnTo>
                    <a:lnTo>
                      <a:pt x="208" y="35"/>
                    </a:lnTo>
                    <a:lnTo>
                      <a:pt x="201" y="35"/>
                    </a:lnTo>
                    <a:lnTo>
                      <a:pt x="197" y="33"/>
                    </a:lnTo>
                    <a:lnTo>
                      <a:pt x="195" y="30"/>
                    </a:lnTo>
                    <a:lnTo>
                      <a:pt x="190" y="26"/>
                    </a:lnTo>
                    <a:lnTo>
                      <a:pt x="182" y="24"/>
                    </a:lnTo>
                    <a:lnTo>
                      <a:pt x="174" y="28"/>
                    </a:lnTo>
                    <a:lnTo>
                      <a:pt x="170" y="22"/>
                    </a:lnTo>
                    <a:lnTo>
                      <a:pt x="169" y="12"/>
                    </a:lnTo>
                    <a:lnTo>
                      <a:pt x="185" y="0"/>
                    </a:lnTo>
                    <a:lnTo>
                      <a:pt x="166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4" name="Freeform 34"/>
              <p:cNvSpPr>
                <a:spLocks/>
              </p:cNvSpPr>
              <p:nvPr/>
            </p:nvSpPr>
            <p:spPr bwMode="auto">
              <a:xfrm>
                <a:off x="4245" y="2642"/>
                <a:ext cx="64" cy="62"/>
              </a:xfrm>
              <a:custGeom>
                <a:avLst/>
                <a:gdLst>
                  <a:gd name="T0" fmla="*/ 0 w 75"/>
                  <a:gd name="T1" fmla="*/ 0 h 66"/>
                  <a:gd name="T2" fmla="*/ 3 w 75"/>
                  <a:gd name="T3" fmla="*/ 9 h 66"/>
                  <a:gd name="T4" fmla="*/ 7 w 75"/>
                  <a:gd name="T5" fmla="*/ 25 h 66"/>
                  <a:gd name="T6" fmla="*/ 7 w 75"/>
                  <a:gd name="T7" fmla="*/ 25 h 66"/>
                  <a:gd name="T8" fmla="*/ 7 w 75"/>
                  <a:gd name="T9" fmla="*/ 23 h 66"/>
                  <a:gd name="T10" fmla="*/ 7 w 75"/>
                  <a:gd name="T11" fmla="*/ 21 h 66"/>
                  <a:gd name="T12" fmla="*/ 6 w 75"/>
                  <a:gd name="T13" fmla="*/ 17 h 66"/>
                  <a:gd name="T14" fmla="*/ 6 w 75"/>
                  <a:gd name="T15" fmla="*/ 13 h 66"/>
                  <a:gd name="T16" fmla="*/ 6 w 75"/>
                  <a:gd name="T17" fmla="*/ 8 h 66"/>
                  <a:gd name="T18" fmla="*/ 5 w 75"/>
                  <a:gd name="T19" fmla="*/ 8 h 66"/>
                  <a:gd name="T20" fmla="*/ 4 w 75"/>
                  <a:gd name="T21" fmla="*/ 8 h 66"/>
                  <a:gd name="T22" fmla="*/ 3 w 75"/>
                  <a:gd name="T23" fmla="*/ 4 h 66"/>
                  <a:gd name="T24" fmla="*/ 3 w 75"/>
                  <a:gd name="T25" fmla="*/ 6 h 66"/>
                  <a:gd name="T26" fmla="*/ 0 w 75"/>
                  <a:gd name="T27" fmla="*/ 0 h 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5"/>
                  <a:gd name="T43" fmla="*/ 0 h 66"/>
                  <a:gd name="T44" fmla="*/ 75 w 75"/>
                  <a:gd name="T45" fmla="*/ 66 h 6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5" h="66">
                    <a:moveTo>
                      <a:pt x="0" y="0"/>
                    </a:moveTo>
                    <a:lnTo>
                      <a:pt x="15" y="25"/>
                    </a:lnTo>
                    <a:lnTo>
                      <a:pt x="71" y="65"/>
                    </a:lnTo>
                    <a:lnTo>
                      <a:pt x="74" y="65"/>
                    </a:lnTo>
                    <a:lnTo>
                      <a:pt x="74" y="61"/>
                    </a:lnTo>
                    <a:lnTo>
                      <a:pt x="71" y="53"/>
                    </a:lnTo>
                    <a:lnTo>
                      <a:pt x="62" y="41"/>
                    </a:lnTo>
                    <a:lnTo>
                      <a:pt x="61" y="33"/>
                    </a:lnTo>
                    <a:lnTo>
                      <a:pt x="59" y="23"/>
                    </a:lnTo>
                    <a:lnTo>
                      <a:pt x="49" y="12"/>
                    </a:lnTo>
                    <a:lnTo>
                      <a:pt x="41" y="13"/>
                    </a:lnTo>
                    <a:lnTo>
                      <a:pt x="32" y="4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5" name="Freeform 35"/>
              <p:cNvSpPr>
                <a:spLocks/>
              </p:cNvSpPr>
              <p:nvPr/>
            </p:nvSpPr>
            <p:spPr bwMode="auto">
              <a:xfrm>
                <a:off x="4119" y="2408"/>
                <a:ext cx="48" cy="52"/>
              </a:xfrm>
              <a:custGeom>
                <a:avLst/>
                <a:gdLst>
                  <a:gd name="T0" fmla="*/ 4 w 57"/>
                  <a:gd name="T1" fmla="*/ 19 h 56"/>
                  <a:gd name="T2" fmla="*/ 4 w 57"/>
                  <a:gd name="T3" fmla="*/ 16 h 56"/>
                  <a:gd name="T4" fmla="*/ 4 w 57"/>
                  <a:gd name="T5" fmla="*/ 15 h 56"/>
                  <a:gd name="T6" fmla="*/ 3 w 57"/>
                  <a:gd name="T7" fmla="*/ 14 h 56"/>
                  <a:gd name="T8" fmla="*/ 3 w 57"/>
                  <a:gd name="T9" fmla="*/ 13 h 56"/>
                  <a:gd name="T10" fmla="*/ 3 w 57"/>
                  <a:gd name="T11" fmla="*/ 13 h 56"/>
                  <a:gd name="T12" fmla="*/ 3 w 57"/>
                  <a:gd name="T13" fmla="*/ 14 h 56"/>
                  <a:gd name="T14" fmla="*/ 3 w 57"/>
                  <a:gd name="T15" fmla="*/ 15 h 56"/>
                  <a:gd name="T16" fmla="*/ 3 w 57"/>
                  <a:gd name="T17" fmla="*/ 16 h 56"/>
                  <a:gd name="T18" fmla="*/ 3 w 57"/>
                  <a:gd name="T19" fmla="*/ 11 h 56"/>
                  <a:gd name="T20" fmla="*/ 3 w 57"/>
                  <a:gd name="T21" fmla="*/ 10 h 56"/>
                  <a:gd name="T22" fmla="*/ 2 w 57"/>
                  <a:gd name="T23" fmla="*/ 8 h 56"/>
                  <a:gd name="T24" fmla="*/ 0 w 57"/>
                  <a:gd name="T25" fmla="*/ 7 h 56"/>
                  <a:gd name="T26" fmla="*/ 1 w 57"/>
                  <a:gd name="T27" fmla="*/ 7 h 56"/>
                  <a:gd name="T28" fmla="*/ 3 w 57"/>
                  <a:gd name="T29" fmla="*/ 4 h 56"/>
                  <a:gd name="T30" fmla="*/ 3 w 57"/>
                  <a:gd name="T31" fmla="*/ 2 h 56"/>
                  <a:gd name="T32" fmla="*/ 3 w 57"/>
                  <a:gd name="T33" fmla="*/ 0 h 56"/>
                  <a:gd name="T34" fmla="*/ 3 w 57"/>
                  <a:gd name="T35" fmla="*/ 0 h 56"/>
                  <a:gd name="T36" fmla="*/ 3 w 57"/>
                  <a:gd name="T37" fmla="*/ 0 h 56"/>
                  <a:gd name="T38" fmla="*/ 3 w 57"/>
                  <a:gd name="T39" fmla="*/ 5 h 56"/>
                  <a:gd name="T40" fmla="*/ 3 w 57"/>
                  <a:gd name="T41" fmla="*/ 7 h 56"/>
                  <a:gd name="T42" fmla="*/ 3 w 57"/>
                  <a:gd name="T43" fmla="*/ 8 h 56"/>
                  <a:gd name="T44" fmla="*/ 3 w 57"/>
                  <a:gd name="T45" fmla="*/ 8 h 56"/>
                  <a:gd name="T46" fmla="*/ 3 w 57"/>
                  <a:gd name="T47" fmla="*/ 7 h 56"/>
                  <a:gd name="T48" fmla="*/ 3 w 57"/>
                  <a:gd name="T49" fmla="*/ 7 h 56"/>
                  <a:gd name="T50" fmla="*/ 3 w 57"/>
                  <a:gd name="T51" fmla="*/ 7 h 56"/>
                  <a:gd name="T52" fmla="*/ 4 w 57"/>
                  <a:gd name="T53" fmla="*/ 7 h 56"/>
                  <a:gd name="T54" fmla="*/ 4 w 57"/>
                  <a:gd name="T55" fmla="*/ 14 h 56"/>
                  <a:gd name="T56" fmla="*/ 4 w 57"/>
                  <a:gd name="T57" fmla="*/ 19 h 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7"/>
                  <a:gd name="T88" fmla="*/ 0 h 56"/>
                  <a:gd name="T89" fmla="*/ 57 w 57"/>
                  <a:gd name="T90" fmla="*/ 56 h 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7" h="56">
                    <a:moveTo>
                      <a:pt x="56" y="55"/>
                    </a:moveTo>
                    <a:lnTo>
                      <a:pt x="52" y="44"/>
                    </a:lnTo>
                    <a:lnTo>
                      <a:pt x="51" y="41"/>
                    </a:lnTo>
                    <a:lnTo>
                      <a:pt x="43" y="38"/>
                    </a:lnTo>
                    <a:lnTo>
                      <a:pt x="33" y="37"/>
                    </a:lnTo>
                    <a:lnTo>
                      <a:pt x="28" y="37"/>
                    </a:lnTo>
                    <a:lnTo>
                      <a:pt x="20" y="40"/>
                    </a:lnTo>
                    <a:lnTo>
                      <a:pt x="17" y="42"/>
                    </a:lnTo>
                    <a:lnTo>
                      <a:pt x="6" y="46"/>
                    </a:lnTo>
                    <a:lnTo>
                      <a:pt x="5" y="32"/>
                    </a:lnTo>
                    <a:lnTo>
                      <a:pt x="5" y="29"/>
                    </a:lnTo>
                    <a:lnTo>
                      <a:pt x="2" y="25"/>
                    </a:lnTo>
                    <a:lnTo>
                      <a:pt x="0" y="20"/>
                    </a:lnTo>
                    <a:lnTo>
                      <a:pt x="1" y="12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26" y="0"/>
                    </a:lnTo>
                    <a:lnTo>
                      <a:pt x="29" y="0"/>
                    </a:lnTo>
                    <a:lnTo>
                      <a:pt x="31" y="5"/>
                    </a:lnTo>
                    <a:lnTo>
                      <a:pt x="31" y="14"/>
                    </a:lnTo>
                    <a:lnTo>
                      <a:pt x="35" y="26"/>
                    </a:lnTo>
                    <a:lnTo>
                      <a:pt x="39" y="25"/>
                    </a:lnTo>
                    <a:lnTo>
                      <a:pt x="42" y="20"/>
                    </a:lnTo>
                    <a:lnTo>
                      <a:pt x="45" y="12"/>
                    </a:lnTo>
                    <a:lnTo>
                      <a:pt x="49" y="12"/>
                    </a:lnTo>
                    <a:lnTo>
                      <a:pt x="52" y="19"/>
                    </a:lnTo>
                    <a:lnTo>
                      <a:pt x="56" y="39"/>
                    </a:lnTo>
                    <a:lnTo>
                      <a:pt x="56" y="5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6" name="Freeform 36"/>
              <p:cNvSpPr>
                <a:spLocks/>
              </p:cNvSpPr>
              <p:nvPr/>
            </p:nvSpPr>
            <p:spPr bwMode="auto">
              <a:xfrm>
                <a:off x="4163" y="2373"/>
                <a:ext cx="92" cy="252"/>
              </a:xfrm>
              <a:custGeom>
                <a:avLst/>
                <a:gdLst>
                  <a:gd name="T0" fmla="*/ 7 w 107"/>
                  <a:gd name="T1" fmla="*/ 49 h 272"/>
                  <a:gd name="T2" fmla="*/ 4 w 107"/>
                  <a:gd name="T3" fmla="*/ 54 h 272"/>
                  <a:gd name="T4" fmla="*/ 3 w 107"/>
                  <a:gd name="T5" fmla="*/ 53 h 272"/>
                  <a:gd name="T6" fmla="*/ 3 w 107"/>
                  <a:gd name="T7" fmla="*/ 49 h 272"/>
                  <a:gd name="T8" fmla="*/ 3 w 107"/>
                  <a:gd name="T9" fmla="*/ 44 h 272"/>
                  <a:gd name="T10" fmla="*/ 3 w 107"/>
                  <a:gd name="T11" fmla="*/ 34 h 272"/>
                  <a:gd name="T12" fmla="*/ 3 w 107"/>
                  <a:gd name="T13" fmla="*/ 32 h 272"/>
                  <a:gd name="T14" fmla="*/ 1 w 107"/>
                  <a:gd name="T15" fmla="*/ 30 h 272"/>
                  <a:gd name="T16" fmla="*/ 2 w 107"/>
                  <a:gd name="T17" fmla="*/ 28 h 272"/>
                  <a:gd name="T18" fmla="*/ 3 w 107"/>
                  <a:gd name="T19" fmla="*/ 27 h 272"/>
                  <a:gd name="T20" fmla="*/ 1 w 107"/>
                  <a:gd name="T21" fmla="*/ 25 h 272"/>
                  <a:gd name="T22" fmla="*/ 0 w 107"/>
                  <a:gd name="T23" fmla="*/ 24 h 272"/>
                  <a:gd name="T24" fmla="*/ 1 w 107"/>
                  <a:gd name="T25" fmla="*/ 22 h 272"/>
                  <a:gd name="T26" fmla="*/ 3 w 107"/>
                  <a:gd name="T27" fmla="*/ 23 h 272"/>
                  <a:gd name="T28" fmla="*/ 3 w 107"/>
                  <a:gd name="T29" fmla="*/ 24 h 272"/>
                  <a:gd name="T30" fmla="*/ 3 w 107"/>
                  <a:gd name="T31" fmla="*/ 24 h 272"/>
                  <a:gd name="T32" fmla="*/ 3 w 107"/>
                  <a:gd name="T33" fmla="*/ 22 h 272"/>
                  <a:gd name="T34" fmla="*/ 3 w 107"/>
                  <a:gd name="T35" fmla="*/ 18 h 272"/>
                  <a:gd name="T36" fmla="*/ 3 w 107"/>
                  <a:gd name="T37" fmla="*/ 18 h 272"/>
                  <a:gd name="T38" fmla="*/ 3 w 107"/>
                  <a:gd name="T39" fmla="*/ 18 h 272"/>
                  <a:gd name="T40" fmla="*/ 3 w 107"/>
                  <a:gd name="T41" fmla="*/ 19 h 272"/>
                  <a:gd name="T42" fmla="*/ 3 w 107"/>
                  <a:gd name="T43" fmla="*/ 18 h 272"/>
                  <a:gd name="T44" fmla="*/ 3 w 107"/>
                  <a:gd name="T45" fmla="*/ 18 h 272"/>
                  <a:gd name="T46" fmla="*/ 3 w 107"/>
                  <a:gd name="T47" fmla="*/ 17 h 272"/>
                  <a:gd name="T48" fmla="*/ 3 w 107"/>
                  <a:gd name="T49" fmla="*/ 17 h 272"/>
                  <a:gd name="T50" fmla="*/ 3 w 107"/>
                  <a:gd name="T51" fmla="*/ 11 h 272"/>
                  <a:gd name="T52" fmla="*/ 3 w 107"/>
                  <a:gd name="T53" fmla="*/ 10 h 272"/>
                  <a:gd name="T54" fmla="*/ 4 w 107"/>
                  <a:gd name="T55" fmla="*/ 8 h 272"/>
                  <a:gd name="T56" fmla="*/ 6 w 107"/>
                  <a:gd name="T57" fmla="*/ 7 h 272"/>
                  <a:gd name="T58" fmla="*/ 7 w 107"/>
                  <a:gd name="T59" fmla="*/ 0 h 272"/>
                  <a:gd name="T60" fmla="*/ 8 w 107"/>
                  <a:gd name="T61" fmla="*/ 6 h 272"/>
                  <a:gd name="T62" fmla="*/ 8 w 107"/>
                  <a:gd name="T63" fmla="*/ 6 h 272"/>
                  <a:gd name="T64" fmla="*/ 9 w 107"/>
                  <a:gd name="T65" fmla="*/ 11 h 272"/>
                  <a:gd name="T66" fmla="*/ 9 w 107"/>
                  <a:gd name="T67" fmla="*/ 11 h 272"/>
                  <a:gd name="T68" fmla="*/ 8 w 107"/>
                  <a:gd name="T69" fmla="*/ 13 h 272"/>
                  <a:gd name="T70" fmla="*/ 8 w 107"/>
                  <a:gd name="T71" fmla="*/ 16 h 272"/>
                  <a:gd name="T72" fmla="*/ 8 w 107"/>
                  <a:gd name="T73" fmla="*/ 22 h 272"/>
                  <a:gd name="T74" fmla="*/ 8 w 107"/>
                  <a:gd name="T75" fmla="*/ 25 h 272"/>
                  <a:gd name="T76" fmla="*/ 9 w 107"/>
                  <a:gd name="T77" fmla="*/ 26 h 272"/>
                  <a:gd name="T78" fmla="*/ 9 w 107"/>
                  <a:gd name="T79" fmla="*/ 25 h 272"/>
                  <a:gd name="T80" fmla="*/ 11 w 107"/>
                  <a:gd name="T81" fmla="*/ 27 h 272"/>
                  <a:gd name="T82" fmla="*/ 11 w 107"/>
                  <a:gd name="T83" fmla="*/ 31 h 272"/>
                  <a:gd name="T84" fmla="*/ 9 w 107"/>
                  <a:gd name="T85" fmla="*/ 32 h 272"/>
                  <a:gd name="T86" fmla="*/ 9 w 107"/>
                  <a:gd name="T87" fmla="*/ 32 h 272"/>
                  <a:gd name="T88" fmla="*/ 8 w 107"/>
                  <a:gd name="T89" fmla="*/ 37 h 272"/>
                  <a:gd name="T90" fmla="*/ 9 w 107"/>
                  <a:gd name="T91" fmla="*/ 44 h 272"/>
                  <a:gd name="T92" fmla="*/ 8 w 107"/>
                  <a:gd name="T93" fmla="*/ 44 h 272"/>
                  <a:gd name="T94" fmla="*/ 8 w 107"/>
                  <a:gd name="T95" fmla="*/ 50 h 272"/>
                  <a:gd name="T96" fmla="*/ 8 w 107"/>
                  <a:gd name="T97" fmla="*/ 53 h 272"/>
                  <a:gd name="T98" fmla="*/ 9 w 107"/>
                  <a:gd name="T99" fmla="*/ 56 h 272"/>
                  <a:gd name="T100" fmla="*/ 9 w 107"/>
                  <a:gd name="T101" fmla="*/ 59 h 272"/>
                  <a:gd name="T102" fmla="*/ 9 w 107"/>
                  <a:gd name="T103" fmla="*/ 68 h 272"/>
                  <a:gd name="T104" fmla="*/ 9 w 107"/>
                  <a:gd name="T105" fmla="*/ 69 h 272"/>
                  <a:gd name="T106" fmla="*/ 9 w 107"/>
                  <a:gd name="T107" fmla="*/ 71 h 272"/>
                  <a:gd name="T108" fmla="*/ 9 w 107"/>
                  <a:gd name="T109" fmla="*/ 78 h 272"/>
                  <a:gd name="T110" fmla="*/ 8 w 107"/>
                  <a:gd name="T111" fmla="*/ 85 h 272"/>
                  <a:gd name="T112" fmla="*/ 8 w 107"/>
                  <a:gd name="T113" fmla="*/ 83 h 272"/>
                  <a:gd name="T114" fmla="*/ 7 w 107"/>
                  <a:gd name="T115" fmla="*/ 79 h 272"/>
                  <a:gd name="T116" fmla="*/ 8 w 107"/>
                  <a:gd name="T117" fmla="*/ 71 h 272"/>
                  <a:gd name="T118" fmla="*/ 8 w 107"/>
                  <a:gd name="T119" fmla="*/ 63 h 272"/>
                  <a:gd name="T120" fmla="*/ 8 w 107"/>
                  <a:gd name="T121" fmla="*/ 55 h 272"/>
                  <a:gd name="T122" fmla="*/ 7 w 107"/>
                  <a:gd name="T123" fmla="*/ 51 h 272"/>
                  <a:gd name="T124" fmla="*/ 7 w 107"/>
                  <a:gd name="T125" fmla="*/ 49 h 27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07"/>
                  <a:gd name="T190" fmla="*/ 0 h 272"/>
                  <a:gd name="T191" fmla="*/ 107 w 107"/>
                  <a:gd name="T192" fmla="*/ 272 h 27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07" h="272">
                    <a:moveTo>
                      <a:pt x="66" y="154"/>
                    </a:moveTo>
                    <a:lnTo>
                      <a:pt x="41" y="169"/>
                    </a:lnTo>
                    <a:lnTo>
                      <a:pt x="27" y="167"/>
                    </a:lnTo>
                    <a:lnTo>
                      <a:pt x="27" y="155"/>
                    </a:lnTo>
                    <a:lnTo>
                      <a:pt x="26" y="137"/>
                    </a:lnTo>
                    <a:lnTo>
                      <a:pt x="8" y="107"/>
                    </a:lnTo>
                    <a:lnTo>
                      <a:pt x="4" y="103"/>
                    </a:lnTo>
                    <a:lnTo>
                      <a:pt x="1" y="93"/>
                    </a:lnTo>
                    <a:lnTo>
                      <a:pt x="2" y="88"/>
                    </a:lnTo>
                    <a:lnTo>
                      <a:pt x="3" y="83"/>
                    </a:lnTo>
                    <a:lnTo>
                      <a:pt x="1" y="77"/>
                    </a:lnTo>
                    <a:lnTo>
                      <a:pt x="0" y="73"/>
                    </a:lnTo>
                    <a:lnTo>
                      <a:pt x="1" y="70"/>
                    </a:lnTo>
                    <a:lnTo>
                      <a:pt x="4" y="71"/>
                    </a:lnTo>
                    <a:lnTo>
                      <a:pt x="6" y="73"/>
                    </a:lnTo>
                    <a:lnTo>
                      <a:pt x="10" y="73"/>
                    </a:lnTo>
                    <a:lnTo>
                      <a:pt x="10" y="69"/>
                    </a:lnTo>
                    <a:lnTo>
                      <a:pt x="6" y="57"/>
                    </a:lnTo>
                    <a:lnTo>
                      <a:pt x="6" y="56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57"/>
                    </a:lnTo>
                    <a:lnTo>
                      <a:pt x="23" y="56"/>
                    </a:lnTo>
                    <a:lnTo>
                      <a:pt x="27" y="53"/>
                    </a:lnTo>
                    <a:lnTo>
                      <a:pt x="29" y="50"/>
                    </a:lnTo>
                    <a:lnTo>
                      <a:pt x="37" y="33"/>
                    </a:lnTo>
                    <a:lnTo>
                      <a:pt x="39" y="31"/>
                    </a:lnTo>
                    <a:lnTo>
                      <a:pt x="42" y="26"/>
                    </a:lnTo>
                    <a:lnTo>
                      <a:pt x="56" y="24"/>
                    </a:lnTo>
                    <a:lnTo>
                      <a:pt x="69" y="0"/>
                    </a:lnTo>
                    <a:lnTo>
                      <a:pt x="79" y="8"/>
                    </a:lnTo>
                    <a:lnTo>
                      <a:pt x="84" y="20"/>
                    </a:lnTo>
                    <a:lnTo>
                      <a:pt x="91" y="33"/>
                    </a:lnTo>
                    <a:lnTo>
                      <a:pt x="89" y="33"/>
                    </a:lnTo>
                    <a:lnTo>
                      <a:pt x="84" y="38"/>
                    </a:lnTo>
                    <a:lnTo>
                      <a:pt x="81" y="48"/>
                    </a:lnTo>
                    <a:lnTo>
                      <a:pt x="76" y="70"/>
                    </a:lnTo>
                    <a:lnTo>
                      <a:pt x="81" y="77"/>
                    </a:lnTo>
                    <a:lnTo>
                      <a:pt x="88" y="80"/>
                    </a:lnTo>
                    <a:lnTo>
                      <a:pt x="95" y="78"/>
                    </a:lnTo>
                    <a:lnTo>
                      <a:pt x="106" y="84"/>
                    </a:lnTo>
                    <a:lnTo>
                      <a:pt x="103" y="98"/>
                    </a:lnTo>
                    <a:lnTo>
                      <a:pt x="99" y="100"/>
                    </a:lnTo>
                    <a:lnTo>
                      <a:pt x="91" y="104"/>
                    </a:lnTo>
                    <a:lnTo>
                      <a:pt x="85" y="115"/>
                    </a:lnTo>
                    <a:lnTo>
                      <a:pt x="89" y="137"/>
                    </a:lnTo>
                    <a:lnTo>
                      <a:pt x="84" y="140"/>
                    </a:lnTo>
                    <a:lnTo>
                      <a:pt x="85" y="156"/>
                    </a:lnTo>
                    <a:lnTo>
                      <a:pt x="85" y="167"/>
                    </a:lnTo>
                    <a:lnTo>
                      <a:pt x="89" y="177"/>
                    </a:lnTo>
                    <a:lnTo>
                      <a:pt x="93" y="186"/>
                    </a:lnTo>
                    <a:lnTo>
                      <a:pt x="91" y="210"/>
                    </a:lnTo>
                    <a:lnTo>
                      <a:pt x="90" y="217"/>
                    </a:lnTo>
                    <a:lnTo>
                      <a:pt x="91" y="223"/>
                    </a:lnTo>
                    <a:lnTo>
                      <a:pt x="89" y="244"/>
                    </a:lnTo>
                    <a:lnTo>
                      <a:pt x="81" y="271"/>
                    </a:lnTo>
                    <a:lnTo>
                      <a:pt x="76" y="262"/>
                    </a:lnTo>
                    <a:lnTo>
                      <a:pt x="75" y="247"/>
                    </a:lnTo>
                    <a:lnTo>
                      <a:pt x="79" y="224"/>
                    </a:lnTo>
                    <a:lnTo>
                      <a:pt x="80" y="196"/>
                    </a:lnTo>
                    <a:lnTo>
                      <a:pt x="76" y="173"/>
                    </a:lnTo>
                    <a:lnTo>
                      <a:pt x="72" y="161"/>
                    </a:lnTo>
                    <a:lnTo>
                      <a:pt x="66" y="15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79" y="2432"/>
                <a:ext cx="84" cy="154"/>
              </a:xfrm>
              <a:custGeom>
                <a:avLst/>
                <a:gdLst>
                  <a:gd name="T0" fmla="*/ 6 w 98"/>
                  <a:gd name="T1" fmla="*/ 39 h 166"/>
                  <a:gd name="T2" fmla="*/ 6 w 98"/>
                  <a:gd name="T3" fmla="*/ 39 h 166"/>
                  <a:gd name="T4" fmla="*/ 7 w 98"/>
                  <a:gd name="T5" fmla="*/ 42 h 166"/>
                  <a:gd name="T6" fmla="*/ 7 w 98"/>
                  <a:gd name="T7" fmla="*/ 42 h 166"/>
                  <a:gd name="T8" fmla="*/ 6 w 98"/>
                  <a:gd name="T9" fmla="*/ 48 h 166"/>
                  <a:gd name="T10" fmla="*/ 5 w 98"/>
                  <a:gd name="T11" fmla="*/ 49 h 166"/>
                  <a:gd name="T12" fmla="*/ 5 w 98"/>
                  <a:gd name="T13" fmla="*/ 51 h 166"/>
                  <a:gd name="T14" fmla="*/ 4 w 98"/>
                  <a:gd name="T15" fmla="*/ 51 h 166"/>
                  <a:gd name="T16" fmla="*/ 4 w 98"/>
                  <a:gd name="T17" fmla="*/ 53 h 166"/>
                  <a:gd name="T18" fmla="*/ 5 w 98"/>
                  <a:gd name="T19" fmla="*/ 53 h 166"/>
                  <a:gd name="T20" fmla="*/ 7 w 98"/>
                  <a:gd name="T21" fmla="*/ 53 h 166"/>
                  <a:gd name="T22" fmla="*/ 8 w 98"/>
                  <a:gd name="T23" fmla="*/ 49 h 166"/>
                  <a:gd name="T24" fmla="*/ 9 w 98"/>
                  <a:gd name="T25" fmla="*/ 45 h 166"/>
                  <a:gd name="T26" fmla="*/ 9 w 98"/>
                  <a:gd name="T27" fmla="*/ 42 h 166"/>
                  <a:gd name="T28" fmla="*/ 9 w 98"/>
                  <a:gd name="T29" fmla="*/ 39 h 166"/>
                  <a:gd name="T30" fmla="*/ 9 w 98"/>
                  <a:gd name="T31" fmla="*/ 32 h 166"/>
                  <a:gd name="T32" fmla="*/ 9 w 98"/>
                  <a:gd name="T33" fmla="*/ 29 h 166"/>
                  <a:gd name="T34" fmla="*/ 8 w 98"/>
                  <a:gd name="T35" fmla="*/ 27 h 166"/>
                  <a:gd name="T36" fmla="*/ 7 w 98"/>
                  <a:gd name="T37" fmla="*/ 25 h 166"/>
                  <a:gd name="T38" fmla="*/ 6 w 98"/>
                  <a:gd name="T39" fmla="*/ 23 h 166"/>
                  <a:gd name="T40" fmla="*/ 5 w 98"/>
                  <a:gd name="T41" fmla="*/ 17 h 166"/>
                  <a:gd name="T42" fmla="*/ 5 w 98"/>
                  <a:gd name="T43" fmla="*/ 15 h 166"/>
                  <a:gd name="T44" fmla="*/ 5 w 98"/>
                  <a:gd name="T45" fmla="*/ 13 h 166"/>
                  <a:gd name="T46" fmla="*/ 6 w 98"/>
                  <a:gd name="T47" fmla="*/ 11 h 166"/>
                  <a:gd name="T48" fmla="*/ 6 w 98"/>
                  <a:gd name="T49" fmla="*/ 10 h 166"/>
                  <a:gd name="T50" fmla="*/ 8 w 98"/>
                  <a:gd name="T51" fmla="*/ 7 h 166"/>
                  <a:gd name="T52" fmla="*/ 7 w 98"/>
                  <a:gd name="T53" fmla="*/ 6 h 166"/>
                  <a:gd name="T54" fmla="*/ 7 w 98"/>
                  <a:gd name="T55" fmla="*/ 6 h 166"/>
                  <a:gd name="T56" fmla="*/ 7 w 98"/>
                  <a:gd name="T57" fmla="*/ 5 h 166"/>
                  <a:gd name="T58" fmla="*/ 6 w 98"/>
                  <a:gd name="T59" fmla="*/ 2 h 166"/>
                  <a:gd name="T60" fmla="*/ 5 w 98"/>
                  <a:gd name="T61" fmla="*/ 0 h 166"/>
                  <a:gd name="T62" fmla="*/ 5 w 98"/>
                  <a:gd name="T63" fmla="*/ 1 h 166"/>
                  <a:gd name="T64" fmla="*/ 3 w 98"/>
                  <a:gd name="T65" fmla="*/ 1 h 166"/>
                  <a:gd name="T66" fmla="*/ 3 w 98"/>
                  <a:gd name="T67" fmla="*/ 0 h 166"/>
                  <a:gd name="T68" fmla="*/ 3 w 98"/>
                  <a:gd name="T69" fmla="*/ 0 h 166"/>
                  <a:gd name="T70" fmla="*/ 3 w 98"/>
                  <a:gd name="T71" fmla="*/ 1 h 166"/>
                  <a:gd name="T72" fmla="*/ 1 w 98"/>
                  <a:gd name="T73" fmla="*/ 3 h 166"/>
                  <a:gd name="T74" fmla="*/ 0 w 98"/>
                  <a:gd name="T75" fmla="*/ 6 h 166"/>
                  <a:gd name="T76" fmla="*/ 3 w 98"/>
                  <a:gd name="T77" fmla="*/ 6 h 166"/>
                  <a:gd name="T78" fmla="*/ 3 w 98"/>
                  <a:gd name="T79" fmla="*/ 6 h 166"/>
                  <a:gd name="T80" fmla="*/ 3 w 98"/>
                  <a:gd name="T81" fmla="*/ 7 h 166"/>
                  <a:gd name="T82" fmla="*/ 3 w 98"/>
                  <a:gd name="T83" fmla="*/ 9 h 166"/>
                  <a:gd name="T84" fmla="*/ 3 w 98"/>
                  <a:gd name="T85" fmla="*/ 11 h 166"/>
                  <a:gd name="T86" fmla="*/ 3 w 98"/>
                  <a:gd name="T87" fmla="*/ 14 h 166"/>
                  <a:gd name="T88" fmla="*/ 3 w 98"/>
                  <a:gd name="T89" fmla="*/ 16 h 166"/>
                  <a:gd name="T90" fmla="*/ 3 w 98"/>
                  <a:gd name="T91" fmla="*/ 17 h 166"/>
                  <a:gd name="T92" fmla="*/ 3 w 98"/>
                  <a:gd name="T93" fmla="*/ 19 h 166"/>
                  <a:gd name="T94" fmla="*/ 3 w 98"/>
                  <a:gd name="T95" fmla="*/ 21 h 166"/>
                  <a:gd name="T96" fmla="*/ 5 w 98"/>
                  <a:gd name="T97" fmla="*/ 28 h 166"/>
                  <a:gd name="T98" fmla="*/ 6 w 98"/>
                  <a:gd name="T99" fmla="*/ 31 h 166"/>
                  <a:gd name="T100" fmla="*/ 6 w 98"/>
                  <a:gd name="T101" fmla="*/ 33 h 166"/>
                  <a:gd name="T102" fmla="*/ 6 w 98"/>
                  <a:gd name="T103" fmla="*/ 37 h 166"/>
                  <a:gd name="T104" fmla="*/ 6 w 98"/>
                  <a:gd name="T105" fmla="*/ 39 h 16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98"/>
                  <a:gd name="T160" fmla="*/ 0 h 166"/>
                  <a:gd name="T161" fmla="*/ 98 w 98"/>
                  <a:gd name="T162" fmla="*/ 166 h 16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98" h="166">
                    <a:moveTo>
                      <a:pt x="61" y="122"/>
                    </a:moveTo>
                    <a:lnTo>
                      <a:pt x="64" y="122"/>
                    </a:lnTo>
                    <a:lnTo>
                      <a:pt x="69" y="129"/>
                    </a:lnTo>
                    <a:lnTo>
                      <a:pt x="69" y="130"/>
                    </a:lnTo>
                    <a:lnTo>
                      <a:pt x="64" y="147"/>
                    </a:lnTo>
                    <a:lnTo>
                      <a:pt x="53" y="151"/>
                    </a:lnTo>
                    <a:lnTo>
                      <a:pt x="50" y="156"/>
                    </a:lnTo>
                    <a:lnTo>
                      <a:pt x="45" y="156"/>
                    </a:lnTo>
                    <a:lnTo>
                      <a:pt x="41" y="163"/>
                    </a:lnTo>
                    <a:lnTo>
                      <a:pt x="49" y="162"/>
                    </a:lnTo>
                    <a:lnTo>
                      <a:pt x="65" y="165"/>
                    </a:lnTo>
                    <a:lnTo>
                      <a:pt x="81" y="151"/>
                    </a:lnTo>
                    <a:lnTo>
                      <a:pt x="91" y="140"/>
                    </a:lnTo>
                    <a:lnTo>
                      <a:pt x="97" y="132"/>
                    </a:lnTo>
                    <a:lnTo>
                      <a:pt x="97" y="121"/>
                    </a:lnTo>
                    <a:lnTo>
                      <a:pt x="91" y="98"/>
                    </a:lnTo>
                    <a:lnTo>
                      <a:pt x="90" y="89"/>
                    </a:lnTo>
                    <a:lnTo>
                      <a:pt x="86" y="81"/>
                    </a:lnTo>
                    <a:lnTo>
                      <a:pt x="75" y="76"/>
                    </a:lnTo>
                    <a:lnTo>
                      <a:pt x="63" y="71"/>
                    </a:lnTo>
                    <a:lnTo>
                      <a:pt x="50" y="51"/>
                    </a:lnTo>
                    <a:lnTo>
                      <a:pt x="50" y="43"/>
                    </a:lnTo>
                    <a:lnTo>
                      <a:pt x="53" y="37"/>
                    </a:lnTo>
                    <a:lnTo>
                      <a:pt x="57" y="33"/>
                    </a:lnTo>
                    <a:lnTo>
                      <a:pt x="64" y="30"/>
                    </a:lnTo>
                    <a:lnTo>
                      <a:pt x="76" y="24"/>
                    </a:lnTo>
                    <a:lnTo>
                      <a:pt x="75" y="17"/>
                    </a:lnTo>
                    <a:lnTo>
                      <a:pt x="70" y="11"/>
                    </a:lnTo>
                    <a:lnTo>
                      <a:pt x="65" y="5"/>
                    </a:lnTo>
                    <a:lnTo>
                      <a:pt x="62" y="2"/>
                    </a:lnTo>
                    <a:lnTo>
                      <a:pt x="54" y="0"/>
                    </a:lnTo>
                    <a:lnTo>
                      <a:pt x="50" y="1"/>
                    </a:lnTo>
                    <a:lnTo>
                      <a:pt x="37" y="1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5" y="1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3" y="8"/>
                    </a:lnTo>
                    <a:lnTo>
                      <a:pt x="8" y="12"/>
                    </a:lnTo>
                    <a:lnTo>
                      <a:pt x="11" y="24"/>
                    </a:lnTo>
                    <a:lnTo>
                      <a:pt x="21" y="28"/>
                    </a:lnTo>
                    <a:lnTo>
                      <a:pt x="25" y="33"/>
                    </a:lnTo>
                    <a:lnTo>
                      <a:pt x="25" y="40"/>
                    </a:lnTo>
                    <a:lnTo>
                      <a:pt x="21" y="46"/>
                    </a:lnTo>
                    <a:lnTo>
                      <a:pt x="17" y="51"/>
                    </a:lnTo>
                    <a:lnTo>
                      <a:pt x="23" y="58"/>
                    </a:lnTo>
                    <a:lnTo>
                      <a:pt x="33" y="66"/>
                    </a:lnTo>
                    <a:lnTo>
                      <a:pt x="53" y="86"/>
                    </a:lnTo>
                    <a:lnTo>
                      <a:pt x="57" y="94"/>
                    </a:lnTo>
                    <a:lnTo>
                      <a:pt x="60" y="104"/>
                    </a:lnTo>
                    <a:lnTo>
                      <a:pt x="61" y="115"/>
                    </a:lnTo>
                    <a:lnTo>
                      <a:pt x="61" y="12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8" name="Freeform 38"/>
              <p:cNvSpPr>
                <a:spLocks/>
              </p:cNvSpPr>
              <p:nvPr/>
            </p:nvSpPr>
            <p:spPr bwMode="auto">
              <a:xfrm>
                <a:off x="4234" y="2465"/>
                <a:ext cx="77" cy="192"/>
              </a:xfrm>
              <a:custGeom>
                <a:avLst/>
                <a:gdLst>
                  <a:gd name="T0" fmla="*/ 3 w 90"/>
                  <a:gd name="T1" fmla="*/ 0 h 208"/>
                  <a:gd name="T2" fmla="*/ 3 w 90"/>
                  <a:gd name="T3" fmla="*/ 1 h 208"/>
                  <a:gd name="T4" fmla="*/ 3 w 90"/>
                  <a:gd name="T5" fmla="*/ 6 h 208"/>
                  <a:gd name="T6" fmla="*/ 3 w 90"/>
                  <a:gd name="T7" fmla="*/ 6 h 208"/>
                  <a:gd name="T8" fmla="*/ 3 w 90"/>
                  <a:gd name="T9" fmla="*/ 12 h 208"/>
                  <a:gd name="T10" fmla="*/ 3 w 90"/>
                  <a:gd name="T11" fmla="*/ 13 h 208"/>
                  <a:gd name="T12" fmla="*/ 3 w 90"/>
                  <a:gd name="T13" fmla="*/ 17 h 208"/>
                  <a:gd name="T14" fmla="*/ 3 w 90"/>
                  <a:gd name="T15" fmla="*/ 20 h 208"/>
                  <a:gd name="T16" fmla="*/ 3 w 90"/>
                  <a:gd name="T17" fmla="*/ 24 h 208"/>
                  <a:gd name="T18" fmla="*/ 3 w 90"/>
                  <a:gd name="T19" fmla="*/ 26 h 208"/>
                  <a:gd name="T20" fmla="*/ 3 w 90"/>
                  <a:gd name="T21" fmla="*/ 33 h 208"/>
                  <a:gd name="T22" fmla="*/ 3 w 90"/>
                  <a:gd name="T23" fmla="*/ 36 h 208"/>
                  <a:gd name="T24" fmla="*/ 3 w 90"/>
                  <a:gd name="T25" fmla="*/ 38 h 208"/>
                  <a:gd name="T26" fmla="*/ 3 w 90"/>
                  <a:gd name="T27" fmla="*/ 44 h 208"/>
                  <a:gd name="T28" fmla="*/ 0 w 90"/>
                  <a:gd name="T29" fmla="*/ 52 h 208"/>
                  <a:gd name="T30" fmla="*/ 0 w 90"/>
                  <a:gd name="T31" fmla="*/ 52 h 208"/>
                  <a:gd name="T32" fmla="*/ 0 w 90"/>
                  <a:gd name="T33" fmla="*/ 52 h 208"/>
                  <a:gd name="T34" fmla="*/ 3 w 90"/>
                  <a:gd name="T35" fmla="*/ 56 h 208"/>
                  <a:gd name="T36" fmla="*/ 3 w 90"/>
                  <a:gd name="T37" fmla="*/ 61 h 208"/>
                  <a:gd name="T38" fmla="*/ 4 w 90"/>
                  <a:gd name="T39" fmla="*/ 61 h 208"/>
                  <a:gd name="T40" fmla="*/ 5 w 90"/>
                  <a:gd name="T41" fmla="*/ 61 h 208"/>
                  <a:gd name="T42" fmla="*/ 6 w 90"/>
                  <a:gd name="T43" fmla="*/ 61 h 208"/>
                  <a:gd name="T44" fmla="*/ 5 w 90"/>
                  <a:gd name="T45" fmla="*/ 56 h 208"/>
                  <a:gd name="T46" fmla="*/ 3 w 90"/>
                  <a:gd name="T47" fmla="*/ 50 h 208"/>
                  <a:gd name="T48" fmla="*/ 3 w 90"/>
                  <a:gd name="T49" fmla="*/ 48 h 208"/>
                  <a:gd name="T50" fmla="*/ 3 w 90"/>
                  <a:gd name="T51" fmla="*/ 44 h 208"/>
                  <a:gd name="T52" fmla="*/ 3 w 90"/>
                  <a:gd name="T53" fmla="*/ 39 h 208"/>
                  <a:gd name="T54" fmla="*/ 3 w 90"/>
                  <a:gd name="T55" fmla="*/ 33 h 208"/>
                  <a:gd name="T56" fmla="*/ 3 w 90"/>
                  <a:gd name="T57" fmla="*/ 26 h 208"/>
                  <a:gd name="T58" fmla="*/ 3 w 90"/>
                  <a:gd name="T59" fmla="*/ 26 h 208"/>
                  <a:gd name="T60" fmla="*/ 3 w 90"/>
                  <a:gd name="T61" fmla="*/ 25 h 208"/>
                  <a:gd name="T62" fmla="*/ 3 w 90"/>
                  <a:gd name="T63" fmla="*/ 25 h 208"/>
                  <a:gd name="T64" fmla="*/ 3 w 90"/>
                  <a:gd name="T65" fmla="*/ 26 h 208"/>
                  <a:gd name="T66" fmla="*/ 3 w 90"/>
                  <a:gd name="T67" fmla="*/ 28 h 208"/>
                  <a:gd name="T68" fmla="*/ 4 w 90"/>
                  <a:gd name="T69" fmla="*/ 32 h 208"/>
                  <a:gd name="T70" fmla="*/ 5 w 90"/>
                  <a:gd name="T71" fmla="*/ 35 h 208"/>
                  <a:gd name="T72" fmla="*/ 5 w 90"/>
                  <a:gd name="T73" fmla="*/ 30 h 208"/>
                  <a:gd name="T74" fmla="*/ 5 w 90"/>
                  <a:gd name="T75" fmla="*/ 28 h 208"/>
                  <a:gd name="T76" fmla="*/ 5 w 90"/>
                  <a:gd name="T77" fmla="*/ 26 h 208"/>
                  <a:gd name="T78" fmla="*/ 6 w 90"/>
                  <a:gd name="T79" fmla="*/ 26 h 208"/>
                  <a:gd name="T80" fmla="*/ 7 w 90"/>
                  <a:gd name="T81" fmla="*/ 24 h 208"/>
                  <a:gd name="T82" fmla="*/ 8 w 90"/>
                  <a:gd name="T83" fmla="*/ 24 h 208"/>
                  <a:gd name="T84" fmla="*/ 8 w 90"/>
                  <a:gd name="T85" fmla="*/ 26 h 208"/>
                  <a:gd name="T86" fmla="*/ 9 w 90"/>
                  <a:gd name="T87" fmla="*/ 22 h 208"/>
                  <a:gd name="T88" fmla="*/ 9 w 90"/>
                  <a:gd name="T89" fmla="*/ 20 h 208"/>
                  <a:gd name="T90" fmla="*/ 8 w 90"/>
                  <a:gd name="T91" fmla="*/ 18 h 208"/>
                  <a:gd name="T92" fmla="*/ 8 w 90"/>
                  <a:gd name="T93" fmla="*/ 16 h 208"/>
                  <a:gd name="T94" fmla="*/ 8 w 90"/>
                  <a:gd name="T95" fmla="*/ 13 h 208"/>
                  <a:gd name="T96" fmla="*/ 7 w 90"/>
                  <a:gd name="T97" fmla="*/ 10 h 208"/>
                  <a:gd name="T98" fmla="*/ 6 w 90"/>
                  <a:gd name="T99" fmla="*/ 9 h 208"/>
                  <a:gd name="T100" fmla="*/ 6 w 90"/>
                  <a:gd name="T101" fmla="*/ 9 h 208"/>
                  <a:gd name="T102" fmla="*/ 5 w 90"/>
                  <a:gd name="T103" fmla="*/ 10 h 208"/>
                  <a:gd name="T104" fmla="*/ 4 w 90"/>
                  <a:gd name="T105" fmla="*/ 11 h 208"/>
                  <a:gd name="T106" fmla="*/ 3 w 90"/>
                  <a:gd name="T107" fmla="*/ 11 h 208"/>
                  <a:gd name="T108" fmla="*/ 4 w 90"/>
                  <a:gd name="T109" fmla="*/ 6 h 208"/>
                  <a:gd name="T110" fmla="*/ 4 w 90"/>
                  <a:gd name="T111" fmla="*/ 6 h 208"/>
                  <a:gd name="T112" fmla="*/ 4 w 90"/>
                  <a:gd name="T113" fmla="*/ 6 h 208"/>
                  <a:gd name="T114" fmla="*/ 3 w 90"/>
                  <a:gd name="T115" fmla="*/ 6 h 208"/>
                  <a:gd name="T116" fmla="*/ 3 w 90"/>
                  <a:gd name="T117" fmla="*/ 1 h 208"/>
                  <a:gd name="T118" fmla="*/ 3 w 90"/>
                  <a:gd name="T119" fmla="*/ 0 h 20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0"/>
                  <a:gd name="T181" fmla="*/ 0 h 208"/>
                  <a:gd name="T182" fmla="*/ 90 w 90"/>
                  <a:gd name="T183" fmla="*/ 208 h 20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0" h="208">
                    <a:moveTo>
                      <a:pt x="21" y="0"/>
                    </a:moveTo>
                    <a:lnTo>
                      <a:pt x="17" y="1"/>
                    </a:lnTo>
                    <a:lnTo>
                      <a:pt x="9" y="6"/>
                    </a:lnTo>
                    <a:lnTo>
                      <a:pt x="4" y="18"/>
                    </a:lnTo>
                    <a:lnTo>
                      <a:pt x="7" y="38"/>
                    </a:lnTo>
                    <a:lnTo>
                      <a:pt x="3" y="42"/>
                    </a:lnTo>
                    <a:lnTo>
                      <a:pt x="4" y="58"/>
                    </a:lnTo>
                    <a:lnTo>
                      <a:pt x="4" y="68"/>
                    </a:lnTo>
                    <a:lnTo>
                      <a:pt x="5" y="78"/>
                    </a:lnTo>
                    <a:lnTo>
                      <a:pt x="11" y="88"/>
                    </a:lnTo>
                    <a:lnTo>
                      <a:pt x="8" y="111"/>
                    </a:lnTo>
                    <a:lnTo>
                      <a:pt x="8" y="119"/>
                    </a:lnTo>
                    <a:lnTo>
                      <a:pt x="8" y="126"/>
                    </a:lnTo>
                    <a:lnTo>
                      <a:pt x="5" y="145"/>
                    </a:lnTo>
                    <a:lnTo>
                      <a:pt x="0" y="172"/>
                    </a:lnTo>
                    <a:lnTo>
                      <a:pt x="0" y="173"/>
                    </a:lnTo>
                    <a:lnTo>
                      <a:pt x="0" y="175"/>
                    </a:lnTo>
                    <a:lnTo>
                      <a:pt x="12" y="191"/>
                    </a:lnTo>
                    <a:lnTo>
                      <a:pt x="25" y="200"/>
                    </a:lnTo>
                    <a:lnTo>
                      <a:pt x="43" y="198"/>
                    </a:lnTo>
                    <a:lnTo>
                      <a:pt x="54" y="207"/>
                    </a:lnTo>
                    <a:lnTo>
                      <a:pt x="62" y="204"/>
                    </a:lnTo>
                    <a:lnTo>
                      <a:pt x="50" y="191"/>
                    </a:lnTo>
                    <a:lnTo>
                      <a:pt x="23" y="166"/>
                    </a:lnTo>
                    <a:lnTo>
                      <a:pt x="17" y="157"/>
                    </a:lnTo>
                    <a:lnTo>
                      <a:pt x="15" y="146"/>
                    </a:lnTo>
                    <a:lnTo>
                      <a:pt x="16" y="130"/>
                    </a:lnTo>
                    <a:lnTo>
                      <a:pt x="22" y="112"/>
                    </a:lnTo>
                    <a:lnTo>
                      <a:pt x="25" y="88"/>
                    </a:lnTo>
                    <a:lnTo>
                      <a:pt x="27" y="84"/>
                    </a:lnTo>
                    <a:lnTo>
                      <a:pt x="28" y="82"/>
                    </a:lnTo>
                    <a:lnTo>
                      <a:pt x="33" y="82"/>
                    </a:lnTo>
                    <a:lnTo>
                      <a:pt x="35" y="85"/>
                    </a:lnTo>
                    <a:lnTo>
                      <a:pt x="35" y="92"/>
                    </a:lnTo>
                    <a:lnTo>
                      <a:pt x="44" y="108"/>
                    </a:lnTo>
                    <a:lnTo>
                      <a:pt x="52" y="114"/>
                    </a:lnTo>
                    <a:lnTo>
                      <a:pt x="50" y="101"/>
                    </a:lnTo>
                    <a:lnTo>
                      <a:pt x="52" y="90"/>
                    </a:lnTo>
                    <a:lnTo>
                      <a:pt x="54" y="85"/>
                    </a:lnTo>
                    <a:lnTo>
                      <a:pt x="60" y="83"/>
                    </a:lnTo>
                    <a:lnTo>
                      <a:pt x="65" y="79"/>
                    </a:lnTo>
                    <a:lnTo>
                      <a:pt x="79" y="79"/>
                    </a:lnTo>
                    <a:lnTo>
                      <a:pt x="86" y="83"/>
                    </a:lnTo>
                    <a:lnTo>
                      <a:pt x="89" y="75"/>
                    </a:lnTo>
                    <a:lnTo>
                      <a:pt x="89" y="68"/>
                    </a:lnTo>
                    <a:lnTo>
                      <a:pt x="86" y="60"/>
                    </a:lnTo>
                    <a:lnTo>
                      <a:pt x="82" y="51"/>
                    </a:lnTo>
                    <a:lnTo>
                      <a:pt x="76" y="42"/>
                    </a:lnTo>
                    <a:lnTo>
                      <a:pt x="67" y="32"/>
                    </a:lnTo>
                    <a:lnTo>
                      <a:pt x="62" y="30"/>
                    </a:lnTo>
                    <a:lnTo>
                      <a:pt x="56" y="29"/>
                    </a:lnTo>
                    <a:lnTo>
                      <a:pt x="52" y="31"/>
                    </a:lnTo>
                    <a:lnTo>
                      <a:pt x="44" y="34"/>
                    </a:lnTo>
                    <a:lnTo>
                      <a:pt x="40" y="34"/>
                    </a:lnTo>
                    <a:lnTo>
                      <a:pt x="43" y="24"/>
                    </a:lnTo>
                    <a:lnTo>
                      <a:pt x="44" y="15"/>
                    </a:lnTo>
                    <a:lnTo>
                      <a:pt x="42" y="9"/>
                    </a:lnTo>
                    <a:lnTo>
                      <a:pt x="31" y="9"/>
                    </a:lnTo>
                    <a:lnTo>
                      <a:pt x="28" y="1"/>
                    </a:lnTo>
                    <a:lnTo>
                      <a:pt x="21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9" name="Freeform 39"/>
              <p:cNvSpPr>
                <a:spLocks/>
              </p:cNvSpPr>
              <p:nvPr/>
            </p:nvSpPr>
            <p:spPr bwMode="auto">
              <a:xfrm>
                <a:off x="4114" y="2364"/>
                <a:ext cx="65" cy="35"/>
              </a:xfrm>
              <a:custGeom>
                <a:avLst/>
                <a:gdLst>
                  <a:gd name="T0" fmla="*/ 5 w 77"/>
                  <a:gd name="T1" fmla="*/ 12 h 38"/>
                  <a:gd name="T2" fmla="*/ 3 w 77"/>
                  <a:gd name="T3" fmla="*/ 11 h 38"/>
                  <a:gd name="T4" fmla="*/ 3 w 77"/>
                  <a:gd name="T5" fmla="*/ 12 h 38"/>
                  <a:gd name="T6" fmla="*/ 3 w 77"/>
                  <a:gd name="T7" fmla="*/ 12 h 38"/>
                  <a:gd name="T8" fmla="*/ 0 w 77"/>
                  <a:gd name="T9" fmla="*/ 11 h 38"/>
                  <a:gd name="T10" fmla="*/ 0 w 77"/>
                  <a:gd name="T11" fmla="*/ 9 h 38"/>
                  <a:gd name="T12" fmla="*/ 3 w 77"/>
                  <a:gd name="T13" fmla="*/ 6 h 38"/>
                  <a:gd name="T14" fmla="*/ 3 w 77"/>
                  <a:gd name="T15" fmla="*/ 6 h 38"/>
                  <a:gd name="T16" fmla="*/ 3 w 77"/>
                  <a:gd name="T17" fmla="*/ 2 h 38"/>
                  <a:gd name="T18" fmla="*/ 3 w 77"/>
                  <a:gd name="T19" fmla="*/ 0 h 38"/>
                  <a:gd name="T20" fmla="*/ 5 w 77"/>
                  <a:gd name="T21" fmla="*/ 2 h 38"/>
                  <a:gd name="T22" fmla="*/ 6 w 77"/>
                  <a:gd name="T23" fmla="*/ 5 h 38"/>
                  <a:gd name="T24" fmla="*/ 6 w 77"/>
                  <a:gd name="T25" fmla="*/ 6 h 38"/>
                  <a:gd name="T26" fmla="*/ 5 w 77"/>
                  <a:gd name="T27" fmla="*/ 12 h 3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7"/>
                  <a:gd name="T43" fmla="*/ 0 h 38"/>
                  <a:gd name="T44" fmla="*/ 77 w 77"/>
                  <a:gd name="T45" fmla="*/ 38 h 3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7" h="38">
                    <a:moveTo>
                      <a:pt x="61" y="37"/>
                    </a:moveTo>
                    <a:lnTo>
                      <a:pt x="36" y="34"/>
                    </a:lnTo>
                    <a:lnTo>
                      <a:pt x="11" y="37"/>
                    </a:lnTo>
                    <a:lnTo>
                      <a:pt x="3" y="37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3" y="15"/>
                    </a:lnTo>
                    <a:lnTo>
                      <a:pt x="13" y="6"/>
                    </a:lnTo>
                    <a:lnTo>
                      <a:pt x="24" y="2"/>
                    </a:lnTo>
                    <a:lnTo>
                      <a:pt x="35" y="0"/>
                    </a:lnTo>
                    <a:lnTo>
                      <a:pt x="62" y="2"/>
                    </a:lnTo>
                    <a:lnTo>
                      <a:pt x="70" y="5"/>
                    </a:lnTo>
                    <a:lnTo>
                      <a:pt x="76" y="11"/>
                    </a:lnTo>
                    <a:lnTo>
                      <a:pt x="61" y="37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0" name="Freeform 40"/>
              <p:cNvSpPr>
                <a:spLocks/>
              </p:cNvSpPr>
              <p:nvPr/>
            </p:nvSpPr>
            <p:spPr bwMode="auto">
              <a:xfrm>
                <a:off x="4021" y="2342"/>
                <a:ext cx="91" cy="50"/>
              </a:xfrm>
              <a:custGeom>
                <a:avLst/>
                <a:gdLst>
                  <a:gd name="T0" fmla="*/ 3 w 107"/>
                  <a:gd name="T1" fmla="*/ 0 h 54"/>
                  <a:gd name="T2" fmla="*/ 1 w 107"/>
                  <a:gd name="T3" fmla="*/ 5 h 54"/>
                  <a:gd name="T4" fmla="*/ 0 w 107"/>
                  <a:gd name="T5" fmla="*/ 6 h 54"/>
                  <a:gd name="T6" fmla="*/ 3 w 107"/>
                  <a:gd name="T7" fmla="*/ 6 h 54"/>
                  <a:gd name="T8" fmla="*/ 3 w 107"/>
                  <a:gd name="T9" fmla="*/ 7 h 54"/>
                  <a:gd name="T10" fmla="*/ 3 w 107"/>
                  <a:gd name="T11" fmla="*/ 10 h 54"/>
                  <a:gd name="T12" fmla="*/ 3 w 107"/>
                  <a:gd name="T13" fmla="*/ 13 h 54"/>
                  <a:gd name="T14" fmla="*/ 9 w 107"/>
                  <a:gd name="T15" fmla="*/ 17 h 54"/>
                  <a:gd name="T16" fmla="*/ 9 w 107"/>
                  <a:gd name="T17" fmla="*/ 11 h 54"/>
                  <a:gd name="T18" fmla="*/ 8 w 107"/>
                  <a:gd name="T19" fmla="*/ 10 h 54"/>
                  <a:gd name="T20" fmla="*/ 3 w 107"/>
                  <a:gd name="T21" fmla="*/ 6 h 54"/>
                  <a:gd name="T22" fmla="*/ 3 w 107"/>
                  <a:gd name="T23" fmla="*/ 6 h 54"/>
                  <a:gd name="T24" fmla="*/ 3 w 107"/>
                  <a:gd name="T25" fmla="*/ 0 h 5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7"/>
                  <a:gd name="T40" fmla="*/ 0 h 54"/>
                  <a:gd name="T41" fmla="*/ 107 w 107"/>
                  <a:gd name="T42" fmla="*/ 54 h 5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7" h="54">
                    <a:moveTo>
                      <a:pt x="8" y="0"/>
                    </a:moveTo>
                    <a:lnTo>
                      <a:pt x="1" y="5"/>
                    </a:lnTo>
                    <a:lnTo>
                      <a:pt x="0" y="12"/>
                    </a:lnTo>
                    <a:lnTo>
                      <a:pt x="8" y="20"/>
                    </a:lnTo>
                    <a:lnTo>
                      <a:pt x="14" y="25"/>
                    </a:lnTo>
                    <a:lnTo>
                      <a:pt x="21" y="31"/>
                    </a:lnTo>
                    <a:lnTo>
                      <a:pt x="36" y="38"/>
                    </a:lnTo>
                    <a:lnTo>
                      <a:pt x="102" y="53"/>
                    </a:lnTo>
                    <a:lnTo>
                      <a:pt x="106" y="33"/>
                    </a:lnTo>
                    <a:lnTo>
                      <a:pt x="88" y="31"/>
                    </a:lnTo>
                    <a:lnTo>
                      <a:pt x="37" y="21"/>
                    </a:lnTo>
                    <a:lnTo>
                      <a:pt x="26" y="12"/>
                    </a:lnTo>
                    <a:lnTo>
                      <a:pt x="8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1" name="Freeform 41"/>
              <p:cNvSpPr>
                <a:spLocks/>
              </p:cNvSpPr>
              <p:nvPr/>
            </p:nvSpPr>
            <p:spPr bwMode="auto">
              <a:xfrm>
                <a:off x="3874" y="2269"/>
                <a:ext cx="350" cy="347"/>
              </a:xfrm>
              <a:custGeom>
                <a:avLst/>
                <a:gdLst>
                  <a:gd name="T0" fmla="*/ 27 w 409"/>
                  <a:gd name="T1" fmla="*/ 43 h 374"/>
                  <a:gd name="T2" fmla="*/ 27 w 409"/>
                  <a:gd name="T3" fmla="*/ 36 h 374"/>
                  <a:gd name="T4" fmla="*/ 27 w 409"/>
                  <a:gd name="T5" fmla="*/ 41 h 374"/>
                  <a:gd name="T6" fmla="*/ 20 w 409"/>
                  <a:gd name="T7" fmla="*/ 38 h 374"/>
                  <a:gd name="T8" fmla="*/ 18 w 409"/>
                  <a:gd name="T9" fmla="*/ 32 h 374"/>
                  <a:gd name="T10" fmla="*/ 18 w 409"/>
                  <a:gd name="T11" fmla="*/ 25 h 374"/>
                  <a:gd name="T12" fmla="*/ 18 w 409"/>
                  <a:gd name="T13" fmla="*/ 14 h 374"/>
                  <a:gd name="T14" fmla="*/ 18 w 409"/>
                  <a:gd name="T15" fmla="*/ 6 h 374"/>
                  <a:gd name="T16" fmla="*/ 17 w 409"/>
                  <a:gd name="T17" fmla="*/ 1 h 374"/>
                  <a:gd name="T18" fmla="*/ 15 w 409"/>
                  <a:gd name="T19" fmla="*/ 3 h 374"/>
                  <a:gd name="T20" fmla="*/ 13 w 409"/>
                  <a:gd name="T21" fmla="*/ 6 h 374"/>
                  <a:gd name="T22" fmla="*/ 11 w 409"/>
                  <a:gd name="T23" fmla="*/ 6 h 374"/>
                  <a:gd name="T24" fmla="*/ 13 w 409"/>
                  <a:gd name="T25" fmla="*/ 11 h 374"/>
                  <a:gd name="T26" fmla="*/ 13 w 409"/>
                  <a:gd name="T27" fmla="*/ 13 h 374"/>
                  <a:gd name="T28" fmla="*/ 10 w 409"/>
                  <a:gd name="T29" fmla="*/ 14 h 374"/>
                  <a:gd name="T30" fmla="*/ 9 w 409"/>
                  <a:gd name="T31" fmla="*/ 18 h 374"/>
                  <a:gd name="T32" fmla="*/ 8 w 409"/>
                  <a:gd name="T33" fmla="*/ 24 h 374"/>
                  <a:gd name="T34" fmla="*/ 4 w 409"/>
                  <a:gd name="T35" fmla="*/ 33 h 374"/>
                  <a:gd name="T36" fmla="*/ 5 w 409"/>
                  <a:gd name="T37" fmla="*/ 42 h 374"/>
                  <a:gd name="T38" fmla="*/ 3 w 409"/>
                  <a:gd name="T39" fmla="*/ 47 h 374"/>
                  <a:gd name="T40" fmla="*/ 0 w 409"/>
                  <a:gd name="T41" fmla="*/ 54 h 374"/>
                  <a:gd name="T42" fmla="*/ 3 w 409"/>
                  <a:gd name="T43" fmla="*/ 54 h 374"/>
                  <a:gd name="T44" fmla="*/ 3 w 409"/>
                  <a:gd name="T45" fmla="*/ 54 h 374"/>
                  <a:gd name="T46" fmla="*/ 3 w 409"/>
                  <a:gd name="T47" fmla="*/ 61 h 374"/>
                  <a:gd name="T48" fmla="*/ 4 w 409"/>
                  <a:gd name="T49" fmla="*/ 70 h 374"/>
                  <a:gd name="T50" fmla="*/ 5 w 409"/>
                  <a:gd name="T51" fmla="*/ 66 h 374"/>
                  <a:gd name="T52" fmla="*/ 6 w 409"/>
                  <a:gd name="T53" fmla="*/ 65 h 374"/>
                  <a:gd name="T54" fmla="*/ 6 w 409"/>
                  <a:gd name="T55" fmla="*/ 75 h 374"/>
                  <a:gd name="T56" fmla="*/ 9 w 409"/>
                  <a:gd name="T57" fmla="*/ 109 h 374"/>
                  <a:gd name="T58" fmla="*/ 11 w 409"/>
                  <a:gd name="T59" fmla="*/ 116 h 374"/>
                  <a:gd name="T60" fmla="*/ 13 w 409"/>
                  <a:gd name="T61" fmla="*/ 121 h 374"/>
                  <a:gd name="T62" fmla="*/ 15 w 409"/>
                  <a:gd name="T63" fmla="*/ 118 h 374"/>
                  <a:gd name="T64" fmla="*/ 15 w 409"/>
                  <a:gd name="T65" fmla="*/ 113 h 374"/>
                  <a:gd name="T66" fmla="*/ 17 w 409"/>
                  <a:gd name="T67" fmla="*/ 108 h 374"/>
                  <a:gd name="T68" fmla="*/ 16 w 409"/>
                  <a:gd name="T69" fmla="*/ 94 h 374"/>
                  <a:gd name="T70" fmla="*/ 18 w 409"/>
                  <a:gd name="T71" fmla="*/ 88 h 374"/>
                  <a:gd name="T72" fmla="*/ 23 w 409"/>
                  <a:gd name="T73" fmla="*/ 75 h 374"/>
                  <a:gd name="T74" fmla="*/ 26 w 409"/>
                  <a:gd name="T75" fmla="*/ 66 h 374"/>
                  <a:gd name="T76" fmla="*/ 27 w 409"/>
                  <a:gd name="T77" fmla="*/ 63 h 374"/>
                  <a:gd name="T78" fmla="*/ 28 w 409"/>
                  <a:gd name="T79" fmla="*/ 58 h 374"/>
                  <a:gd name="T80" fmla="*/ 28 w 409"/>
                  <a:gd name="T81" fmla="*/ 53 h 374"/>
                  <a:gd name="T82" fmla="*/ 28 w 409"/>
                  <a:gd name="T83" fmla="*/ 49 h 374"/>
                  <a:gd name="T84" fmla="*/ 31 w 409"/>
                  <a:gd name="T85" fmla="*/ 50 h 374"/>
                  <a:gd name="T86" fmla="*/ 32 w 409"/>
                  <a:gd name="T87" fmla="*/ 57 h 374"/>
                  <a:gd name="T88" fmla="*/ 33 w 409"/>
                  <a:gd name="T89" fmla="*/ 53 h 374"/>
                  <a:gd name="T90" fmla="*/ 33 w 409"/>
                  <a:gd name="T91" fmla="*/ 59 h 374"/>
                  <a:gd name="T92" fmla="*/ 33 w 409"/>
                  <a:gd name="T93" fmla="*/ 60 h 374"/>
                  <a:gd name="T94" fmla="*/ 33 w 409"/>
                  <a:gd name="T95" fmla="*/ 56 h 374"/>
                  <a:gd name="T96" fmla="*/ 33 w 409"/>
                  <a:gd name="T97" fmla="*/ 56 h 374"/>
                  <a:gd name="T98" fmla="*/ 37 w 409"/>
                  <a:gd name="T99" fmla="*/ 46 h 374"/>
                  <a:gd name="T100" fmla="*/ 39 w 409"/>
                  <a:gd name="T101" fmla="*/ 44 h 374"/>
                  <a:gd name="T102" fmla="*/ 39 w 409"/>
                  <a:gd name="T103" fmla="*/ 36 h 374"/>
                  <a:gd name="T104" fmla="*/ 36 w 409"/>
                  <a:gd name="T105" fmla="*/ 37 h 374"/>
                  <a:gd name="T106" fmla="*/ 33 w 409"/>
                  <a:gd name="T107" fmla="*/ 45 h 374"/>
                  <a:gd name="T108" fmla="*/ 28 w 409"/>
                  <a:gd name="T109" fmla="*/ 45 h 37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409"/>
                  <a:gd name="T166" fmla="*/ 0 h 374"/>
                  <a:gd name="T167" fmla="*/ 409 w 409"/>
                  <a:gd name="T168" fmla="*/ 374 h 37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409" h="374">
                    <a:moveTo>
                      <a:pt x="285" y="137"/>
                    </a:moveTo>
                    <a:lnTo>
                      <a:pt x="280" y="135"/>
                    </a:lnTo>
                    <a:lnTo>
                      <a:pt x="280" y="131"/>
                    </a:lnTo>
                    <a:lnTo>
                      <a:pt x="282" y="127"/>
                    </a:lnTo>
                    <a:lnTo>
                      <a:pt x="285" y="113"/>
                    </a:lnTo>
                    <a:lnTo>
                      <a:pt x="283" y="110"/>
                    </a:lnTo>
                    <a:lnTo>
                      <a:pt x="280" y="110"/>
                    </a:lnTo>
                    <a:lnTo>
                      <a:pt x="276" y="112"/>
                    </a:lnTo>
                    <a:lnTo>
                      <a:pt x="274" y="125"/>
                    </a:lnTo>
                    <a:lnTo>
                      <a:pt x="273" y="130"/>
                    </a:lnTo>
                    <a:lnTo>
                      <a:pt x="243" y="127"/>
                    </a:lnTo>
                    <a:lnTo>
                      <a:pt x="207" y="116"/>
                    </a:lnTo>
                    <a:lnTo>
                      <a:pt x="195" y="112"/>
                    </a:lnTo>
                    <a:lnTo>
                      <a:pt x="187" y="107"/>
                    </a:lnTo>
                    <a:lnTo>
                      <a:pt x="180" y="99"/>
                    </a:lnTo>
                    <a:lnTo>
                      <a:pt x="172" y="92"/>
                    </a:lnTo>
                    <a:lnTo>
                      <a:pt x="172" y="84"/>
                    </a:lnTo>
                    <a:lnTo>
                      <a:pt x="180" y="77"/>
                    </a:lnTo>
                    <a:lnTo>
                      <a:pt x="173" y="65"/>
                    </a:lnTo>
                    <a:lnTo>
                      <a:pt x="174" y="52"/>
                    </a:lnTo>
                    <a:lnTo>
                      <a:pt x="182" y="42"/>
                    </a:lnTo>
                    <a:lnTo>
                      <a:pt x="186" y="40"/>
                    </a:lnTo>
                    <a:lnTo>
                      <a:pt x="181" y="28"/>
                    </a:lnTo>
                    <a:lnTo>
                      <a:pt x="187" y="22"/>
                    </a:lnTo>
                    <a:lnTo>
                      <a:pt x="183" y="13"/>
                    </a:lnTo>
                    <a:lnTo>
                      <a:pt x="182" y="5"/>
                    </a:lnTo>
                    <a:lnTo>
                      <a:pt x="177" y="1"/>
                    </a:lnTo>
                    <a:lnTo>
                      <a:pt x="168" y="0"/>
                    </a:lnTo>
                    <a:lnTo>
                      <a:pt x="157" y="2"/>
                    </a:lnTo>
                    <a:lnTo>
                      <a:pt x="154" y="3"/>
                    </a:lnTo>
                    <a:lnTo>
                      <a:pt x="151" y="7"/>
                    </a:lnTo>
                    <a:lnTo>
                      <a:pt x="149" y="13"/>
                    </a:lnTo>
                    <a:lnTo>
                      <a:pt x="135" y="14"/>
                    </a:lnTo>
                    <a:lnTo>
                      <a:pt x="124" y="15"/>
                    </a:lnTo>
                    <a:lnTo>
                      <a:pt x="120" y="19"/>
                    </a:lnTo>
                    <a:lnTo>
                      <a:pt x="114" y="23"/>
                    </a:lnTo>
                    <a:lnTo>
                      <a:pt x="120" y="28"/>
                    </a:lnTo>
                    <a:lnTo>
                      <a:pt x="127" y="29"/>
                    </a:lnTo>
                    <a:lnTo>
                      <a:pt x="132" y="32"/>
                    </a:lnTo>
                    <a:lnTo>
                      <a:pt x="134" y="36"/>
                    </a:lnTo>
                    <a:lnTo>
                      <a:pt x="134" y="37"/>
                    </a:lnTo>
                    <a:lnTo>
                      <a:pt x="131" y="37"/>
                    </a:lnTo>
                    <a:lnTo>
                      <a:pt x="117" y="37"/>
                    </a:lnTo>
                    <a:lnTo>
                      <a:pt x="110" y="38"/>
                    </a:lnTo>
                    <a:lnTo>
                      <a:pt x="105" y="42"/>
                    </a:lnTo>
                    <a:lnTo>
                      <a:pt x="103" y="48"/>
                    </a:lnTo>
                    <a:lnTo>
                      <a:pt x="104" y="54"/>
                    </a:lnTo>
                    <a:lnTo>
                      <a:pt x="96" y="55"/>
                    </a:lnTo>
                    <a:lnTo>
                      <a:pt x="94" y="59"/>
                    </a:lnTo>
                    <a:lnTo>
                      <a:pt x="90" y="66"/>
                    </a:lnTo>
                    <a:lnTo>
                      <a:pt x="82" y="73"/>
                    </a:lnTo>
                    <a:lnTo>
                      <a:pt x="66" y="82"/>
                    </a:lnTo>
                    <a:lnTo>
                      <a:pt x="54" y="89"/>
                    </a:lnTo>
                    <a:lnTo>
                      <a:pt x="43" y="104"/>
                    </a:lnTo>
                    <a:lnTo>
                      <a:pt x="42" y="116"/>
                    </a:lnTo>
                    <a:lnTo>
                      <a:pt x="42" y="121"/>
                    </a:lnTo>
                    <a:lnTo>
                      <a:pt x="52" y="126"/>
                    </a:lnTo>
                    <a:lnTo>
                      <a:pt x="48" y="145"/>
                    </a:lnTo>
                    <a:lnTo>
                      <a:pt x="42" y="145"/>
                    </a:lnTo>
                    <a:lnTo>
                      <a:pt x="26" y="145"/>
                    </a:lnTo>
                    <a:lnTo>
                      <a:pt x="22" y="146"/>
                    </a:lnTo>
                    <a:lnTo>
                      <a:pt x="18" y="148"/>
                    </a:lnTo>
                    <a:lnTo>
                      <a:pt x="0" y="165"/>
                    </a:lnTo>
                    <a:lnTo>
                      <a:pt x="2" y="167"/>
                    </a:lnTo>
                    <a:lnTo>
                      <a:pt x="9" y="170"/>
                    </a:lnTo>
                    <a:lnTo>
                      <a:pt x="26" y="167"/>
                    </a:lnTo>
                    <a:lnTo>
                      <a:pt x="35" y="165"/>
                    </a:lnTo>
                    <a:lnTo>
                      <a:pt x="40" y="165"/>
                    </a:lnTo>
                    <a:lnTo>
                      <a:pt x="40" y="166"/>
                    </a:lnTo>
                    <a:lnTo>
                      <a:pt x="32" y="178"/>
                    </a:lnTo>
                    <a:lnTo>
                      <a:pt x="25" y="185"/>
                    </a:lnTo>
                    <a:lnTo>
                      <a:pt x="16" y="189"/>
                    </a:lnTo>
                    <a:lnTo>
                      <a:pt x="21" y="198"/>
                    </a:lnTo>
                    <a:lnTo>
                      <a:pt x="27" y="206"/>
                    </a:lnTo>
                    <a:lnTo>
                      <a:pt x="42" y="215"/>
                    </a:lnTo>
                    <a:lnTo>
                      <a:pt x="45" y="214"/>
                    </a:lnTo>
                    <a:lnTo>
                      <a:pt x="53" y="206"/>
                    </a:lnTo>
                    <a:lnTo>
                      <a:pt x="55" y="200"/>
                    </a:lnTo>
                    <a:lnTo>
                      <a:pt x="57" y="194"/>
                    </a:lnTo>
                    <a:lnTo>
                      <a:pt x="63" y="192"/>
                    </a:lnTo>
                    <a:lnTo>
                      <a:pt x="62" y="197"/>
                    </a:lnTo>
                    <a:lnTo>
                      <a:pt x="63" y="206"/>
                    </a:lnTo>
                    <a:lnTo>
                      <a:pt x="61" y="219"/>
                    </a:lnTo>
                    <a:lnTo>
                      <a:pt x="61" y="228"/>
                    </a:lnTo>
                    <a:lnTo>
                      <a:pt x="65" y="258"/>
                    </a:lnTo>
                    <a:lnTo>
                      <a:pt x="81" y="308"/>
                    </a:lnTo>
                    <a:lnTo>
                      <a:pt x="101" y="335"/>
                    </a:lnTo>
                    <a:lnTo>
                      <a:pt x="104" y="339"/>
                    </a:lnTo>
                    <a:lnTo>
                      <a:pt x="110" y="352"/>
                    </a:lnTo>
                    <a:lnTo>
                      <a:pt x="115" y="357"/>
                    </a:lnTo>
                    <a:lnTo>
                      <a:pt x="120" y="363"/>
                    </a:lnTo>
                    <a:lnTo>
                      <a:pt x="122" y="369"/>
                    </a:lnTo>
                    <a:lnTo>
                      <a:pt x="135" y="373"/>
                    </a:lnTo>
                    <a:lnTo>
                      <a:pt x="142" y="370"/>
                    </a:lnTo>
                    <a:lnTo>
                      <a:pt x="142" y="368"/>
                    </a:lnTo>
                    <a:lnTo>
                      <a:pt x="145" y="361"/>
                    </a:lnTo>
                    <a:lnTo>
                      <a:pt x="150" y="356"/>
                    </a:lnTo>
                    <a:lnTo>
                      <a:pt x="155" y="354"/>
                    </a:lnTo>
                    <a:lnTo>
                      <a:pt x="158" y="348"/>
                    </a:lnTo>
                    <a:lnTo>
                      <a:pt x="162" y="343"/>
                    </a:lnTo>
                    <a:lnTo>
                      <a:pt x="166" y="342"/>
                    </a:lnTo>
                    <a:lnTo>
                      <a:pt x="171" y="330"/>
                    </a:lnTo>
                    <a:lnTo>
                      <a:pt x="172" y="318"/>
                    </a:lnTo>
                    <a:lnTo>
                      <a:pt x="171" y="308"/>
                    </a:lnTo>
                    <a:lnTo>
                      <a:pt x="168" y="289"/>
                    </a:lnTo>
                    <a:lnTo>
                      <a:pt x="172" y="281"/>
                    </a:lnTo>
                    <a:lnTo>
                      <a:pt x="177" y="277"/>
                    </a:lnTo>
                    <a:lnTo>
                      <a:pt x="187" y="273"/>
                    </a:lnTo>
                    <a:lnTo>
                      <a:pt x="199" y="265"/>
                    </a:lnTo>
                    <a:lnTo>
                      <a:pt x="217" y="247"/>
                    </a:lnTo>
                    <a:lnTo>
                      <a:pt x="240" y="232"/>
                    </a:lnTo>
                    <a:lnTo>
                      <a:pt x="254" y="223"/>
                    </a:lnTo>
                    <a:lnTo>
                      <a:pt x="263" y="212"/>
                    </a:lnTo>
                    <a:lnTo>
                      <a:pt x="266" y="202"/>
                    </a:lnTo>
                    <a:lnTo>
                      <a:pt x="271" y="198"/>
                    </a:lnTo>
                    <a:lnTo>
                      <a:pt x="275" y="196"/>
                    </a:lnTo>
                    <a:lnTo>
                      <a:pt x="282" y="194"/>
                    </a:lnTo>
                    <a:lnTo>
                      <a:pt x="291" y="196"/>
                    </a:lnTo>
                    <a:lnTo>
                      <a:pt x="291" y="182"/>
                    </a:lnTo>
                    <a:lnTo>
                      <a:pt x="290" y="179"/>
                    </a:lnTo>
                    <a:lnTo>
                      <a:pt x="287" y="175"/>
                    </a:lnTo>
                    <a:lnTo>
                      <a:pt x="285" y="170"/>
                    </a:lnTo>
                    <a:lnTo>
                      <a:pt x="286" y="162"/>
                    </a:lnTo>
                    <a:lnTo>
                      <a:pt x="289" y="154"/>
                    </a:lnTo>
                    <a:lnTo>
                      <a:pt x="291" y="152"/>
                    </a:lnTo>
                    <a:lnTo>
                      <a:pt x="295" y="149"/>
                    </a:lnTo>
                    <a:lnTo>
                      <a:pt x="311" y="149"/>
                    </a:lnTo>
                    <a:lnTo>
                      <a:pt x="313" y="149"/>
                    </a:lnTo>
                    <a:lnTo>
                      <a:pt x="316" y="155"/>
                    </a:lnTo>
                    <a:lnTo>
                      <a:pt x="316" y="164"/>
                    </a:lnTo>
                    <a:lnTo>
                      <a:pt x="321" y="176"/>
                    </a:lnTo>
                    <a:lnTo>
                      <a:pt x="324" y="175"/>
                    </a:lnTo>
                    <a:lnTo>
                      <a:pt x="327" y="170"/>
                    </a:lnTo>
                    <a:lnTo>
                      <a:pt x="331" y="162"/>
                    </a:lnTo>
                    <a:lnTo>
                      <a:pt x="333" y="162"/>
                    </a:lnTo>
                    <a:lnTo>
                      <a:pt x="337" y="169"/>
                    </a:lnTo>
                    <a:lnTo>
                      <a:pt x="340" y="183"/>
                    </a:lnTo>
                    <a:lnTo>
                      <a:pt x="341" y="182"/>
                    </a:lnTo>
                    <a:lnTo>
                      <a:pt x="342" y="181"/>
                    </a:lnTo>
                    <a:lnTo>
                      <a:pt x="343" y="182"/>
                    </a:lnTo>
                    <a:lnTo>
                      <a:pt x="346" y="184"/>
                    </a:lnTo>
                    <a:lnTo>
                      <a:pt x="348" y="183"/>
                    </a:lnTo>
                    <a:lnTo>
                      <a:pt x="349" y="181"/>
                    </a:lnTo>
                    <a:lnTo>
                      <a:pt x="346" y="171"/>
                    </a:lnTo>
                    <a:lnTo>
                      <a:pt x="346" y="167"/>
                    </a:lnTo>
                    <a:lnTo>
                      <a:pt x="348" y="167"/>
                    </a:lnTo>
                    <a:lnTo>
                      <a:pt x="355" y="172"/>
                    </a:lnTo>
                    <a:lnTo>
                      <a:pt x="366" y="165"/>
                    </a:lnTo>
                    <a:lnTo>
                      <a:pt x="372" y="152"/>
                    </a:lnTo>
                    <a:lnTo>
                      <a:pt x="377" y="143"/>
                    </a:lnTo>
                    <a:lnTo>
                      <a:pt x="381" y="139"/>
                    </a:lnTo>
                    <a:lnTo>
                      <a:pt x="384" y="138"/>
                    </a:lnTo>
                    <a:lnTo>
                      <a:pt x="395" y="135"/>
                    </a:lnTo>
                    <a:lnTo>
                      <a:pt x="396" y="129"/>
                    </a:lnTo>
                    <a:lnTo>
                      <a:pt x="404" y="118"/>
                    </a:lnTo>
                    <a:lnTo>
                      <a:pt x="408" y="111"/>
                    </a:lnTo>
                    <a:lnTo>
                      <a:pt x="408" y="109"/>
                    </a:lnTo>
                    <a:lnTo>
                      <a:pt x="405" y="108"/>
                    </a:lnTo>
                    <a:lnTo>
                      <a:pt x="370" y="113"/>
                    </a:lnTo>
                    <a:lnTo>
                      <a:pt x="355" y="111"/>
                    </a:lnTo>
                    <a:lnTo>
                      <a:pt x="343" y="136"/>
                    </a:lnTo>
                    <a:lnTo>
                      <a:pt x="333" y="137"/>
                    </a:lnTo>
                    <a:lnTo>
                      <a:pt x="320" y="137"/>
                    </a:lnTo>
                    <a:lnTo>
                      <a:pt x="301" y="136"/>
                    </a:lnTo>
                    <a:lnTo>
                      <a:pt x="285" y="137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2" name="Freeform 42"/>
              <p:cNvSpPr>
                <a:spLocks/>
              </p:cNvSpPr>
              <p:nvPr/>
            </p:nvSpPr>
            <p:spPr bwMode="auto">
              <a:xfrm>
                <a:off x="3793" y="2230"/>
                <a:ext cx="182" cy="124"/>
              </a:xfrm>
              <a:custGeom>
                <a:avLst/>
                <a:gdLst>
                  <a:gd name="T0" fmla="*/ 20 w 213"/>
                  <a:gd name="T1" fmla="*/ 12 h 134"/>
                  <a:gd name="T2" fmla="*/ 17 w 213"/>
                  <a:gd name="T3" fmla="*/ 12 h 134"/>
                  <a:gd name="T4" fmla="*/ 17 w 213"/>
                  <a:gd name="T5" fmla="*/ 13 h 134"/>
                  <a:gd name="T6" fmla="*/ 15 w 213"/>
                  <a:gd name="T7" fmla="*/ 16 h 134"/>
                  <a:gd name="T8" fmla="*/ 15 w 213"/>
                  <a:gd name="T9" fmla="*/ 17 h 134"/>
                  <a:gd name="T10" fmla="*/ 14 w 213"/>
                  <a:gd name="T11" fmla="*/ 19 h 134"/>
                  <a:gd name="T12" fmla="*/ 13 w 213"/>
                  <a:gd name="T13" fmla="*/ 20 h 134"/>
                  <a:gd name="T14" fmla="*/ 13 w 213"/>
                  <a:gd name="T15" fmla="*/ 22 h 134"/>
                  <a:gd name="T16" fmla="*/ 13 w 213"/>
                  <a:gd name="T17" fmla="*/ 25 h 134"/>
                  <a:gd name="T18" fmla="*/ 11 w 213"/>
                  <a:gd name="T19" fmla="*/ 31 h 134"/>
                  <a:gd name="T20" fmla="*/ 9 w 213"/>
                  <a:gd name="T21" fmla="*/ 31 h 134"/>
                  <a:gd name="T22" fmla="*/ 9 w 213"/>
                  <a:gd name="T23" fmla="*/ 31 h 134"/>
                  <a:gd name="T24" fmla="*/ 8 w 213"/>
                  <a:gd name="T25" fmla="*/ 34 h 134"/>
                  <a:gd name="T26" fmla="*/ 7 w 213"/>
                  <a:gd name="T27" fmla="*/ 38 h 134"/>
                  <a:gd name="T28" fmla="*/ 6 w 213"/>
                  <a:gd name="T29" fmla="*/ 40 h 134"/>
                  <a:gd name="T30" fmla="*/ 4 w 213"/>
                  <a:gd name="T31" fmla="*/ 41 h 134"/>
                  <a:gd name="T32" fmla="*/ 3 w 213"/>
                  <a:gd name="T33" fmla="*/ 41 h 134"/>
                  <a:gd name="T34" fmla="*/ 3 w 213"/>
                  <a:gd name="T35" fmla="*/ 41 h 134"/>
                  <a:gd name="T36" fmla="*/ 3 w 213"/>
                  <a:gd name="T37" fmla="*/ 40 h 134"/>
                  <a:gd name="T38" fmla="*/ 1 w 213"/>
                  <a:gd name="T39" fmla="*/ 34 h 134"/>
                  <a:gd name="T40" fmla="*/ 0 w 213"/>
                  <a:gd name="T41" fmla="*/ 25 h 134"/>
                  <a:gd name="T42" fmla="*/ 3 w 213"/>
                  <a:gd name="T43" fmla="*/ 19 h 134"/>
                  <a:gd name="T44" fmla="*/ 3 w 213"/>
                  <a:gd name="T45" fmla="*/ 14 h 134"/>
                  <a:gd name="T46" fmla="*/ 3 w 213"/>
                  <a:gd name="T47" fmla="*/ 13 h 134"/>
                  <a:gd name="T48" fmla="*/ 3 w 213"/>
                  <a:gd name="T49" fmla="*/ 10 h 134"/>
                  <a:gd name="T50" fmla="*/ 5 w 213"/>
                  <a:gd name="T51" fmla="*/ 7 h 134"/>
                  <a:gd name="T52" fmla="*/ 6 w 213"/>
                  <a:gd name="T53" fmla="*/ 6 h 134"/>
                  <a:gd name="T54" fmla="*/ 6 w 213"/>
                  <a:gd name="T55" fmla="*/ 6 h 134"/>
                  <a:gd name="T56" fmla="*/ 8 w 213"/>
                  <a:gd name="T57" fmla="*/ 6 h 134"/>
                  <a:gd name="T58" fmla="*/ 9 w 213"/>
                  <a:gd name="T59" fmla="*/ 6 h 134"/>
                  <a:gd name="T60" fmla="*/ 11 w 213"/>
                  <a:gd name="T61" fmla="*/ 6 h 134"/>
                  <a:gd name="T62" fmla="*/ 13 w 213"/>
                  <a:gd name="T63" fmla="*/ 1 h 134"/>
                  <a:gd name="T64" fmla="*/ 13 w 213"/>
                  <a:gd name="T65" fmla="*/ 0 h 134"/>
                  <a:gd name="T66" fmla="*/ 15 w 213"/>
                  <a:gd name="T67" fmla="*/ 6 h 134"/>
                  <a:gd name="T68" fmla="*/ 15 w 213"/>
                  <a:gd name="T69" fmla="*/ 6 h 134"/>
                  <a:gd name="T70" fmla="*/ 16 w 213"/>
                  <a:gd name="T71" fmla="*/ 6 h 134"/>
                  <a:gd name="T72" fmla="*/ 17 w 213"/>
                  <a:gd name="T73" fmla="*/ 6 h 134"/>
                  <a:gd name="T74" fmla="*/ 20 w 213"/>
                  <a:gd name="T75" fmla="*/ 6 h 134"/>
                  <a:gd name="T76" fmla="*/ 20 w 213"/>
                  <a:gd name="T77" fmla="*/ 12 h 13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3"/>
                  <a:gd name="T118" fmla="*/ 0 h 134"/>
                  <a:gd name="T119" fmla="*/ 213 w 213"/>
                  <a:gd name="T120" fmla="*/ 134 h 13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3" h="134">
                    <a:moveTo>
                      <a:pt x="212" y="35"/>
                    </a:moveTo>
                    <a:lnTo>
                      <a:pt x="179" y="36"/>
                    </a:lnTo>
                    <a:lnTo>
                      <a:pt x="172" y="40"/>
                    </a:lnTo>
                    <a:lnTo>
                      <a:pt x="166" y="50"/>
                    </a:lnTo>
                    <a:lnTo>
                      <a:pt x="148" y="54"/>
                    </a:lnTo>
                    <a:lnTo>
                      <a:pt x="146" y="63"/>
                    </a:lnTo>
                    <a:lnTo>
                      <a:pt x="137" y="65"/>
                    </a:lnTo>
                    <a:lnTo>
                      <a:pt x="133" y="70"/>
                    </a:lnTo>
                    <a:lnTo>
                      <a:pt x="130" y="81"/>
                    </a:lnTo>
                    <a:lnTo>
                      <a:pt x="111" y="101"/>
                    </a:lnTo>
                    <a:lnTo>
                      <a:pt x="99" y="101"/>
                    </a:lnTo>
                    <a:lnTo>
                      <a:pt x="89" y="103"/>
                    </a:lnTo>
                    <a:lnTo>
                      <a:pt x="80" y="108"/>
                    </a:lnTo>
                    <a:lnTo>
                      <a:pt x="66" y="121"/>
                    </a:lnTo>
                    <a:lnTo>
                      <a:pt x="59" y="127"/>
                    </a:lnTo>
                    <a:lnTo>
                      <a:pt x="46" y="131"/>
                    </a:lnTo>
                    <a:lnTo>
                      <a:pt x="34" y="133"/>
                    </a:lnTo>
                    <a:lnTo>
                      <a:pt x="22" y="131"/>
                    </a:lnTo>
                    <a:lnTo>
                      <a:pt x="12" y="130"/>
                    </a:lnTo>
                    <a:lnTo>
                      <a:pt x="1" y="109"/>
                    </a:lnTo>
                    <a:lnTo>
                      <a:pt x="0" y="78"/>
                    </a:lnTo>
                    <a:lnTo>
                      <a:pt x="10" y="61"/>
                    </a:lnTo>
                    <a:lnTo>
                      <a:pt x="12" y="41"/>
                    </a:lnTo>
                    <a:lnTo>
                      <a:pt x="30" y="40"/>
                    </a:lnTo>
                    <a:lnTo>
                      <a:pt x="35" y="31"/>
                    </a:lnTo>
                    <a:lnTo>
                      <a:pt x="49" y="24"/>
                    </a:lnTo>
                    <a:lnTo>
                      <a:pt x="57" y="17"/>
                    </a:lnTo>
                    <a:lnTo>
                      <a:pt x="63" y="7"/>
                    </a:lnTo>
                    <a:lnTo>
                      <a:pt x="79" y="10"/>
                    </a:lnTo>
                    <a:lnTo>
                      <a:pt x="100" y="11"/>
                    </a:lnTo>
                    <a:lnTo>
                      <a:pt x="117" y="10"/>
                    </a:lnTo>
                    <a:lnTo>
                      <a:pt x="131" y="1"/>
                    </a:lnTo>
                    <a:lnTo>
                      <a:pt x="142" y="0"/>
                    </a:lnTo>
                    <a:lnTo>
                      <a:pt x="151" y="7"/>
                    </a:lnTo>
                    <a:lnTo>
                      <a:pt x="160" y="14"/>
                    </a:lnTo>
                    <a:lnTo>
                      <a:pt x="167" y="19"/>
                    </a:lnTo>
                    <a:lnTo>
                      <a:pt x="175" y="20"/>
                    </a:lnTo>
                    <a:lnTo>
                      <a:pt x="209" y="20"/>
                    </a:lnTo>
                    <a:lnTo>
                      <a:pt x="212" y="3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3" name="Freeform 43"/>
              <p:cNvSpPr>
                <a:spLocks/>
              </p:cNvSpPr>
              <p:nvPr/>
            </p:nvSpPr>
            <p:spPr bwMode="auto">
              <a:xfrm>
                <a:off x="4524" y="2114"/>
                <a:ext cx="107" cy="159"/>
              </a:xfrm>
              <a:custGeom>
                <a:avLst/>
                <a:gdLst>
                  <a:gd name="T0" fmla="*/ 11 w 126"/>
                  <a:gd name="T1" fmla="*/ 0 h 171"/>
                  <a:gd name="T2" fmla="*/ 7 w 126"/>
                  <a:gd name="T3" fmla="*/ 12 h 171"/>
                  <a:gd name="T4" fmla="*/ 5 w 126"/>
                  <a:gd name="T5" fmla="*/ 17 h 171"/>
                  <a:gd name="T6" fmla="*/ 3 w 126"/>
                  <a:gd name="T7" fmla="*/ 16 h 171"/>
                  <a:gd name="T8" fmla="*/ 3 w 126"/>
                  <a:gd name="T9" fmla="*/ 17 h 171"/>
                  <a:gd name="T10" fmla="*/ 3 w 126"/>
                  <a:gd name="T11" fmla="*/ 18 h 171"/>
                  <a:gd name="T12" fmla="*/ 3 w 126"/>
                  <a:gd name="T13" fmla="*/ 21 h 171"/>
                  <a:gd name="T14" fmla="*/ 3 w 126"/>
                  <a:gd name="T15" fmla="*/ 23 h 171"/>
                  <a:gd name="T16" fmla="*/ 3 w 126"/>
                  <a:gd name="T17" fmla="*/ 23 h 171"/>
                  <a:gd name="T18" fmla="*/ 0 w 126"/>
                  <a:gd name="T19" fmla="*/ 23 h 171"/>
                  <a:gd name="T20" fmla="*/ 0 w 126"/>
                  <a:gd name="T21" fmla="*/ 31 h 171"/>
                  <a:gd name="T22" fmla="*/ 3 w 126"/>
                  <a:gd name="T23" fmla="*/ 30 h 171"/>
                  <a:gd name="T24" fmla="*/ 3 w 126"/>
                  <a:gd name="T25" fmla="*/ 32 h 171"/>
                  <a:gd name="T26" fmla="*/ 3 w 126"/>
                  <a:gd name="T27" fmla="*/ 37 h 171"/>
                  <a:gd name="T28" fmla="*/ 3 w 126"/>
                  <a:gd name="T29" fmla="*/ 39 h 171"/>
                  <a:gd name="T30" fmla="*/ 3 w 126"/>
                  <a:gd name="T31" fmla="*/ 42 h 171"/>
                  <a:gd name="T32" fmla="*/ 3 w 126"/>
                  <a:gd name="T33" fmla="*/ 42 h 171"/>
                  <a:gd name="T34" fmla="*/ 3 w 126"/>
                  <a:gd name="T35" fmla="*/ 43 h 171"/>
                  <a:gd name="T36" fmla="*/ 3 w 126"/>
                  <a:gd name="T37" fmla="*/ 45 h 171"/>
                  <a:gd name="T38" fmla="*/ 3 w 126"/>
                  <a:gd name="T39" fmla="*/ 52 h 171"/>
                  <a:gd name="T40" fmla="*/ 3 w 126"/>
                  <a:gd name="T41" fmla="*/ 55 h 171"/>
                  <a:gd name="T42" fmla="*/ 4 w 126"/>
                  <a:gd name="T43" fmla="*/ 56 h 171"/>
                  <a:gd name="T44" fmla="*/ 5 w 126"/>
                  <a:gd name="T45" fmla="*/ 57 h 171"/>
                  <a:gd name="T46" fmla="*/ 6 w 126"/>
                  <a:gd name="T47" fmla="*/ 56 h 171"/>
                  <a:gd name="T48" fmla="*/ 6 w 126"/>
                  <a:gd name="T49" fmla="*/ 55 h 171"/>
                  <a:gd name="T50" fmla="*/ 7 w 126"/>
                  <a:gd name="T51" fmla="*/ 53 h 171"/>
                  <a:gd name="T52" fmla="*/ 7 w 126"/>
                  <a:gd name="T53" fmla="*/ 45 h 171"/>
                  <a:gd name="T54" fmla="*/ 7 w 126"/>
                  <a:gd name="T55" fmla="*/ 40 h 171"/>
                  <a:gd name="T56" fmla="*/ 6 w 126"/>
                  <a:gd name="T57" fmla="*/ 37 h 171"/>
                  <a:gd name="T58" fmla="*/ 6 w 126"/>
                  <a:gd name="T59" fmla="*/ 35 h 171"/>
                  <a:gd name="T60" fmla="*/ 5 w 126"/>
                  <a:gd name="T61" fmla="*/ 31 h 171"/>
                  <a:gd name="T62" fmla="*/ 5 w 126"/>
                  <a:gd name="T63" fmla="*/ 29 h 171"/>
                  <a:gd name="T64" fmla="*/ 5 w 126"/>
                  <a:gd name="T65" fmla="*/ 28 h 171"/>
                  <a:gd name="T66" fmla="*/ 5 w 126"/>
                  <a:gd name="T67" fmla="*/ 28 h 171"/>
                  <a:gd name="T68" fmla="*/ 8 w 126"/>
                  <a:gd name="T69" fmla="*/ 15 h 171"/>
                  <a:gd name="T70" fmla="*/ 10 w 126"/>
                  <a:gd name="T71" fmla="*/ 6 h 171"/>
                  <a:gd name="T72" fmla="*/ 11 w 126"/>
                  <a:gd name="T73" fmla="*/ 0 h 1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6"/>
                  <a:gd name="T112" fmla="*/ 0 h 171"/>
                  <a:gd name="T113" fmla="*/ 126 w 126"/>
                  <a:gd name="T114" fmla="*/ 171 h 1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6" h="171">
                    <a:moveTo>
                      <a:pt x="125" y="0"/>
                    </a:moveTo>
                    <a:lnTo>
                      <a:pt x="80" y="33"/>
                    </a:lnTo>
                    <a:lnTo>
                      <a:pt x="56" y="48"/>
                    </a:lnTo>
                    <a:lnTo>
                      <a:pt x="23" y="45"/>
                    </a:lnTo>
                    <a:lnTo>
                      <a:pt x="16" y="47"/>
                    </a:lnTo>
                    <a:lnTo>
                      <a:pt x="16" y="54"/>
                    </a:lnTo>
                    <a:lnTo>
                      <a:pt x="20" y="64"/>
                    </a:lnTo>
                    <a:lnTo>
                      <a:pt x="14" y="69"/>
                    </a:lnTo>
                    <a:lnTo>
                      <a:pt x="10" y="70"/>
                    </a:lnTo>
                    <a:lnTo>
                      <a:pt x="0" y="68"/>
                    </a:lnTo>
                    <a:lnTo>
                      <a:pt x="0" y="90"/>
                    </a:lnTo>
                    <a:lnTo>
                      <a:pt x="12" y="88"/>
                    </a:lnTo>
                    <a:lnTo>
                      <a:pt x="24" y="96"/>
                    </a:lnTo>
                    <a:lnTo>
                      <a:pt x="16" y="110"/>
                    </a:lnTo>
                    <a:lnTo>
                      <a:pt x="24" y="117"/>
                    </a:lnTo>
                    <a:lnTo>
                      <a:pt x="39" y="123"/>
                    </a:lnTo>
                    <a:lnTo>
                      <a:pt x="43" y="126"/>
                    </a:lnTo>
                    <a:lnTo>
                      <a:pt x="45" y="128"/>
                    </a:lnTo>
                    <a:lnTo>
                      <a:pt x="45" y="132"/>
                    </a:lnTo>
                    <a:lnTo>
                      <a:pt x="43" y="155"/>
                    </a:lnTo>
                    <a:lnTo>
                      <a:pt x="45" y="162"/>
                    </a:lnTo>
                    <a:lnTo>
                      <a:pt x="50" y="166"/>
                    </a:lnTo>
                    <a:lnTo>
                      <a:pt x="64" y="170"/>
                    </a:lnTo>
                    <a:lnTo>
                      <a:pt x="71" y="168"/>
                    </a:lnTo>
                    <a:lnTo>
                      <a:pt x="75" y="164"/>
                    </a:lnTo>
                    <a:lnTo>
                      <a:pt x="81" y="158"/>
                    </a:lnTo>
                    <a:lnTo>
                      <a:pt x="84" y="135"/>
                    </a:lnTo>
                    <a:lnTo>
                      <a:pt x="81" y="119"/>
                    </a:lnTo>
                    <a:lnTo>
                      <a:pt x="75" y="110"/>
                    </a:lnTo>
                    <a:lnTo>
                      <a:pt x="67" y="104"/>
                    </a:lnTo>
                    <a:lnTo>
                      <a:pt x="56" y="92"/>
                    </a:lnTo>
                    <a:lnTo>
                      <a:pt x="56" y="86"/>
                    </a:lnTo>
                    <a:lnTo>
                      <a:pt x="62" y="83"/>
                    </a:lnTo>
                    <a:lnTo>
                      <a:pt x="64" y="83"/>
                    </a:lnTo>
                    <a:lnTo>
                      <a:pt x="104" y="41"/>
                    </a:lnTo>
                    <a:lnTo>
                      <a:pt x="123" y="6"/>
                    </a:lnTo>
                    <a:lnTo>
                      <a:pt x="125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4" name="Freeform 44"/>
              <p:cNvSpPr>
                <a:spLocks/>
              </p:cNvSpPr>
              <p:nvPr/>
            </p:nvSpPr>
            <p:spPr bwMode="auto">
              <a:xfrm>
                <a:off x="4124" y="2007"/>
                <a:ext cx="388" cy="162"/>
              </a:xfrm>
              <a:custGeom>
                <a:avLst/>
                <a:gdLst>
                  <a:gd name="T0" fmla="*/ 3 w 454"/>
                  <a:gd name="T1" fmla="*/ 6 h 175"/>
                  <a:gd name="T2" fmla="*/ 4 w 454"/>
                  <a:gd name="T3" fmla="*/ 6 h 175"/>
                  <a:gd name="T4" fmla="*/ 6 w 454"/>
                  <a:gd name="T5" fmla="*/ 6 h 175"/>
                  <a:gd name="T6" fmla="*/ 8 w 454"/>
                  <a:gd name="T7" fmla="*/ 6 h 175"/>
                  <a:gd name="T8" fmla="*/ 11 w 454"/>
                  <a:gd name="T9" fmla="*/ 14 h 175"/>
                  <a:gd name="T10" fmla="*/ 12 w 454"/>
                  <a:gd name="T11" fmla="*/ 11 h 175"/>
                  <a:gd name="T12" fmla="*/ 13 w 454"/>
                  <a:gd name="T13" fmla="*/ 6 h 175"/>
                  <a:gd name="T14" fmla="*/ 15 w 454"/>
                  <a:gd name="T15" fmla="*/ 6 h 175"/>
                  <a:gd name="T16" fmla="*/ 16 w 454"/>
                  <a:gd name="T17" fmla="*/ 0 h 175"/>
                  <a:gd name="T18" fmla="*/ 19 w 454"/>
                  <a:gd name="T19" fmla="*/ 4 h 175"/>
                  <a:gd name="T20" fmla="*/ 22 w 454"/>
                  <a:gd name="T21" fmla="*/ 3 h 175"/>
                  <a:gd name="T22" fmla="*/ 23 w 454"/>
                  <a:gd name="T23" fmla="*/ 6 h 175"/>
                  <a:gd name="T24" fmla="*/ 27 w 454"/>
                  <a:gd name="T25" fmla="*/ 9 h 175"/>
                  <a:gd name="T26" fmla="*/ 30 w 454"/>
                  <a:gd name="T27" fmla="*/ 6 h 175"/>
                  <a:gd name="T28" fmla="*/ 32 w 454"/>
                  <a:gd name="T29" fmla="*/ 6 h 175"/>
                  <a:gd name="T30" fmla="*/ 34 w 454"/>
                  <a:gd name="T31" fmla="*/ 5 h 175"/>
                  <a:gd name="T32" fmla="*/ 37 w 454"/>
                  <a:gd name="T33" fmla="*/ 6 h 175"/>
                  <a:gd name="T34" fmla="*/ 38 w 454"/>
                  <a:gd name="T35" fmla="*/ 19 h 175"/>
                  <a:gd name="T36" fmla="*/ 42 w 454"/>
                  <a:gd name="T37" fmla="*/ 19 h 175"/>
                  <a:gd name="T38" fmla="*/ 43 w 454"/>
                  <a:gd name="T39" fmla="*/ 22 h 175"/>
                  <a:gd name="T40" fmla="*/ 43 w 454"/>
                  <a:gd name="T41" fmla="*/ 24 h 175"/>
                  <a:gd name="T42" fmla="*/ 39 w 454"/>
                  <a:gd name="T43" fmla="*/ 28 h 175"/>
                  <a:gd name="T44" fmla="*/ 37 w 454"/>
                  <a:gd name="T45" fmla="*/ 31 h 175"/>
                  <a:gd name="T46" fmla="*/ 37 w 454"/>
                  <a:gd name="T47" fmla="*/ 39 h 175"/>
                  <a:gd name="T48" fmla="*/ 23 w 454"/>
                  <a:gd name="T49" fmla="*/ 48 h 175"/>
                  <a:gd name="T50" fmla="*/ 20 w 454"/>
                  <a:gd name="T51" fmla="*/ 54 h 175"/>
                  <a:gd name="T52" fmla="*/ 17 w 454"/>
                  <a:gd name="T53" fmla="*/ 53 h 175"/>
                  <a:gd name="T54" fmla="*/ 16 w 454"/>
                  <a:gd name="T55" fmla="*/ 51 h 175"/>
                  <a:gd name="T56" fmla="*/ 13 w 454"/>
                  <a:gd name="T57" fmla="*/ 51 h 175"/>
                  <a:gd name="T58" fmla="*/ 9 w 454"/>
                  <a:gd name="T59" fmla="*/ 50 h 175"/>
                  <a:gd name="T60" fmla="*/ 8 w 454"/>
                  <a:gd name="T61" fmla="*/ 47 h 175"/>
                  <a:gd name="T62" fmla="*/ 7 w 454"/>
                  <a:gd name="T63" fmla="*/ 35 h 175"/>
                  <a:gd name="T64" fmla="*/ 6 w 454"/>
                  <a:gd name="T65" fmla="*/ 31 h 175"/>
                  <a:gd name="T66" fmla="*/ 3 w 454"/>
                  <a:gd name="T67" fmla="*/ 25 h 175"/>
                  <a:gd name="T68" fmla="*/ 1 w 454"/>
                  <a:gd name="T69" fmla="*/ 18 h 175"/>
                  <a:gd name="T70" fmla="*/ 2 w 454"/>
                  <a:gd name="T71" fmla="*/ 11 h 17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454"/>
                  <a:gd name="T109" fmla="*/ 0 h 175"/>
                  <a:gd name="T110" fmla="*/ 454 w 454"/>
                  <a:gd name="T111" fmla="*/ 175 h 175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454" h="175">
                    <a:moveTo>
                      <a:pt x="2" y="32"/>
                    </a:moveTo>
                    <a:lnTo>
                      <a:pt x="25" y="21"/>
                    </a:lnTo>
                    <a:lnTo>
                      <a:pt x="31" y="13"/>
                    </a:lnTo>
                    <a:lnTo>
                      <a:pt x="42" y="10"/>
                    </a:lnTo>
                    <a:lnTo>
                      <a:pt x="48" y="12"/>
                    </a:lnTo>
                    <a:lnTo>
                      <a:pt x="57" y="14"/>
                    </a:lnTo>
                    <a:lnTo>
                      <a:pt x="72" y="15"/>
                    </a:lnTo>
                    <a:lnTo>
                      <a:pt x="83" y="17"/>
                    </a:lnTo>
                    <a:lnTo>
                      <a:pt x="93" y="24"/>
                    </a:lnTo>
                    <a:lnTo>
                      <a:pt x="113" y="42"/>
                    </a:lnTo>
                    <a:lnTo>
                      <a:pt x="119" y="40"/>
                    </a:lnTo>
                    <a:lnTo>
                      <a:pt x="124" y="34"/>
                    </a:lnTo>
                    <a:lnTo>
                      <a:pt x="127" y="28"/>
                    </a:lnTo>
                    <a:lnTo>
                      <a:pt x="132" y="19"/>
                    </a:lnTo>
                    <a:lnTo>
                      <a:pt x="142" y="19"/>
                    </a:lnTo>
                    <a:lnTo>
                      <a:pt x="154" y="7"/>
                    </a:lnTo>
                    <a:lnTo>
                      <a:pt x="164" y="1"/>
                    </a:lnTo>
                    <a:lnTo>
                      <a:pt x="171" y="0"/>
                    </a:lnTo>
                    <a:lnTo>
                      <a:pt x="176" y="1"/>
                    </a:lnTo>
                    <a:lnTo>
                      <a:pt x="198" y="4"/>
                    </a:lnTo>
                    <a:lnTo>
                      <a:pt x="215" y="3"/>
                    </a:lnTo>
                    <a:lnTo>
                      <a:pt x="228" y="3"/>
                    </a:lnTo>
                    <a:lnTo>
                      <a:pt x="241" y="7"/>
                    </a:lnTo>
                    <a:lnTo>
                      <a:pt x="257" y="14"/>
                    </a:lnTo>
                    <a:lnTo>
                      <a:pt x="271" y="24"/>
                    </a:lnTo>
                    <a:lnTo>
                      <a:pt x="281" y="28"/>
                    </a:lnTo>
                    <a:lnTo>
                      <a:pt x="294" y="26"/>
                    </a:lnTo>
                    <a:lnTo>
                      <a:pt x="313" y="22"/>
                    </a:lnTo>
                    <a:lnTo>
                      <a:pt x="333" y="14"/>
                    </a:lnTo>
                    <a:lnTo>
                      <a:pt x="342" y="10"/>
                    </a:lnTo>
                    <a:lnTo>
                      <a:pt x="347" y="3"/>
                    </a:lnTo>
                    <a:lnTo>
                      <a:pt x="360" y="5"/>
                    </a:lnTo>
                    <a:lnTo>
                      <a:pt x="372" y="8"/>
                    </a:lnTo>
                    <a:lnTo>
                      <a:pt x="382" y="14"/>
                    </a:lnTo>
                    <a:lnTo>
                      <a:pt x="405" y="22"/>
                    </a:lnTo>
                    <a:lnTo>
                      <a:pt x="399" y="60"/>
                    </a:lnTo>
                    <a:lnTo>
                      <a:pt x="429" y="60"/>
                    </a:lnTo>
                    <a:lnTo>
                      <a:pt x="438" y="61"/>
                    </a:lnTo>
                    <a:lnTo>
                      <a:pt x="446" y="66"/>
                    </a:lnTo>
                    <a:lnTo>
                      <a:pt x="453" y="71"/>
                    </a:lnTo>
                    <a:lnTo>
                      <a:pt x="453" y="74"/>
                    </a:lnTo>
                    <a:lnTo>
                      <a:pt x="450" y="76"/>
                    </a:lnTo>
                    <a:lnTo>
                      <a:pt x="437" y="84"/>
                    </a:lnTo>
                    <a:lnTo>
                      <a:pt x="419" y="88"/>
                    </a:lnTo>
                    <a:lnTo>
                      <a:pt x="402" y="92"/>
                    </a:lnTo>
                    <a:lnTo>
                      <a:pt x="386" y="99"/>
                    </a:lnTo>
                    <a:lnTo>
                      <a:pt x="385" y="113"/>
                    </a:lnTo>
                    <a:lnTo>
                      <a:pt x="378" y="124"/>
                    </a:lnTo>
                    <a:lnTo>
                      <a:pt x="362" y="131"/>
                    </a:lnTo>
                    <a:lnTo>
                      <a:pt x="257" y="153"/>
                    </a:lnTo>
                    <a:lnTo>
                      <a:pt x="234" y="166"/>
                    </a:lnTo>
                    <a:lnTo>
                      <a:pt x="218" y="171"/>
                    </a:lnTo>
                    <a:lnTo>
                      <a:pt x="200" y="174"/>
                    </a:lnTo>
                    <a:lnTo>
                      <a:pt x="187" y="169"/>
                    </a:lnTo>
                    <a:lnTo>
                      <a:pt x="179" y="163"/>
                    </a:lnTo>
                    <a:lnTo>
                      <a:pt x="169" y="160"/>
                    </a:lnTo>
                    <a:lnTo>
                      <a:pt x="154" y="160"/>
                    </a:lnTo>
                    <a:lnTo>
                      <a:pt x="133" y="162"/>
                    </a:lnTo>
                    <a:lnTo>
                      <a:pt x="108" y="162"/>
                    </a:lnTo>
                    <a:lnTo>
                      <a:pt x="89" y="158"/>
                    </a:lnTo>
                    <a:lnTo>
                      <a:pt x="83" y="153"/>
                    </a:lnTo>
                    <a:lnTo>
                      <a:pt x="82" y="148"/>
                    </a:lnTo>
                    <a:lnTo>
                      <a:pt x="77" y="126"/>
                    </a:lnTo>
                    <a:lnTo>
                      <a:pt x="72" y="111"/>
                    </a:lnTo>
                    <a:lnTo>
                      <a:pt x="65" y="104"/>
                    </a:lnTo>
                    <a:lnTo>
                      <a:pt x="57" y="99"/>
                    </a:lnTo>
                    <a:lnTo>
                      <a:pt x="38" y="92"/>
                    </a:lnTo>
                    <a:lnTo>
                      <a:pt x="16" y="78"/>
                    </a:lnTo>
                    <a:lnTo>
                      <a:pt x="7" y="69"/>
                    </a:lnTo>
                    <a:lnTo>
                      <a:pt x="1" y="58"/>
                    </a:lnTo>
                    <a:lnTo>
                      <a:pt x="0" y="47"/>
                    </a:lnTo>
                    <a:lnTo>
                      <a:pt x="2" y="3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5" name="Freeform 45"/>
              <p:cNvSpPr>
                <a:spLocks/>
              </p:cNvSpPr>
              <p:nvPr/>
            </p:nvSpPr>
            <p:spPr bwMode="auto">
              <a:xfrm>
                <a:off x="3945" y="1957"/>
                <a:ext cx="730" cy="531"/>
              </a:xfrm>
              <a:custGeom>
                <a:avLst/>
                <a:gdLst>
                  <a:gd name="T0" fmla="*/ 23 w 854"/>
                  <a:gd name="T1" fmla="*/ 45 h 573"/>
                  <a:gd name="T2" fmla="*/ 27 w 854"/>
                  <a:gd name="T3" fmla="*/ 65 h 573"/>
                  <a:gd name="T4" fmla="*/ 34 w 854"/>
                  <a:gd name="T5" fmla="*/ 68 h 573"/>
                  <a:gd name="T6" fmla="*/ 41 w 854"/>
                  <a:gd name="T7" fmla="*/ 72 h 573"/>
                  <a:gd name="T8" fmla="*/ 56 w 854"/>
                  <a:gd name="T9" fmla="*/ 53 h 573"/>
                  <a:gd name="T10" fmla="*/ 62 w 854"/>
                  <a:gd name="T11" fmla="*/ 42 h 573"/>
                  <a:gd name="T12" fmla="*/ 58 w 854"/>
                  <a:gd name="T13" fmla="*/ 36 h 573"/>
                  <a:gd name="T14" fmla="*/ 62 w 854"/>
                  <a:gd name="T15" fmla="*/ 6 h 573"/>
                  <a:gd name="T16" fmla="*/ 68 w 854"/>
                  <a:gd name="T17" fmla="*/ 4 h 573"/>
                  <a:gd name="T18" fmla="*/ 71 w 854"/>
                  <a:gd name="T19" fmla="*/ 20 h 573"/>
                  <a:gd name="T20" fmla="*/ 74 w 854"/>
                  <a:gd name="T21" fmla="*/ 29 h 573"/>
                  <a:gd name="T22" fmla="*/ 77 w 854"/>
                  <a:gd name="T23" fmla="*/ 36 h 573"/>
                  <a:gd name="T24" fmla="*/ 82 w 854"/>
                  <a:gd name="T25" fmla="*/ 26 h 573"/>
                  <a:gd name="T26" fmla="*/ 79 w 854"/>
                  <a:gd name="T27" fmla="*/ 42 h 573"/>
                  <a:gd name="T28" fmla="*/ 74 w 854"/>
                  <a:gd name="T29" fmla="*/ 60 h 573"/>
                  <a:gd name="T30" fmla="*/ 67 w 854"/>
                  <a:gd name="T31" fmla="*/ 68 h 573"/>
                  <a:gd name="T32" fmla="*/ 66 w 854"/>
                  <a:gd name="T33" fmla="*/ 77 h 573"/>
                  <a:gd name="T34" fmla="*/ 62 w 854"/>
                  <a:gd name="T35" fmla="*/ 85 h 573"/>
                  <a:gd name="T36" fmla="*/ 62 w 854"/>
                  <a:gd name="T37" fmla="*/ 79 h 573"/>
                  <a:gd name="T38" fmla="*/ 57 w 854"/>
                  <a:gd name="T39" fmla="*/ 84 h 573"/>
                  <a:gd name="T40" fmla="*/ 61 w 854"/>
                  <a:gd name="T41" fmla="*/ 92 h 573"/>
                  <a:gd name="T42" fmla="*/ 63 w 854"/>
                  <a:gd name="T43" fmla="*/ 96 h 573"/>
                  <a:gd name="T44" fmla="*/ 60 w 854"/>
                  <a:gd name="T45" fmla="*/ 107 h 573"/>
                  <a:gd name="T46" fmla="*/ 63 w 854"/>
                  <a:gd name="T47" fmla="*/ 129 h 573"/>
                  <a:gd name="T48" fmla="*/ 60 w 854"/>
                  <a:gd name="T49" fmla="*/ 153 h 573"/>
                  <a:gd name="T50" fmla="*/ 52 w 854"/>
                  <a:gd name="T51" fmla="*/ 166 h 573"/>
                  <a:gd name="T52" fmla="*/ 48 w 854"/>
                  <a:gd name="T53" fmla="*/ 173 h 573"/>
                  <a:gd name="T54" fmla="*/ 46 w 854"/>
                  <a:gd name="T55" fmla="*/ 182 h 573"/>
                  <a:gd name="T56" fmla="*/ 47 w 854"/>
                  <a:gd name="T57" fmla="*/ 171 h 573"/>
                  <a:gd name="T58" fmla="*/ 44 w 854"/>
                  <a:gd name="T59" fmla="*/ 171 h 573"/>
                  <a:gd name="T60" fmla="*/ 40 w 854"/>
                  <a:gd name="T61" fmla="*/ 163 h 573"/>
                  <a:gd name="T62" fmla="*/ 38 w 854"/>
                  <a:gd name="T63" fmla="*/ 167 h 573"/>
                  <a:gd name="T64" fmla="*/ 37 w 854"/>
                  <a:gd name="T65" fmla="*/ 172 h 573"/>
                  <a:gd name="T66" fmla="*/ 32 w 854"/>
                  <a:gd name="T67" fmla="*/ 169 h 573"/>
                  <a:gd name="T68" fmla="*/ 32 w 854"/>
                  <a:gd name="T69" fmla="*/ 155 h 573"/>
                  <a:gd name="T70" fmla="*/ 31 w 854"/>
                  <a:gd name="T71" fmla="*/ 144 h 573"/>
                  <a:gd name="T72" fmla="*/ 23 w 854"/>
                  <a:gd name="T73" fmla="*/ 139 h 573"/>
                  <a:gd name="T74" fmla="*/ 19 w 854"/>
                  <a:gd name="T75" fmla="*/ 145 h 573"/>
                  <a:gd name="T76" fmla="*/ 12 w 854"/>
                  <a:gd name="T77" fmla="*/ 139 h 573"/>
                  <a:gd name="T78" fmla="*/ 9 w 854"/>
                  <a:gd name="T79" fmla="*/ 120 h 573"/>
                  <a:gd name="T80" fmla="*/ 9 w 854"/>
                  <a:gd name="T81" fmla="*/ 107 h 573"/>
                  <a:gd name="T82" fmla="*/ 3 w 854"/>
                  <a:gd name="T83" fmla="*/ 106 h 573"/>
                  <a:gd name="T84" fmla="*/ 3 w 854"/>
                  <a:gd name="T85" fmla="*/ 92 h 573"/>
                  <a:gd name="T86" fmla="*/ 1 w 854"/>
                  <a:gd name="T87" fmla="*/ 83 h 573"/>
                  <a:gd name="T88" fmla="*/ 4 w 854"/>
                  <a:gd name="T89" fmla="*/ 78 h 573"/>
                  <a:gd name="T90" fmla="*/ 8 w 854"/>
                  <a:gd name="T91" fmla="*/ 70 h 573"/>
                  <a:gd name="T92" fmla="*/ 8 w 854"/>
                  <a:gd name="T93" fmla="*/ 60 h 573"/>
                  <a:gd name="T94" fmla="*/ 9 w 854"/>
                  <a:gd name="T95" fmla="*/ 56 h 573"/>
                  <a:gd name="T96" fmla="*/ 12 w 854"/>
                  <a:gd name="T97" fmla="*/ 47 h 573"/>
                  <a:gd name="T98" fmla="*/ 15 w 854"/>
                  <a:gd name="T99" fmla="*/ 41 h 573"/>
                  <a:gd name="T100" fmla="*/ 17 w 854"/>
                  <a:gd name="T101" fmla="*/ 32 h 573"/>
                  <a:gd name="T102" fmla="*/ 20 w 854"/>
                  <a:gd name="T103" fmla="*/ 25 h 57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54"/>
                  <a:gd name="T157" fmla="*/ 0 h 573"/>
                  <a:gd name="T158" fmla="*/ 854 w 854"/>
                  <a:gd name="T159" fmla="*/ 573 h 57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54" h="573">
                    <a:moveTo>
                      <a:pt x="209" y="86"/>
                    </a:moveTo>
                    <a:lnTo>
                      <a:pt x="207" y="100"/>
                    </a:lnTo>
                    <a:lnTo>
                      <a:pt x="209" y="112"/>
                    </a:lnTo>
                    <a:lnTo>
                      <a:pt x="223" y="132"/>
                    </a:lnTo>
                    <a:lnTo>
                      <a:pt x="247" y="144"/>
                    </a:lnTo>
                    <a:lnTo>
                      <a:pt x="268" y="153"/>
                    </a:lnTo>
                    <a:lnTo>
                      <a:pt x="275" y="158"/>
                    </a:lnTo>
                    <a:lnTo>
                      <a:pt x="280" y="165"/>
                    </a:lnTo>
                    <a:lnTo>
                      <a:pt x="287" y="180"/>
                    </a:lnTo>
                    <a:lnTo>
                      <a:pt x="290" y="202"/>
                    </a:lnTo>
                    <a:lnTo>
                      <a:pt x="292" y="207"/>
                    </a:lnTo>
                    <a:lnTo>
                      <a:pt x="298" y="212"/>
                    </a:lnTo>
                    <a:lnTo>
                      <a:pt x="318" y="216"/>
                    </a:lnTo>
                    <a:lnTo>
                      <a:pt x="341" y="216"/>
                    </a:lnTo>
                    <a:lnTo>
                      <a:pt x="364" y="213"/>
                    </a:lnTo>
                    <a:lnTo>
                      <a:pt x="378" y="213"/>
                    </a:lnTo>
                    <a:lnTo>
                      <a:pt x="387" y="219"/>
                    </a:lnTo>
                    <a:lnTo>
                      <a:pt x="396" y="223"/>
                    </a:lnTo>
                    <a:lnTo>
                      <a:pt x="409" y="228"/>
                    </a:lnTo>
                    <a:lnTo>
                      <a:pt x="428" y="225"/>
                    </a:lnTo>
                    <a:lnTo>
                      <a:pt x="443" y="219"/>
                    </a:lnTo>
                    <a:lnTo>
                      <a:pt x="465" y="207"/>
                    </a:lnTo>
                    <a:lnTo>
                      <a:pt x="571" y="185"/>
                    </a:lnTo>
                    <a:lnTo>
                      <a:pt x="586" y="178"/>
                    </a:lnTo>
                    <a:lnTo>
                      <a:pt x="594" y="167"/>
                    </a:lnTo>
                    <a:lnTo>
                      <a:pt x="594" y="153"/>
                    </a:lnTo>
                    <a:lnTo>
                      <a:pt x="611" y="146"/>
                    </a:lnTo>
                    <a:lnTo>
                      <a:pt x="630" y="142"/>
                    </a:lnTo>
                    <a:lnTo>
                      <a:pt x="650" y="138"/>
                    </a:lnTo>
                    <a:lnTo>
                      <a:pt x="658" y="132"/>
                    </a:lnTo>
                    <a:lnTo>
                      <a:pt x="660" y="126"/>
                    </a:lnTo>
                    <a:lnTo>
                      <a:pt x="655" y="120"/>
                    </a:lnTo>
                    <a:lnTo>
                      <a:pt x="648" y="115"/>
                    </a:lnTo>
                    <a:lnTo>
                      <a:pt x="637" y="113"/>
                    </a:lnTo>
                    <a:lnTo>
                      <a:pt x="606" y="113"/>
                    </a:lnTo>
                    <a:lnTo>
                      <a:pt x="613" y="76"/>
                    </a:lnTo>
                    <a:lnTo>
                      <a:pt x="634" y="60"/>
                    </a:lnTo>
                    <a:lnTo>
                      <a:pt x="634" y="52"/>
                    </a:lnTo>
                    <a:lnTo>
                      <a:pt x="635" y="33"/>
                    </a:lnTo>
                    <a:lnTo>
                      <a:pt x="644" y="14"/>
                    </a:lnTo>
                    <a:lnTo>
                      <a:pt x="652" y="6"/>
                    </a:lnTo>
                    <a:lnTo>
                      <a:pt x="662" y="2"/>
                    </a:lnTo>
                    <a:lnTo>
                      <a:pt x="684" y="0"/>
                    </a:lnTo>
                    <a:lnTo>
                      <a:pt x="700" y="2"/>
                    </a:lnTo>
                    <a:lnTo>
                      <a:pt x="707" y="4"/>
                    </a:lnTo>
                    <a:lnTo>
                      <a:pt x="711" y="10"/>
                    </a:lnTo>
                    <a:lnTo>
                      <a:pt x="716" y="21"/>
                    </a:lnTo>
                    <a:lnTo>
                      <a:pt x="721" y="30"/>
                    </a:lnTo>
                    <a:lnTo>
                      <a:pt x="728" y="50"/>
                    </a:lnTo>
                    <a:lnTo>
                      <a:pt x="743" y="64"/>
                    </a:lnTo>
                    <a:lnTo>
                      <a:pt x="753" y="77"/>
                    </a:lnTo>
                    <a:lnTo>
                      <a:pt x="758" y="85"/>
                    </a:lnTo>
                    <a:lnTo>
                      <a:pt x="758" y="93"/>
                    </a:lnTo>
                    <a:lnTo>
                      <a:pt x="771" y="91"/>
                    </a:lnTo>
                    <a:lnTo>
                      <a:pt x="776" y="91"/>
                    </a:lnTo>
                    <a:lnTo>
                      <a:pt x="780" y="93"/>
                    </a:lnTo>
                    <a:lnTo>
                      <a:pt x="787" y="97"/>
                    </a:lnTo>
                    <a:lnTo>
                      <a:pt x="790" y="104"/>
                    </a:lnTo>
                    <a:lnTo>
                      <a:pt x="794" y="112"/>
                    </a:lnTo>
                    <a:lnTo>
                      <a:pt x="804" y="113"/>
                    </a:lnTo>
                    <a:lnTo>
                      <a:pt x="817" y="109"/>
                    </a:lnTo>
                    <a:lnTo>
                      <a:pt x="828" y="95"/>
                    </a:lnTo>
                    <a:lnTo>
                      <a:pt x="839" y="84"/>
                    </a:lnTo>
                    <a:lnTo>
                      <a:pt x="850" y="77"/>
                    </a:lnTo>
                    <a:lnTo>
                      <a:pt x="853" y="79"/>
                    </a:lnTo>
                    <a:lnTo>
                      <a:pt x="853" y="82"/>
                    </a:lnTo>
                    <a:lnTo>
                      <a:pt x="851" y="91"/>
                    </a:lnTo>
                    <a:lnTo>
                      <a:pt x="846" y="104"/>
                    </a:lnTo>
                    <a:lnTo>
                      <a:pt x="839" y="120"/>
                    </a:lnTo>
                    <a:lnTo>
                      <a:pt x="831" y="132"/>
                    </a:lnTo>
                    <a:lnTo>
                      <a:pt x="821" y="144"/>
                    </a:lnTo>
                    <a:lnTo>
                      <a:pt x="811" y="155"/>
                    </a:lnTo>
                    <a:lnTo>
                      <a:pt x="802" y="165"/>
                    </a:lnTo>
                    <a:lnTo>
                      <a:pt x="799" y="174"/>
                    </a:lnTo>
                    <a:lnTo>
                      <a:pt x="777" y="189"/>
                    </a:lnTo>
                    <a:lnTo>
                      <a:pt x="752" y="207"/>
                    </a:lnTo>
                    <a:lnTo>
                      <a:pt x="747" y="213"/>
                    </a:lnTo>
                    <a:lnTo>
                      <a:pt x="738" y="216"/>
                    </a:lnTo>
                    <a:lnTo>
                      <a:pt x="726" y="218"/>
                    </a:lnTo>
                    <a:lnTo>
                      <a:pt x="703" y="215"/>
                    </a:lnTo>
                    <a:lnTo>
                      <a:pt x="698" y="216"/>
                    </a:lnTo>
                    <a:lnTo>
                      <a:pt x="694" y="221"/>
                    </a:lnTo>
                    <a:lnTo>
                      <a:pt x="698" y="235"/>
                    </a:lnTo>
                    <a:lnTo>
                      <a:pt x="695" y="239"/>
                    </a:lnTo>
                    <a:lnTo>
                      <a:pt x="689" y="241"/>
                    </a:lnTo>
                    <a:lnTo>
                      <a:pt x="677" y="239"/>
                    </a:lnTo>
                    <a:lnTo>
                      <a:pt x="677" y="261"/>
                    </a:lnTo>
                    <a:lnTo>
                      <a:pt x="654" y="275"/>
                    </a:lnTo>
                    <a:lnTo>
                      <a:pt x="650" y="274"/>
                    </a:lnTo>
                    <a:lnTo>
                      <a:pt x="648" y="271"/>
                    </a:lnTo>
                    <a:lnTo>
                      <a:pt x="648" y="267"/>
                    </a:lnTo>
                    <a:lnTo>
                      <a:pt x="654" y="257"/>
                    </a:lnTo>
                    <a:lnTo>
                      <a:pt x="655" y="255"/>
                    </a:lnTo>
                    <a:lnTo>
                      <a:pt x="652" y="251"/>
                    </a:lnTo>
                    <a:lnTo>
                      <a:pt x="645" y="251"/>
                    </a:lnTo>
                    <a:lnTo>
                      <a:pt x="638" y="256"/>
                    </a:lnTo>
                    <a:lnTo>
                      <a:pt x="630" y="261"/>
                    </a:lnTo>
                    <a:lnTo>
                      <a:pt x="620" y="265"/>
                    </a:lnTo>
                    <a:lnTo>
                      <a:pt x="604" y="265"/>
                    </a:lnTo>
                    <a:lnTo>
                      <a:pt x="598" y="262"/>
                    </a:lnTo>
                    <a:lnTo>
                      <a:pt x="594" y="267"/>
                    </a:lnTo>
                    <a:lnTo>
                      <a:pt x="594" y="271"/>
                    </a:lnTo>
                    <a:lnTo>
                      <a:pt x="598" y="277"/>
                    </a:lnTo>
                    <a:lnTo>
                      <a:pt x="623" y="295"/>
                    </a:lnTo>
                    <a:lnTo>
                      <a:pt x="642" y="291"/>
                    </a:lnTo>
                    <a:lnTo>
                      <a:pt x="658" y="289"/>
                    </a:lnTo>
                    <a:lnTo>
                      <a:pt x="665" y="292"/>
                    </a:lnTo>
                    <a:lnTo>
                      <a:pt x="671" y="295"/>
                    </a:lnTo>
                    <a:lnTo>
                      <a:pt x="673" y="298"/>
                    </a:lnTo>
                    <a:lnTo>
                      <a:pt x="670" y="301"/>
                    </a:lnTo>
                    <a:lnTo>
                      <a:pt x="658" y="304"/>
                    </a:lnTo>
                    <a:lnTo>
                      <a:pt x="637" y="315"/>
                    </a:lnTo>
                    <a:lnTo>
                      <a:pt x="629" y="320"/>
                    </a:lnTo>
                    <a:lnTo>
                      <a:pt x="625" y="327"/>
                    </a:lnTo>
                    <a:lnTo>
                      <a:pt x="629" y="334"/>
                    </a:lnTo>
                    <a:lnTo>
                      <a:pt x="642" y="353"/>
                    </a:lnTo>
                    <a:lnTo>
                      <a:pt x="648" y="365"/>
                    </a:lnTo>
                    <a:lnTo>
                      <a:pt x="656" y="388"/>
                    </a:lnTo>
                    <a:lnTo>
                      <a:pt x="660" y="397"/>
                    </a:lnTo>
                    <a:lnTo>
                      <a:pt x="662" y="405"/>
                    </a:lnTo>
                    <a:lnTo>
                      <a:pt x="662" y="414"/>
                    </a:lnTo>
                    <a:lnTo>
                      <a:pt x="656" y="429"/>
                    </a:lnTo>
                    <a:lnTo>
                      <a:pt x="652" y="436"/>
                    </a:lnTo>
                    <a:lnTo>
                      <a:pt x="638" y="456"/>
                    </a:lnTo>
                    <a:lnTo>
                      <a:pt x="629" y="479"/>
                    </a:lnTo>
                    <a:lnTo>
                      <a:pt x="605" y="500"/>
                    </a:lnTo>
                    <a:lnTo>
                      <a:pt x="586" y="510"/>
                    </a:lnTo>
                    <a:lnTo>
                      <a:pt x="583" y="518"/>
                    </a:lnTo>
                    <a:lnTo>
                      <a:pt x="567" y="520"/>
                    </a:lnTo>
                    <a:lnTo>
                      <a:pt x="541" y="518"/>
                    </a:lnTo>
                    <a:lnTo>
                      <a:pt x="532" y="530"/>
                    </a:lnTo>
                    <a:lnTo>
                      <a:pt x="520" y="531"/>
                    </a:lnTo>
                    <a:lnTo>
                      <a:pt x="512" y="533"/>
                    </a:lnTo>
                    <a:lnTo>
                      <a:pt x="506" y="537"/>
                    </a:lnTo>
                    <a:lnTo>
                      <a:pt x="505" y="543"/>
                    </a:lnTo>
                    <a:lnTo>
                      <a:pt x="507" y="552"/>
                    </a:lnTo>
                    <a:lnTo>
                      <a:pt x="507" y="560"/>
                    </a:lnTo>
                    <a:lnTo>
                      <a:pt x="505" y="569"/>
                    </a:lnTo>
                    <a:lnTo>
                      <a:pt x="491" y="572"/>
                    </a:lnTo>
                    <a:lnTo>
                      <a:pt x="486" y="567"/>
                    </a:lnTo>
                    <a:lnTo>
                      <a:pt x="484" y="561"/>
                    </a:lnTo>
                    <a:lnTo>
                      <a:pt x="488" y="558"/>
                    </a:lnTo>
                    <a:lnTo>
                      <a:pt x="494" y="551"/>
                    </a:lnTo>
                    <a:lnTo>
                      <a:pt x="495" y="543"/>
                    </a:lnTo>
                    <a:lnTo>
                      <a:pt x="494" y="537"/>
                    </a:lnTo>
                    <a:lnTo>
                      <a:pt x="492" y="534"/>
                    </a:lnTo>
                    <a:lnTo>
                      <a:pt x="488" y="533"/>
                    </a:lnTo>
                    <a:lnTo>
                      <a:pt x="477" y="530"/>
                    </a:lnTo>
                    <a:lnTo>
                      <a:pt x="468" y="532"/>
                    </a:lnTo>
                    <a:lnTo>
                      <a:pt x="466" y="536"/>
                    </a:lnTo>
                    <a:lnTo>
                      <a:pt x="463" y="527"/>
                    </a:lnTo>
                    <a:lnTo>
                      <a:pt x="450" y="513"/>
                    </a:lnTo>
                    <a:lnTo>
                      <a:pt x="445" y="512"/>
                    </a:lnTo>
                    <a:lnTo>
                      <a:pt x="436" y="514"/>
                    </a:lnTo>
                    <a:lnTo>
                      <a:pt x="424" y="513"/>
                    </a:lnTo>
                    <a:lnTo>
                      <a:pt x="412" y="511"/>
                    </a:lnTo>
                    <a:lnTo>
                      <a:pt x="397" y="513"/>
                    </a:lnTo>
                    <a:lnTo>
                      <a:pt x="392" y="514"/>
                    </a:lnTo>
                    <a:lnTo>
                      <a:pt x="390" y="515"/>
                    </a:lnTo>
                    <a:lnTo>
                      <a:pt x="389" y="519"/>
                    </a:lnTo>
                    <a:lnTo>
                      <a:pt x="384" y="523"/>
                    </a:lnTo>
                    <a:lnTo>
                      <a:pt x="385" y="525"/>
                    </a:lnTo>
                    <a:lnTo>
                      <a:pt x="385" y="537"/>
                    </a:lnTo>
                    <a:lnTo>
                      <a:pt x="385" y="539"/>
                    </a:lnTo>
                    <a:lnTo>
                      <a:pt x="383" y="540"/>
                    </a:lnTo>
                    <a:lnTo>
                      <a:pt x="379" y="540"/>
                    </a:lnTo>
                    <a:lnTo>
                      <a:pt x="358" y="547"/>
                    </a:lnTo>
                    <a:lnTo>
                      <a:pt x="360" y="531"/>
                    </a:lnTo>
                    <a:lnTo>
                      <a:pt x="351" y="527"/>
                    </a:lnTo>
                    <a:lnTo>
                      <a:pt x="340" y="527"/>
                    </a:lnTo>
                    <a:lnTo>
                      <a:pt x="335" y="523"/>
                    </a:lnTo>
                    <a:lnTo>
                      <a:pt x="332" y="516"/>
                    </a:lnTo>
                    <a:lnTo>
                      <a:pt x="336" y="496"/>
                    </a:lnTo>
                    <a:lnTo>
                      <a:pt x="340" y="486"/>
                    </a:lnTo>
                    <a:lnTo>
                      <a:pt x="346" y="482"/>
                    </a:lnTo>
                    <a:lnTo>
                      <a:pt x="340" y="468"/>
                    </a:lnTo>
                    <a:lnTo>
                      <a:pt x="334" y="457"/>
                    </a:lnTo>
                    <a:lnTo>
                      <a:pt x="324" y="448"/>
                    </a:lnTo>
                    <a:lnTo>
                      <a:pt x="324" y="446"/>
                    </a:lnTo>
                    <a:lnTo>
                      <a:pt x="321" y="446"/>
                    </a:lnTo>
                    <a:lnTo>
                      <a:pt x="286" y="450"/>
                    </a:lnTo>
                    <a:lnTo>
                      <a:pt x="271" y="448"/>
                    </a:lnTo>
                    <a:lnTo>
                      <a:pt x="268" y="443"/>
                    </a:lnTo>
                    <a:lnTo>
                      <a:pt x="261" y="440"/>
                    </a:lnTo>
                    <a:lnTo>
                      <a:pt x="248" y="438"/>
                    </a:lnTo>
                    <a:lnTo>
                      <a:pt x="233" y="437"/>
                    </a:lnTo>
                    <a:lnTo>
                      <a:pt x="220" y="440"/>
                    </a:lnTo>
                    <a:lnTo>
                      <a:pt x="210" y="445"/>
                    </a:lnTo>
                    <a:lnTo>
                      <a:pt x="202" y="451"/>
                    </a:lnTo>
                    <a:lnTo>
                      <a:pt x="199" y="451"/>
                    </a:lnTo>
                    <a:lnTo>
                      <a:pt x="200" y="450"/>
                    </a:lnTo>
                    <a:lnTo>
                      <a:pt x="198" y="447"/>
                    </a:lnTo>
                    <a:lnTo>
                      <a:pt x="196" y="447"/>
                    </a:lnTo>
                    <a:lnTo>
                      <a:pt x="192" y="449"/>
                    </a:lnTo>
                    <a:lnTo>
                      <a:pt x="124" y="436"/>
                    </a:lnTo>
                    <a:lnTo>
                      <a:pt x="94" y="414"/>
                    </a:lnTo>
                    <a:lnTo>
                      <a:pt x="89" y="397"/>
                    </a:lnTo>
                    <a:lnTo>
                      <a:pt x="91" y="386"/>
                    </a:lnTo>
                    <a:lnTo>
                      <a:pt x="96" y="379"/>
                    </a:lnTo>
                    <a:lnTo>
                      <a:pt x="101" y="377"/>
                    </a:lnTo>
                    <a:lnTo>
                      <a:pt x="95" y="365"/>
                    </a:lnTo>
                    <a:lnTo>
                      <a:pt x="102" y="360"/>
                    </a:lnTo>
                    <a:lnTo>
                      <a:pt x="99" y="351"/>
                    </a:lnTo>
                    <a:lnTo>
                      <a:pt x="96" y="344"/>
                    </a:lnTo>
                    <a:lnTo>
                      <a:pt x="95" y="340"/>
                    </a:lnTo>
                    <a:lnTo>
                      <a:pt x="86" y="336"/>
                    </a:lnTo>
                    <a:lnTo>
                      <a:pt x="72" y="333"/>
                    </a:lnTo>
                    <a:lnTo>
                      <a:pt x="63" y="328"/>
                    </a:lnTo>
                    <a:lnTo>
                      <a:pt x="53" y="329"/>
                    </a:lnTo>
                    <a:lnTo>
                      <a:pt x="33" y="330"/>
                    </a:lnTo>
                    <a:lnTo>
                      <a:pt x="28" y="313"/>
                    </a:lnTo>
                    <a:lnTo>
                      <a:pt x="28" y="312"/>
                    </a:lnTo>
                    <a:lnTo>
                      <a:pt x="23" y="304"/>
                    </a:lnTo>
                    <a:lnTo>
                      <a:pt x="17" y="297"/>
                    </a:lnTo>
                    <a:lnTo>
                      <a:pt x="17" y="289"/>
                    </a:lnTo>
                    <a:lnTo>
                      <a:pt x="16" y="286"/>
                    </a:lnTo>
                    <a:lnTo>
                      <a:pt x="9" y="280"/>
                    </a:lnTo>
                    <a:lnTo>
                      <a:pt x="4" y="278"/>
                    </a:lnTo>
                    <a:lnTo>
                      <a:pt x="0" y="271"/>
                    </a:lnTo>
                    <a:lnTo>
                      <a:pt x="1" y="260"/>
                    </a:lnTo>
                    <a:lnTo>
                      <a:pt x="7" y="253"/>
                    </a:lnTo>
                    <a:lnTo>
                      <a:pt x="18" y="251"/>
                    </a:lnTo>
                    <a:lnTo>
                      <a:pt x="31" y="252"/>
                    </a:lnTo>
                    <a:lnTo>
                      <a:pt x="42" y="244"/>
                    </a:lnTo>
                    <a:lnTo>
                      <a:pt x="46" y="242"/>
                    </a:lnTo>
                    <a:lnTo>
                      <a:pt x="57" y="240"/>
                    </a:lnTo>
                    <a:lnTo>
                      <a:pt x="69" y="238"/>
                    </a:lnTo>
                    <a:lnTo>
                      <a:pt x="80" y="231"/>
                    </a:lnTo>
                    <a:lnTo>
                      <a:pt x="83" y="225"/>
                    </a:lnTo>
                    <a:lnTo>
                      <a:pt x="87" y="219"/>
                    </a:lnTo>
                    <a:lnTo>
                      <a:pt x="91" y="211"/>
                    </a:lnTo>
                    <a:lnTo>
                      <a:pt x="92" y="205"/>
                    </a:lnTo>
                    <a:lnTo>
                      <a:pt x="90" y="202"/>
                    </a:lnTo>
                    <a:lnTo>
                      <a:pt x="81" y="195"/>
                    </a:lnTo>
                    <a:lnTo>
                      <a:pt x="80" y="191"/>
                    </a:lnTo>
                    <a:lnTo>
                      <a:pt x="80" y="185"/>
                    </a:lnTo>
                    <a:lnTo>
                      <a:pt x="90" y="182"/>
                    </a:lnTo>
                    <a:lnTo>
                      <a:pt x="94" y="180"/>
                    </a:lnTo>
                    <a:lnTo>
                      <a:pt x="96" y="177"/>
                    </a:lnTo>
                    <a:lnTo>
                      <a:pt x="95" y="174"/>
                    </a:lnTo>
                    <a:lnTo>
                      <a:pt x="100" y="171"/>
                    </a:lnTo>
                    <a:lnTo>
                      <a:pt x="109" y="169"/>
                    </a:lnTo>
                    <a:lnTo>
                      <a:pt x="119" y="160"/>
                    </a:lnTo>
                    <a:lnTo>
                      <a:pt x="124" y="153"/>
                    </a:lnTo>
                    <a:lnTo>
                      <a:pt x="125" y="147"/>
                    </a:lnTo>
                    <a:lnTo>
                      <a:pt x="126" y="140"/>
                    </a:lnTo>
                    <a:lnTo>
                      <a:pt x="131" y="134"/>
                    </a:lnTo>
                    <a:lnTo>
                      <a:pt x="138" y="131"/>
                    </a:lnTo>
                    <a:lnTo>
                      <a:pt x="143" y="131"/>
                    </a:lnTo>
                    <a:lnTo>
                      <a:pt x="154" y="126"/>
                    </a:lnTo>
                    <a:lnTo>
                      <a:pt x="158" y="124"/>
                    </a:lnTo>
                    <a:lnTo>
                      <a:pt x="160" y="119"/>
                    </a:lnTo>
                    <a:lnTo>
                      <a:pt x="168" y="106"/>
                    </a:lnTo>
                    <a:lnTo>
                      <a:pt x="174" y="102"/>
                    </a:lnTo>
                    <a:lnTo>
                      <a:pt x="183" y="100"/>
                    </a:lnTo>
                    <a:lnTo>
                      <a:pt x="191" y="100"/>
                    </a:lnTo>
                    <a:lnTo>
                      <a:pt x="193" y="96"/>
                    </a:lnTo>
                    <a:lnTo>
                      <a:pt x="194" y="89"/>
                    </a:lnTo>
                    <a:lnTo>
                      <a:pt x="198" y="80"/>
                    </a:lnTo>
                    <a:lnTo>
                      <a:pt x="203" y="77"/>
                    </a:lnTo>
                    <a:lnTo>
                      <a:pt x="209" y="75"/>
                    </a:lnTo>
                    <a:lnTo>
                      <a:pt x="233" y="74"/>
                    </a:lnTo>
                    <a:lnTo>
                      <a:pt x="209" y="8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6" name="Freeform 46"/>
              <p:cNvSpPr>
                <a:spLocks/>
              </p:cNvSpPr>
              <p:nvPr/>
            </p:nvSpPr>
            <p:spPr bwMode="auto">
              <a:xfrm>
                <a:off x="4277" y="2537"/>
                <a:ext cx="62" cy="52"/>
              </a:xfrm>
              <a:custGeom>
                <a:avLst/>
                <a:gdLst>
                  <a:gd name="T0" fmla="*/ 2 w 73"/>
                  <a:gd name="T1" fmla="*/ 12 h 56"/>
                  <a:gd name="T2" fmla="*/ 0 w 73"/>
                  <a:gd name="T3" fmla="*/ 7 h 56"/>
                  <a:gd name="T4" fmla="*/ 2 w 73"/>
                  <a:gd name="T5" fmla="*/ 7 h 56"/>
                  <a:gd name="T6" fmla="*/ 3 w 73"/>
                  <a:gd name="T7" fmla="*/ 3 h 56"/>
                  <a:gd name="T8" fmla="*/ 3 w 73"/>
                  <a:gd name="T9" fmla="*/ 0 h 56"/>
                  <a:gd name="T10" fmla="*/ 3 w 73"/>
                  <a:gd name="T11" fmla="*/ 0 h 56"/>
                  <a:gd name="T12" fmla="*/ 3 w 73"/>
                  <a:gd name="T13" fmla="*/ 3 h 56"/>
                  <a:gd name="T14" fmla="*/ 3 w 73"/>
                  <a:gd name="T15" fmla="*/ 7 h 56"/>
                  <a:gd name="T16" fmla="*/ 4 w 73"/>
                  <a:gd name="T17" fmla="*/ 6 h 56"/>
                  <a:gd name="T18" fmla="*/ 5 w 73"/>
                  <a:gd name="T19" fmla="*/ 6 h 56"/>
                  <a:gd name="T20" fmla="*/ 5 w 73"/>
                  <a:gd name="T21" fmla="*/ 7 h 56"/>
                  <a:gd name="T22" fmla="*/ 6 w 73"/>
                  <a:gd name="T23" fmla="*/ 7 h 56"/>
                  <a:gd name="T24" fmla="*/ 6 w 73"/>
                  <a:gd name="T25" fmla="*/ 7 h 56"/>
                  <a:gd name="T26" fmla="*/ 6 w 73"/>
                  <a:gd name="T27" fmla="*/ 7 h 56"/>
                  <a:gd name="T28" fmla="*/ 6 w 73"/>
                  <a:gd name="T29" fmla="*/ 11 h 56"/>
                  <a:gd name="T30" fmla="*/ 5 w 73"/>
                  <a:gd name="T31" fmla="*/ 13 h 56"/>
                  <a:gd name="T32" fmla="*/ 4 w 73"/>
                  <a:gd name="T33" fmla="*/ 15 h 56"/>
                  <a:gd name="T34" fmla="*/ 4 w 73"/>
                  <a:gd name="T35" fmla="*/ 15 h 56"/>
                  <a:gd name="T36" fmla="*/ 3 w 73"/>
                  <a:gd name="T37" fmla="*/ 17 h 56"/>
                  <a:gd name="T38" fmla="*/ 3 w 73"/>
                  <a:gd name="T39" fmla="*/ 19 h 56"/>
                  <a:gd name="T40" fmla="*/ 2 w 73"/>
                  <a:gd name="T41" fmla="*/ 12 h 5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3"/>
                  <a:gd name="T64" fmla="*/ 0 h 56"/>
                  <a:gd name="T65" fmla="*/ 73 w 73"/>
                  <a:gd name="T66" fmla="*/ 56 h 5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3" h="56">
                    <a:moveTo>
                      <a:pt x="2" y="34"/>
                    </a:moveTo>
                    <a:lnTo>
                      <a:pt x="0" y="20"/>
                    </a:lnTo>
                    <a:lnTo>
                      <a:pt x="2" y="10"/>
                    </a:lnTo>
                    <a:lnTo>
                      <a:pt x="9" y="3"/>
                    </a:lnTo>
                    <a:lnTo>
                      <a:pt x="15" y="0"/>
                    </a:lnTo>
                    <a:lnTo>
                      <a:pt x="24" y="0"/>
                    </a:lnTo>
                    <a:lnTo>
                      <a:pt x="36" y="3"/>
                    </a:lnTo>
                    <a:lnTo>
                      <a:pt x="45" y="8"/>
                    </a:lnTo>
                    <a:lnTo>
                      <a:pt x="53" y="6"/>
                    </a:lnTo>
                    <a:lnTo>
                      <a:pt x="59" y="6"/>
                    </a:lnTo>
                    <a:lnTo>
                      <a:pt x="64" y="7"/>
                    </a:lnTo>
                    <a:lnTo>
                      <a:pt x="70" y="12"/>
                    </a:lnTo>
                    <a:lnTo>
                      <a:pt x="72" y="15"/>
                    </a:lnTo>
                    <a:lnTo>
                      <a:pt x="72" y="17"/>
                    </a:lnTo>
                    <a:lnTo>
                      <a:pt x="68" y="32"/>
                    </a:lnTo>
                    <a:lnTo>
                      <a:pt x="57" y="37"/>
                    </a:lnTo>
                    <a:lnTo>
                      <a:pt x="53" y="41"/>
                    </a:lnTo>
                    <a:lnTo>
                      <a:pt x="48" y="41"/>
                    </a:lnTo>
                    <a:lnTo>
                      <a:pt x="45" y="50"/>
                    </a:lnTo>
                    <a:lnTo>
                      <a:pt x="24" y="55"/>
                    </a:lnTo>
                    <a:lnTo>
                      <a:pt x="2" y="3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7" name="Freeform 47"/>
              <p:cNvSpPr>
                <a:spLocks/>
              </p:cNvSpPr>
              <p:nvPr/>
            </p:nvSpPr>
            <p:spPr bwMode="auto">
              <a:xfrm>
                <a:off x="4601" y="2285"/>
                <a:ext cx="33" cy="41"/>
              </a:xfrm>
              <a:custGeom>
                <a:avLst/>
                <a:gdLst>
                  <a:gd name="T0" fmla="*/ 3 w 38"/>
                  <a:gd name="T1" fmla="*/ 0 h 44"/>
                  <a:gd name="T2" fmla="*/ 2 w 38"/>
                  <a:gd name="T3" fmla="*/ 4 h 44"/>
                  <a:gd name="T4" fmla="*/ 0 w 38"/>
                  <a:gd name="T5" fmla="*/ 7 h 44"/>
                  <a:gd name="T6" fmla="*/ 1 w 38"/>
                  <a:gd name="T7" fmla="*/ 7 h 44"/>
                  <a:gd name="T8" fmla="*/ 3 w 38"/>
                  <a:gd name="T9" fmla="*/ 11 h 44"/>
                  <a:gd name="T10" fmla="*/ 3 w 38"/>
                  <a:gd name="T11" fmla="*/ 15 h 44"/>
                  <a:gd name="T12" fmla="*/ 3 w 38"/>
                  <a:gd name="T13" fmla="*/ 16 h 44"/>
                  <a:gd name="T14" fmla="*/ 3 w 38"/>
                  <a:gd name="T15" fmla="*/ 16 h 44"/>
                  <a:gd name="T16" fmla="*/ 4 w 38"/>
                  <a:gd name="T17" fmla="*/ 15 h 44"/>
                  <a:gd name="T18" fmla="*/ 4 w 38"/>
                  <a:gd name="T19" fmla="*/ 14 h 44"/>
                  <a:gd name="T20" fmla="*/ 4 w 38"/>
                  <a:gd name="T21" fmla="*/ 11 h 44"/>
                  <a:gd name="T22" fmla="*/ 4 w 38"/>
                  <a:gd name="T23" fmla="*/ 9 h 44"/>
                  <a:gd name="T24" fmla="*/ 4 w 38"/>
                  <a:gd name="T25" fmla="*/ 7 h 44"/>
                  <a:gd name="T26" fmla="*/ 4 w 38"/>
                  <a:gd name="T27" fmla="*/ 7 h 44"/>
                  <a:gd name="T28" fmla="*/ 3 w 38"/>
                  <a:gd name="T29" fmla="*/ 7 h 44"/>
                  <a:gd name="T30" fmla="*/ 3 w 38"/>
                  <a:gd name="T31" fmla="*/ 3 h 44"/>
                  <a:gd name="T32" fmla="*/ 3 w 38"/>
                  <a:gd name="T33" fmla="*/ 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8"/>
                  <a:gd name="T52" fmla="*/ 0 h 44"/>
                  <a:gd name="T53" fmla="*/ 38 w 38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8" h="44">
                    <a:moveTo>
                      <a:pt x="7" y="0"/>
                    </a:moveTo>
                    <a:lnTo>
                      <a:pt x="2" y="4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17" y="31"/>
                    </a:lnTo>
                    <a:lnTo>
                      <a:pt x="17" y="39"/>
                    </a:lnTo>
                    <a:lnTo>
                      <a:pt x="21" y="43"/>
                    </a:lnTo>
                    <a:lnTo>
                      <a:pt x="26" y="43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5" y="27"/>
                    </a:lnTo>
                    <a:lnTo>
                      <a:pt x="35" y="18"/>
                    </a:lnTo>
                    <a:lnTo>
                      <a:pt x="37" y="14"/>
                    </a:lnTo>
                    <a:lnTo>
                      <a:pt x="29" y="9"/>
                    </a:lnTo>
                    <a:lnTo>
                      <a:pt x="18" y="3"/>
                    </a:lnTo>
                    <a:lnTo>
                      <a:pt x="7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8" name="Freeform 48"/>
              <p:cNvSpPr>
                <a:spLocks/>
              </p:cNvSpPr>
              <p:nvPr/>
            </p:nvSpPr>
            <p:spPr bwMode="auto">
              <a:xfrm>
                <a:off x="4613" y="2172"/>
                <a:ext cx="134" cy="112"/>
              </a:xfrm>
              <a:custGeom>
                <a:avLst/>
                <a:gdLst>
                  <a:gd name="T0" fmla="*/ 3 w 156"/>
                  <a:gd name="T1" fmla="*/ 33 h 121"/>
                  <a:gd name="T2" fmla="*/ 0 w 156"/>
                  <a:gd name="T3" fmla="*/ 35 h 121"/>
                  <a:gd name="T4" fmla="*/ 3 w 156"/>
                  <a:gd name="T5" fmla="*/ 37 h 121"/>
                  <a:gd name="T6" fmla="*/ 3 w 156"/>
                  <a:gd name="T7" fmla="*/ 35 h 121"/>
                  <a:gd name="T8" fmla="*/ 3 w 156"/>
                  <a:gd name="T9" fmla="*/ 34 h 121"/>
                  <a:gd name="T10" fmla="*/ 6 w 156"/>
                  <a:gd name="T11" fmla="*/ 33 h 121"/>
                  <a:gd name="T12" fmla="*/ 7 w 156"/>
                  <a:gd name="T13" fmla="*/ 37 h 121"/>
                  <a:gd name="T14" fmla="*/ 7 w 156"/>
                  <a:gd name="T15" fmla="*/ 38 h 121"/>
                  <a:gd name="T16" fmla="*/ 8 w 156"/>
                  <a:gd name="T17" fmla="*/ 38 h 121"/>
                  <a:gd name="T18" fmla="*/ 9 w 156"/>
                  <a:gd name="T19" fmla="*/ 35 h 121"/>
                  <a:gd name="T20" fmla="*/ 9 w 156"/>
                  <a:gd name="T21" fmla="*/ 34 h 121"/>
                  <a:gd name="T22" fmla="*/ 11 w 156"/>
                  <a:gd name="T23" fmla="*/ 33 h 121"/>
                  <a:gd name="T24" fmla="*/ 12 w 156"/>
                  <a:gd name="T25" fmla="*/ 30 h 121"/>
                  <a:gd name="T26" fmla="*/ 13 w 156"/>
                  <a:gd name="T27" fmla="*/ 26 h 121"/>
                  <a:gd name="T28" fmla="*/ 15 w 156"/>
                  <a:gd name="T29" fmla="*/ 22 h 121"/>
                  <a:gd name="T30" fmla="*/ 15 w 156"/>
                  <a:gd name="T31" fmla="*/ 19 h 121"/>
                  <a:gd name="T32" fmla="*/ 15 w 156"/>
                  <a:gd name="T33" fmla="*/ 14 h 121"/>
                  <a:gd name="T34" fmla="*/ 15 w 156"/>
                  <a:gd name="T35" fmla="*/ 13 h 121"/>
                  <a:gd name="T36" fmla="*/ 15 w 156"/>
                  <a:gd name="T37" fmla="*/ 10 h 121"/>
                  <a:gd name="T38" fmla="*/ 15 w 156"/>
                  <a:gd name="T39" fmla="*/ 6 h 121"/>
                  <a:gd name="T40" fmla="*/ 15 w 156"/>
                  <a:gd name="T41" fmla="*/ 0 h 121"/>
                  <a:gd name="T42" fmla="*/ 14 w 156"/>
                  <a:gd name="T43" fmla="*/ 4 h 121"/>
                  <a:gd name="T44" fmla="*/ 13 w 156"/>
                  <a:gd name="T45" fmla="*/ 6 h 121"/>
                  <a:gd name="T46" fmla="*/ 13 w 156"/>
                  <a:gd name="T47" fmla="*/ 6 h 121"/>
                  <a:gd name="T48" fmla="*/ 12 w 156"/>
                  <a:gd name="T49" fmla="*/ 12 h 121"/>
                  <a:gd name="T50" fmla="*/ 11 w 156"/>
                  <a:gd name="T51" fmla="*/ 15 h 121"/>
                  <a:gd name="T52" fmla="*/ 11 w 156"/>
                  <a:gd name="T53" fmla="*/ 18 h 121"/>
                  <a:gd name="T54" fmla="*/ 10 w 156"/>
                  <a:gd name="T55" fmla="*/ 20 h 121"/>
                  <a:gd name="T56" fmla="*/ 9 w 156"/>
                  <a:gd name="T57" fmla="*/ 23 h 121"/>
                  <a:gd name="T58" fmla="*/ 7 w 156"/>
                  <a:gd name="T59" fmla="*/ 28 h 121"/>
                  <a:gd name="T60" fmla="*/ 4 w 156"/>
                  <a:gd name="T61" fmla="*/ 28 h 121"/>
                  <a:gd name="T62" fmla="*/ 3 w 156"/>
                  <a:gd name="T63" fmla="*/ 30 h 121"/>
                  <a:gd name="T64" fmla="*/ 3 w 156"/>
                  <a:gd name="T65" fmla="*/ 33 h 1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56"/>
                  <a:gd name="T100" fmla="*/ 0 h 121"/>
                  <a:gd name="T101" fmla="*/ 156 w 156"/>
                  <a:gd name="T102" fmla="*/ 121 h 12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56" h="121">
                    <a:moveTo>
                      <a:pt x="4" y="106"/>
                    </a:moveTo>
                    <a:lnTo>
                      <a:pt x="0" y="113"/>
                    </a:lnTo>
                    <a:lnTo>
                      <a:pt x="13" y="118"/>
                    </a:lnTo>
                    <a:lnTo>
                      <a:pt x="23" y="113"/>
                    </a:lnTo>
                    <a:lnTo>
                      <a:pt x="40" y="108"/>
                    </a:lnTo>
                    <a:lnTo>
                      <a:pt x="61" y="106"/>
                    </a:lnTo>
                    <a:lnTo>
                      <a:pt x="65" y="117"/>
                    </a:lnTo>
                    <a:lnTo>
                      <a:pt x="68" y="120"/>
                    </a:lnTo>
                    <a:lnTo>
                      <a:pt x="78" y="120"/>
                    </a:lnTo>
                    <a:lnTo>
                      <a:pt x="88" y="113"/>
                    </a:lnTo>
                    <a:lnTo>
                      <a:pt x="91" y="109"/>
                    </a:lnTo>
                    <a:lnTo>
                      <a:pt x="107" y="106"/>
                    </a:lnTo>
                    <a:lnTo>
                      <a:pt x="121" y="96"/>
                    </a:lnTo>
                    <a:lnTo>
                      <a:pt x="136" y="82"/>
                    </a:lnTo>
                    <a:lnTo>
                      <a:pt x="143" y="71"/>
                    </a:lnTo>
                    <a:lnTo>
                      <a:pt x="148" y="61"/>
                    </a:lnTo>
                    <a:lnTo>
                      <a:pt x="146" y="43"/>
                    </a:lnTo>
                    <a:lnTo>
                      <a:pt x="149" y="39"/>
                    </a:lnTo>
                    <a:lnTo>
                      <a:pt x="155" y="30"/>
                    </a:lnTo>
                    <a:lnTo>
                      <a:pt x="152" y="12"/>
                    </a:lnTo>
                    <a:lnTo>
                      <a:pt x="149" y="0"/>
                    </a:lnTo>
                    <a:lnTo>
                      <a:pt x="139" y="4"/>
                    </a:lnTo>
                    <a:lnTo>
                      <a:pt x="129" y="10"/>
                    </a:lnTo>
                    <a:lnTo>
                      <a:pt x="123" y="19"/>
                    </a:lnTo>
                    <a:lnTo>
                      <a:pt x="121" y="37"/>
                    </a:lnTo>
                    <a:lnTo>
                      <a:pt x="118" y="45"/>
                    </a:lnTo>
                    <a:lnTo>
                      <a:pt x="109" y="57"/>
                    </a:lnTo>
                    <a:lnTo>
                      <a:pt x="103" y="66"/>
                    </a:lnTo>
                    <a:lnTo>
                      <a:pt x="94" y="72"/>
                    </a:lnTo>
                    <a:lnTo>
                      <a:pt x="68" y="90"/>
                    </a:lnTo>
                    <a:lnTo>
                      <a:pt x="43" y="90"/>
                    </a:lnTo>
                    <a:lnTo>
                      <a:pt x="22" y="96"/>
                    </a:lnTo>
                    <a:lnTo>
                      <a:pt x="4" y="10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69" name="Freeform 49"/>
              <p:cNvSpPr>
                <a:spLocks/>
              </p:cNvSpPr>
              <p:nvPr/>
            </p:nvSpPr>
            <p:spPr bwMode="auto">
              <a:xfrm>
                <a:off x="4630" y="2280"/>
                <a:ext cx="25" cy="18"/>
              </a:xfrm>
              <a:custGeom>
                <a:avLst/>
                <a:gdLst>
                  <a:gd name="T0" fmla="*/ 3 w 29"/>
                  <a:gd name="T1" fmla="*/ 0 h 19"/>
                  <a:gd name="T2" fmla="*/ 0 w 29"/>
                  <a:gd name="T3" fmla="*/ 9 h 19"/>
                  <a:gd name="T4" fmla="*/ 3 w 29"/>
                  <a:gd name="T5" fmla="*/ 9 h 19"/>
                  <a:gd name="T6" fmla="*/ 3 w 29"/>
                  <a:gd name="T7" fmla="*/ 9 h 19"/>
                  <a:gd name="T8" fmla="*/ 3 w 29"/>
                  <a:gd name="T9" fmla="*/ 2 h 19"/>
                  <a:gd name="T10" fmla="*/ 3 w 29"/>
                  <a:gd name="T11" fmla="*/ 0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"/>
                  <a:gd name="T19" fmla="*/ 0 h 19"/>
                  <a:gd name="T20" fmla="*/ 29 w 29"/>
                  <a:gd name="T21" fmla="*/ 19 h 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" h="19">
                    <a:moveTo>
                      <a:pt x="10" y="0"/>
                    </a:moveTo>
                    <a:lnTo>
                      <a:pt x="0" y="12"/>
                    </a:lnTo>
                    <a:lnTo>
                      <a:pt x="10" y="18"/>
                    </a:lnTo>
                    <a:lnTo>
                      <a:pt x="20" y="9"/>
                    </a:lnTo>
                    <a:lnTo>
                      <a:pt x="28" y="2"/>
                    </a:lnTo>
                    <a:lnTo>
                      <a:pt x="10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Freeform 50"/>
              <p:cNvSpPr>
                <a:spLocks/>
              </p:cNvSpPr>
              <p:nvPr/>
            </p:nvSpPr>
            <p:spPr bwMode="auto">
              <a:xfrm>
                <a:off x="4721" y="2105"/>
                <a:ext cx="73" cy="56"/>
              </a:xfrm>
              <a:custGeom>
                <a:avLst/>
                <a:gdLst>
                  <a:gd name="T0" fmla="*/ 3 w 86"/>
                  <a:gd name="T1" fmla="*/ 6 h 60"/>
                  <a:gd name="T2" fmla="*/ 3 w 86"/>
                  <a:gd name="T3" fmla="*/ 1 h 60"/>
                  <a:gd name="T4" fmla="*/ 3 w 86"/>
                  <a:gd name="T5" fmla="*/ 0 h 60"/>
                  <a:gd name="T6" fmla="*/ 3 w 86"/>
                  <a:gd name="T7" fmla="*/ 4 h 60"/>
                  <a:gd name="T8" fmla="*/ 3 w 86"/>
                  <a:gd name="T9" fmla="*/ 8 h 60"/>
                  <a:gd name="T10" fmla="*/ 3 w 86"/>
                  <a:gd name="T11" fmla="*/ 14 h 60"/>
                  <a:gd name="T12" fmla="*/ 2 w 86"/>
                  <a:gd name="T13" fmla="*/ 18 h 60"/>
                  <a:gd name="T14" fmla="*/ 0 w 86"/>
                  <a:gd name="T15" fmla="*/ 19 h 60"/>
                  <a:gd name="T16" fmla="*/ 3 w 86"/>
                  <a:gd name="T17" fmla="*/ 20 h 60"/>
                  <a:gd name="T18" fmla="*/ 3 w 86"/>
                  <a:gd name="T19" fmla="*/ 20 h 60"/>
                  <a:gd name="T20" fmla="*/ 3 w 86"/>
                  <a:gd name="T21" fmla="*/ 21 h 60"/>
                  <a:gd name="T22" fmla="*/ 4 w 86"/>
                  <a:gd name="T23" fmla="*/ 20 h 60"/>
                  <a:gd name="T24" fmla="*/ 5 w 86"/>
                  <a:gd name="T25" fmla="*/ 18 h 60"/>
                  <a:gd name="T26" fmla="*/ 5 w 86"/>
                  <a:gd name="T27" fmla="*/ 16 h 60"/>
                  <a:gd name="T28" fmla="*/ 6 w 86"/>
                  <a:gd name="T29" fmla="*/ 16 h 60"/>
                  <a:gd name="T30" fmla="*/ 7 w 86"/>
                  <a:gd name="T31" fmla="*/ 14 h 60"/>
                  <a:gd name="T32" fmla="*/ 7 w 86"/>
                  <a:gd name="T33" fmla="*/ 12 h 60"/>
                  <a:gd name="T34" fmla="*/ 7 w 86"/>
                  <a:gd name="T35" fmla="*/ 8 h 60"/>
                  <a:gd name="T36" fmla="*/ 7 w 86"/>
                  <a:gd name="T37" fmla="*/ 7 h 60"/>
                  <a:gd name="T38" fmla="*/ 7 w 86"/>
                  <a:gd name="T39" fmla="*/ 7 h 60"/>
                  <a:gd name="T40" fmla="*/ 6 w 86"/>
                  <a:gd name="T41" fmla="*/ 9 h 60"/>
                  <a:gd name="T42" fmla="*/ 4 w 86"/>
                  <a:gd name="T43" fmla="*/ 7 h 60"/>
                  <a:gd name="T44" fmla="*/ 3 w 86"/>
                  <a:gd name="T45" fmla="*/ 7 h 60"/>
                  <a:gd name="T46" fmla="*/ 3 w 86"/>
                  <a:gd name="T47" fmla="*/ 6 h 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6"/>
                  <a:gd name="T73" fmla="*/ 0 h 60"/>
                  <a:gd name="T74" fmla="*/ 86 w 86"/>
                  <a:gd name="T75" fmla="*/ 60 h 6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6" h="60">
                    <a:moveTo>
                      <a:pt x="39" y="6"/>
                    </a:moveTo>
                    <a:lnTo>
                      <a:pt x="35" y="1"/>
                    </a:lnTo>
                    <a:lnTo>
                      <a:pt x="32" y="0"/>
                    </a:lnTo>
                    <a:lnTo>
                      <a:pt x="26" y="4"/>
                    </a:lnTo>
                    <a:lnTo>
                      <a:pt x="21" y="25"/>
                    </a:lnTo>
                    <a:lnTo>
                      <a:pt x="13" y="37"/>
                    </a:lnTo>
                    <a:lnTo>
                      <a:pt x="2" y="48"/>
                    </a:lnTo>
                    <a:lnTo>
                      <a:pt x="0" y="52"/>
                    </a:lnTo>
                    <a:lnTo>
                      <a:pt x="4" y="55"/>
                    </a:lnTo>
                    <a:lnTo>
                      <a:pt x="35" y="55"/>
                    </a:lnTo>
                    <a:lnTo>
                      <a:pt x="41" y="59"/>
                    </a:lnTo>
                    <a:lnTo>
                      <a:pt x="51" y="57"/>
                    </a:lnTo>
                    <a:lnTo>
                      <a:pt x="58" y="48"/>
                    </a:lnTo>
                    <a:lnTo>
                      <a:pt x="63" y="44"/>
                    </a:lnTo>
                    <a:lnTo>
                      <a:pt x="67" y="43"/>
                    </a:lnTo>
                    <a:lnTo>
                      <a:pt x="77" y="37"/>
                    </a:lnTo>
                    <a:lnTo>
                      <a:pt x="85" y="32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2" y="20"/>
                    </a:lnTo>
                    <a:lnTo>
                      <a:pt x="70" y="26"/>
                    </a:lnTo>
                    <a:lnTo>
                      <a:pt x="53" y="21"/>
                    </a:lnTo>
                    <a:lnTo>
                      <a:pt x="45" y="15"/>
                    </a:lnTo>
                    <a:lnTo>
                      <a:pt x="39" y="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1" name="Freeform 51"/>
              <p:cNvSpPr>
                <a:spLocks/>
              </p:cNvSpPr>
              <p:nvPr/>
            </p:nvSpPr>
            <p:spPr bwMode="auto">
              <a:xfrm>
                <a:off x="3947" y="2262"/>
                <a:ext cx="75" cy="31"/>
              </a:xfrm>
              <a:custGeom>
                <a:avLst/>
                <a:gdLst>
                  <a:gd name="T0" fmla="*/ 6 w 88"/>
                  <a:gd name="T1" fmla="*/ 0 h 34"/>
                  <a:gd name="T2" fmla="*/ 3 w 88"/>
                  <a:gd name="T3" fmla="*/ 2 h 34"/>
                  <a:gd name="T4" fmla="*/ 1 w 88"/>
                  <a:gd name="T5" fmla="*/ 5 h 34"/>
                  <a:gd name="T6" fmla="*/ 0 w 88"/>
                  <a:gd name="T7" fmla="*/ 5 h 34"/>
                  <a:gd name="T8" fmla="*/ 3 w 88"/>
                  <a:gd name="T9" fmla="*/ 8 h 34"/>
                  <a:gd name="T10" fmla="*/ 3 w 88"/>
                  <a:gd name="T11" fmla="*/ 7 h 34"/>
                  <a:gd name="T12" fmla="*/ 3 w 88"/>
                  <a:gd name="T13" fmla="*/ 7 h 34"/>
                  <a:gd name="T14" fmla="*/ 3 w 88"/>
                  <a:gd name="T15" fmla="*/ 9 h 34"/>
                  <a:gd name="T16" fmla="*/ 3 w 88"/>
                  <a:gd name="T17" fmla="*/ 7 h 34"/>
                  <a:gd name="T18" fmla="*/ 4 w 88"/>
                  <a:gd name="T19" fmla="*/ 5 h 34"/>
                  <a:gd name="T20" fmla="*/ 6 w 88"/>
                  <a:gd name="T21" fmla="*/ 5 h 34"/>
                  <a:gd name="T22" fmla="*/ 6 w 88"/>
                  <a:gd name="T23" fmla="*/ 5 h 34"/>
                  <a:gd name="T24" fmla="*/ 7 w 88"/>
                  <a:gd name="T25" fmla="*/ 5 h 34"/>
                  <a:gd name="T26" fmla="*/ 8 w 88"/>
                  <a:gd name="T27" fmla="*/ 5 h 34"/>
                  <a:gd name="T28" fmla="*/ 7 w 88"/>
                  <a:gd name="T29" fmla="*/ 5 h 34"/>
                  <a:gd name="T30" fmla="*/ 6 w 88"/>
                  <a:gd name="T31" fmla="*/ 0 h 3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8"/>
                  <a:gd name="T49" fmla="*/ 0 h 34"/>
                  <a:gd name="T50" fmla="*/ 88 w 88"/>
                  <a:gd name="T51" fmla="*/ 34 h 3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8" h="34">
                    <a:moveTo>
                      <a:pt x="62" y="0"/>
                    </a:moveTo>
                    <a:lnTo>
                      <a:pt x="17" y="2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4" y="30"/>
                    </a:lnTo>
                    <a:lnTo>
                      <a:pt x="13" y="27"/>
                    </a:lnTo>
                    <a:lnTo>
                      <a:pt x="21" y="27"/>
                    </a:lnTo>
                    <a:lnTo>
                      <a:pt x="26" y="33"/>
                    </a:lnTo>
                    <a:lnTo>
                      <a:pt x="33" y="27"/>
                    </a:lnTo>
                    <a:lnTo>
                      <a:pt x="43" y="23"/>
                    </a:lnTo>
                    <a:lnTo>
                      <a:pt x="62" y="22"/>
                    </a:lnTo>
                    <a:lnTo>
                      <a:pt x="65" y="15"/>
                    </a:lnTo>
                    <a:lnTo>
                      <a:pt x="73" y="10"/>
                    </a:lnTo>
                    <a:lnTo>
                      <a:pt x="87" y="9"/>
                    </a:lnTo>
                    <a:lnTo>
                      <a:pt x="75" y="6"/>
                    </a:lnTo>
                    <a:lnTo>
                      <a:pt x="62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2" name="Freeform 52"/>
              <p:cNvSpPr>
                <a:spLocks/>
              </p:cNvSpPr>
              <p:nvPr/>
            </p:nvSpPr>
            <p:spPr bwMode="auto">
              <a:xfrm>
                <a:off x="3947" y="2262"/>
                <a:ext cx="75" cy="31"/>
              </a:xfrm>
              <a:custGeom>
                <a:avLst/>
                <a:gdLst>
                  <a:gd name="T0" fmla="*/ 6 w 88"/>
                  <a:gd name="T1" fmla="*/ 0 h 34"/>
                  <a:gd name="T2" fmla="*/ 3 w 88"/>
                  <a:gd name="T3" fmla="*/ 2 h 34"/>
                  <a:gd name="T4" fmla="*/ 1 w 88"/>
                  <a:gd name="T5" fmla="*/ 5 h 34"/>
                  <a:gd name="T6" fmla="*/ 0 w 88"/>
                  <a:gd name="T7" fmla="*/ 5 h 34"/>
                  <a:gd name="T8" fmla="*/ 3 w 88"/>
                  <a:gd name="T9" fmla="*/ 8 h 34"/>
                  <a:gd name="T10" fmla="*/ 3 w 88"/>
                  <a:gd name="T11" fmla="*/ 7 h 34"/>
                  <a:gd name="T12" fmla="*/ 3 w 88"/>
                  <a:gd name="T13" fmla="*/ 7 h 34"/>
                  <a:gd name="T14" fmla="*/ 3 w 88"/>
                  <a:gd name="T15" fmla="*/ 9 h 34"/>
                  <a:gd name="T16" fmla="*/ 3 w 88"/>
                  <a:gd name="T17" fmla="*/ 7 h 34"/>
                  <a:gd name="T18" fmla="*/ 4 w 88"/>
                  <a:gd name="T19" fmla="*/ 5 h 34"/>
                  <a:gd name="T20" fmla="*/ 6 w 88"/>
                  <a:gd name="T21" fmla="*/ 5 h 34"/>
                  <a:gd name="T22" fmla="*/ 6 w 88"/>
                  <a:gd name="T23" fmla="*/ 5 h 34"/>
                  <a:gd name="T24" fmla="*/ 7 w 88"/>
                  <a:gd name="T25" fmla="*/ 5 h 34"/>
                  <a:gd name="T26" fmla="*/ 8 w 88"/>
                  <a:gd name="T27" fmla="*/ 5 h 34"/>
                  <a:gd name="T28" fmla="*/ 7 w 88"/>
                  <a:gd name="T29" fmla="*/ 5 h 34"/>
                  <a:gd name="T30" fmla="*/ 6 w 88"/>
                  <a:gd name="T31" fmla="*/ 0 h 3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8"/>
                  <a:gd name="T49" fmla="*/ 0 h 34"/>
                  <a:gd name="T50" fmla="*/ 88 w 88"/>
                  <a:gd name="T51" fmla="*/ 34 h 3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8" h="34">
                    <a:moveTo>
                      <a:pt x="61" y="0"/>
                    </a:moveTo>
                    <a:lnTo>
                      <a:pt x="17" y="2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4" y="30"/>
                    </a:lnTo>
                    <a:lnTo>
                      <a:pt x="13" y="27"/>
                    </a:lnTo>
                    <a:lnTo>
                      <a:pt x="21" y="27"/>
                    </a:lnTo>
                    <a:lnTo>
                      <a:pt x="26" y="33"/>
                    </a:lnTo>
                    <a:lnTo>
                      <a:pt x="33" y="27"/>
                    </a:lnTo>
                    <a:lnTo>
                      <a:pt x="43" y="23"/>
                    </a:lnTo>
                    <a:lnTo>
                      <a:pt x="62" y="22"/>
                    </a:lnTo>
                    <a:lnTo>
                      <a:pt x="65" y="15"/>
                    </a:lnTo>
                    <a:lnTo>
                      <a:pt x="73" y="10"/>
                    </a:lnTo>
                    <a:lnTo>
                      <a:pt x="87" y="9"/>
                    </a:lnTo>
                    <a:lnTo>
                      <a:pt x="75" y="6"/>
                    </a:lnTo>
                    <a:lnTo>
                      <a:pt x="61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3" name="Freeform 53"/>
              <p:cNvSpPr>
                <a:spLocks/>
              </p:cNvSpPr>
              <p:nvPr/>
            </p:nvSpPr>
            <p:spPr bwMode="auto">
              <a:xfrm>
                <a:off x="3165" y="1482"/>
                <a:ext cx="311" cy="381"/>
              </a:xfrm>
              <a:custGeom>
                <a:avLst/>
                <a:gdLst>
                  <a:gd name="T0" fmla="*/ 33 w 363"/>
                  <a:gd name="T1" fmla="*/ 16 h 411"/>
                  <a:gd name="T2" fmla="*/ 33 w 363"/>
                  <a:gd name="T3" fmla="*/ 14 h 411"/>
                  <a:gd name="T4" fmla="*/ 33 w 363"/>
                  <a:gd name="T5" fmla="*/ 14 h 411"/>
                  <a:gd name="T6" fmla="*/ 34 w 363"/>
                  <a:gd name="T7" fmla="*/ 13 h 411"/>
                  <a:gd name="T8" fmla="*/ 34 w 363"/>
                  <a:gd name="T9" fmla="*/ 6 h 411"/>
                  <a:gd name="T10" fmla="*/ 33 w 363"/>
                  <a:gd name="T11" fmla="*/ 6 h 411"/>
                  <a:gd name="T12" fmla="*/ 29 w 363"/>
                  <a:gd name="T13" fmla="*/ 5 h 411"/>
                  <a:gd name="T14" fmla="*/ 27 w 363"/>
                  <a:gd name="T15" fmla="*/ 6 h 411"/>
                  <a:gd name="T16" fmla="*/ 24 w 363"/>
                  <a:gd name="T17" fmla="*/ 6 h 411"/>
                  <a:gd name="T18" fmla="*/ 23 w 363"/>
                  <a:gd name="T19" fmla="*/ 6 h 411"/>
                  <a:gd name="T20" fmla="*/ 22 w 363"/>
                  <a:gd name="T21" fmla="*/ 11 h 411"/>
                  <a:gd name="T22" fmla="*/ 21 w 363"/>
                  <a:gd name="T23" fmla="*/ 11 h 411"/>
                  <a:gd name="T24" fmla="*/ 20 w 363"/>
                  <a:gd name="T25" fmla="*/ 11 h 411"/>
                  <a:gd name="T26" fmla="*/ 18 w 363"/>
                  <a:gd name="T27" fmla="*/ 16 h 411"/>
                  <a:gd name="T28" fmla="*/ 18 w 363"/>
                  <a:gd name="T29" fmla="*/ 18 h 411"/>
                  <a:gd name="T30" fmla="*/ 15 w 363"/>
                  <a:gd name="T31" fmla="*/ 21 h 411"/>
                  <a:gd name="T32" fmla="*/ 15 w 363"/>
                  <a:gd name="T33" fmla="*/ 36 h 411"/>
                  <a:gd name="T34" fmla="*/ 11 w 363"/>
                  <a:gd name="T35" fmla="*/ 59 h 411"/>
                  <a:gd name="T36" fmla="*/ 7 w 363"/>
                  <a:gd name="T37" fmla="*/ 74 h 411"/>
                  <a:gd name="T38" fmla="*/ 3 w 363"/>
                  <a:gd name="T39" fmla="*/ 86 h 411"/>
                  <a:gd name="T40" fmla="*/ 3 w 363"/>
                  <a:gd name="T41" fmla="*/ 91 h 411"/>
                  <a:gd name="T42" fmla="*/ 3 w 363"/>
                  <a:gd name="T43" fmla="*/ 96 h 411"/>
                  <a:gd name="T44" fmla="*/ 0 w 363"/>
                  <a:gd name="T45" fmla="*/ 103 h 411"/>
                  <a:gd name="T46" fmla="*/ 3 w 363"/>
                  <a:gd name="T47" fmla="*/ 108 h 411"/>
                  <a:gd name="T48" fmla="*/ 3 w 363"/>
                  <a:gd name="T49" fmla="*/ 109 h 411"/>
                  <a:gd name="T50" fmla="*/ 3 w 363"/>
                  <a:gd name="T51" fmla="*/ 112 h 411"/>
                  <a:gd name="T52" fmla="*/ 1 w 363"/>
                  <a:gd name="T53" fmla="*/ 117 h 411"/>
                  <a:gd name="T54" fmla="*/ 3 w 363"/>
                  <a:gd name="T55" fmla="*/ 125 h 411"/>
                  <a:gd name="T56" fmla="*/ 3 w 363"/>
                  <a:gd name="T57" fmla="*/ 130 h 411"/>
                  <a:gd name="T58" fmla="*/ 4 w 363"/>
                  <a:gd name="T59" fmla="*/ 130 h 411"/>
                  <a:gd name="T60" fmla="*/ 6 w 363"/>
                  <a:gd name="T61" fmla="*/ 125 h 411"/>
                  <a:gd name="T62" fmla="*/ 6 w 363"/>
                  <a:gd name="T63" fmla="*/ 120 h 411"/>
                  <a:gd name="T64" fmla="*/ 7 w 363"/>
                  <a:gd name="T65" fmla="*/ 116 h 411"/>
                  <a:gd name="T66" fmla="*/ 8 w 363"/>
                  <a:gd name="T67" fmla="*/ 109 h 411"/>
                  <a:gd name="T68" fmla="*/ 9 w 363"/>
                  <a:gd name="T69" fmla="*/ 114 h 411"/>
                  <a:gd name="T70" fmla="*/ 11 w 363"/>
                  <a:gd name="T71" fmla="*/ 109 h 411"/>
                  <a:gd name="T72" fmla="*/ 11 w 363"/>
                  <a:gd name="T73" fmla="*/ 83 h 411"/>
                  <a:gd name="T74" fmla="*/ 13 w 363"/>
                  <a:gd name="T75" fmla="*/ 77 h 411"/>
                  <a:gd name="T76" fmla="*/ 13 w 363"/>
                  <a:gd name="T77" fmla="*/ 64 h 411"/>
                  <a:gd name="T78" fmla="*/ 15 w 363"/>
                  <a:gd name="T79" fmla="*/ 58 h 411"/>
                  <a:gd name="T80" fmla="*/ 17 w 363"/>
                  <a:gd name="T81" fmla="*/ 43 h 411"/>
                  <a:gd name="T82" fmla="*/ 18 w 363"/>
                  <a:gd name="T83" fmla="*/ 39 h 411"/>
                  <a:gd name="T84" fmla="*/ 18 w 363"/>
                  <a:gd name="T85" fmla="*/ 33 h 411"/>
                  <a:gd name="T86" fmla="*/ 21 w 363"/>
                  <a:gd name="T87" fmla="*/ 24 h 411"/>
                  <a:gd name="T88" fmla="*/ 24 w 363"/>
                  <a:gd name="T89" fmla="*/ 19 h 411"/>
                  <a:gd name="T90" fmla="*/ 25 w 363"/>
                  <a:gd name="T91" fmla="*/ 22 h 411"/>
                  <a:gd name="T92" fmla="*/ 28 w 363"/>
                  <a:gd name="T93" fmla="*/ 22 h 411"/>
                  <a:gd name="T94" fmla="*/ 28 w 363"/>
                  <a:gd name="T95" fmla="*/ 19 h 411"/>
                  <a:gd name="T96" fmla="*/ 30 w 363"/>
                  <a:gd name="T97" fmla="*/ 16 h 411"/>
                  <a:gd name="T98" fmla="*/ 34 w 363"/>
                  <a:gd name="T99" fmla="*/ 21 h 411"/>
                  <a:gd name="T100" fmla="*/ 34 w 363"/>
                  <a:gd name="T101" fmla="*/ 18 h 411"/>
                  <a:gd name="T102" fmla="*/ 34 w 363"/>
                  <a:gd name="T103" fmla="*/ 17 h 41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63"/>
                  <a:gd name="T157" fmla="*/ 0 h 411"/>
                  <a:gd name="T158" fmla="*/ 363 w 363"/>
                  <a:gd name="T159" fmla="*/ 411 h 41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63" h="411">
                    <a:moveTo>
                      <a:pt x="349" y="51"/>
                    </a:moveTo>
                    <a:lnTo>
                      <a:pt x="338" y="48"/>
                    </a:lnTo>
                    <a:lnTo>
                      <a:pt x="324" y="43"/>
                    </a:lnTo>
                    <a:lnTo>
                      <a:pt x="320" y="42"/>
                    </a:lnTo>
                    <a:lnTo>
                      <a:pt x="338" y="41"/>
                    </a:lnTo>
                    <a:lnTo>
                      <a:pt x="335" y="42"/>
                    </a:lnTo>
                    <a:lnTo>
                      <a:pt x="340" y="41"/>
                    </a:lnTo>
                    <a:lnTo>
                      <a:pt x="349" y="38"/>
                    </a:lnTo>
                    <a:lnTo>
                      <a:pt x="352" y="30"/>
                    </a:lnTo>
                    <a:lnTo>
                      <a:pt x="353" y="21"/>
                    </a:lnTo>
                    <a:lnTo>
                      <a:pt x="337" y="19"/>
                    </a:lnTo>
                    <a:lnTo>
                      <a:pt x="334" y="10"/>
                    </a:lnTo>
                    <a:lnTo>
                      <a:pt x="324" y="3"/>
                    </a:lnTo>
                    <a:lnTo>
                      <a:pt x="301" y="5"/>
                    </a:lnTo>
                    <a:lnTo>
                      <a:pt x="277" y="0"/>
                    </a:lnTo>
                    <a:lnTo>
                      <a:pt x="270" y="6"/>
                    </a:lnTo>
                    <a:lnTo>
                      <a:pt x="259" y="11"/>
                    </a:lnTo>
                    <a:lnTo>
                      <a:pt x="245" y="14"/>
                    </a:lnTo>
                    <a:lnTo>
                      <a:pt x="233" y="18"/>
                    </a:lnTo>
                    <a:lnTo>
                      <a:pt x="231" y="21"/>
                    </a:lnTo>
                    <a:lnTo>
                      <a:pt x="229" y="29"/>
                    </a:lnTo>
                    <a:lnTo>
                      <a:pt x="225" y="33"/>
                    </a:lnTo>
                    <a:lnTo>
                      <a:pt x="219" y="36"/>
                    </a:lnTo>
                    <a:lnTo>
                      <a:pt x="208" y="33"/>
                    </a:lnTo>
                    <a:lnTo>
                      <a:pt x="208" y="31"/>
                    </a:lnTo>
                    <a:lnTo>
                      <a:pt x="199" y="32"/>
                    </a:lnTo>
                    <a:lnTo>
                      <a:pt x="192" y="38"/>
                    </a:lnTo>
                    <a:lnTo>
                      <a:pt x="187" y="48"/>
                    </a:lnTo>
                    <a:lnTo>
                      <a:pt x="180" y="54"/>
                    </a:lnTo>
                    <a:lnTo>
                      <a:pt x="172" y="54"/>
                    </a:lnTo>
                    <a:lnTo>
                      <a:pt x="168" y="58"/>
                    </a:lnTo>
                    <a:lnTo>
                      <a:pt x="160" y="67"/>
                    </a:lnTo>
                    <a:lnTo>
                      <a:pt x="157" y="82"/>
                    </a:lnTo>
                    <a:lnTo>
                      <a:pt x="145" y="112"/>
                    </a:lnTo>
                    <a:lnTo>
                      <a:pt x="124" y="148"/>
                    </a:lnTo>
                    <a:lnTo>
                      <a:pt x="106" y="183"/>
                    </a:lnTo>
                    <a:lnTo>
                      <a:pt x="87" y="223"/>
                    </a:lnTo>
                    <a:lnTo>
                      <a:pt x="75" y="229"/>
                    </a:lnTo>
                    <a:lnTo>
                      <a:pt x="56" y="253"/>
                    </a:lnTo>
                    <a:lnTo>
                      <a:pt x="33" y="268"/>
                    </a:lnTo>
                    <a:lnTo>
                      <a:pt x="22" y="279"/>
                    </a:lnTo>
                    <a:lnTo>
                      <a:pt x="15" y="283"/>
                    </a:lnTo>
                    <a:lnTo>
                      <a:pt x="11" y="295"/>
                    </a:lnTo>
                    <a:lnTo>
                      <a:pt x="5" y="299"/>
                    </a:lnTo>
                    <a:lnTo>
                      <a:pt x="0" y="310"/>
                    </a:lnTo>
                    <a:lnTo>
                      <a:pt x="0" y="322"/>
                    </a:lnTo>
                    <a:lnTo>
                      <a:pt x="2" y="331"/>
                    </a:lnTo>
                    <a:lnTo>
                      <a:pt x="5" y="335"/>
                    </a:lnTo>
                    <a:lnTo>
                      <a:pt x="9" y="340"/>
                    </a:lnTo>
                    <a:lnTo>
                      <a:pt x="8" y="342"/>
                    </a:lnTo>
                    <a:lnTo>
                      <a:pt x="5" y="344"/>
                    </a:lnTo>
                    <a:lnTo>
                      <a:pt x="4" y="350"/>
                    </a:lnTo>
                    <a:lnTo>
                      <a:pt x="4" y="358"/>
                    </a:lnTo>
                    <a:lnTo>
                      <a:pt x="1" y="367"/>
                    </a:lnTo>
                    <a:lnTo>
                      <a:pt x="1" y="376"/>
                    </a:lnTo>
                    <a:lnTo>
                      <a:pt x="3" y="386"/>
                    </a:lnTo>
                    <a:lnTo>
                      <a:pt x="9" y="397"/>
                    </a:lnTo>
                    <a:lnTo>
                      <a:pt x="17" y="404"/>
                    </a:lnTo>
                    <a:lnTo>
                      <a:pt x="30" y="410"/>
                    </a:lnTo>
                    <a:lnTo>
                      <a:pt x="41" y="405"/>
                    </a:lnTo>
                    <a:lnTo>
                      <a:pt x="50" y="398"/>
                    </a:lnTo>
                    <a:lnTo>
                      <a:pt x="56" y="388"/>
                    </a:lnTo>
                    <a:lnTo>
                      <a:pt x="60" y="376"/>
                    </a:lnTo>
                    <a:lnTo>
                      <a:pt x="61" y="373"/>
                    </a:lnTo>
                    <a:lnTo>
                      <a:pt x="72" y="368"/>
                    </a:lnTo>
                    <a:lnTo>
                      <a:pt x="75" y="362"/>
                    </a:lnTo>
                    <a:lnTo>
                      <a:pt x="82" y="352"/>
                    </a:lnTo>
                    <a:lnTo>
                      <a:pt x="83" y="344"/>
                    </a:lnTo>
                    <a:lnTo>
                      <a:pt x="83" y="339"/>
                    </a:lnTo>
                    <a:lnTo>
                      <a:pt x="91" y="355"/>
                    </a:lnTo>
                    <a:lnTo>
                      <a:pt x="100" y="351"/>
                    </a:lnTo>
                    <a:lnTo>
                      <a:pt x="105" y="342"/>
                    </a:lnTo>
                    <a:lnTo>
                      <a:pt x="106" y="322"/>
                    </a:lnTo>
                    <a:lnTo>
                      <a:pt x="106" y="259"/>
                    </a:lnTo>
                    <a:lnTo>
                      <a:pt x="104" y="253"/>
                    </a:lnTo>
                    <a:lnTo>
                      <a:pt x="128" y="239"/>
                    </a:lnTo>
                    <a:lnTo>
                      <a:pt x="129" y="215"/>
                    </a:lnTo>
                    <a:lnTo>
                      <a:pt x="140" y="198"/>
                    </a:lnTo>
                    <a:lnTo>
                      <a:pt x="143" y="181"/>
                    </a:lnTo>
                    <a:lnTo>
                      <a:pt x="145" y="181"/>
                    </a:lnTo>
                    <a:lnTo>
                      <a:pt x="168" y="156"/>
                    </a:lnTo>
                    <a:lnTo>
                      <a:pt x="170" y="134"/>
                    </a:lnTo>
                    <a:lnTo>
                      <a:pt x="172" y="132"/>
                    </a:lnTo>
                    <a:lnTo>
                      <a:pt x="177" y="123"/>
                    </a:lnTo>
                    <a:lnTo>
                      <a:pt x="178" y="118"/>
                    </a:lnTo>
                    <a:lnTo>
                      <a:pt x="184" y="104"/>
                    </a:lnTo>
                    <a:lnTo>
                      <a:pt x="204" y="85"/>
                    </a:lnTo>
                    <a:lnTo>
                      <a:pt x="219" y="74"/>
                    </a:lnTo>
                    <a:lnTo>
                      <a:pt x="238" y="63"/>
                    </a:lnTo>
                    <a:lnTo>
                      <a:pt x="246" y="61"/>
                    </a:lnTo>
                    <a:lnTo>
                      <a:pt x="251" y="64"/>
                    </a:lnTo>
                    <a:lnTo>
                      <a:pt x="258" y="69"/>
                    </a:lnTo>
                    <a:lnTo>
                      <a:pt x="278" y="70"/>
                    </a:lnTo>
                    <a:lnTo>
                      <a:pt x="287" y="68"/>
                    </a:lnTo>
                    <a:lnTo>
                      <a:pt x="294" y="65"/>
                    </a:lnTo>
                    <a:lnTo>
                      <a:pt x="296" y="58"/>
                    </a:lnTo>
                    <a:lnTo>
                      <a:pt x="299" y="52"/>
                    </a:lnTo>
                    <a:lnTo>
                      <a:pt x="304" y="49"/>
                    </a:lnTo>
                    <a:lnTo>
                      <a:pt x="315" y="49"/>
                    </a:lnTo>
                    <a:lnTo>
                      <a:pt x="349" y="66"/>
                    </a:lnTo>
                    <a:lnTo>
                      <a:pt x="350" y="65"/>
                    </a:lnTo>
                    <a:lnTo>
                      <a:pt x="352" y="56"/>
                    </a:lnTo>
                    <a:lnTo>
                      <a:pt x="362" y="55"/>
                    </a:lnTo>
                    <a:lnTo>
                      <a:pt x="349" y="5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4" name="Freeform 54"/>
              <p:cNvSpPr>
                <a:spLocks/>
              </p:cNvSpPr>
              <p:nvPr/>
            </p:nvSpPr>
            <p:spPr bwMode="auto">
              <a:xfrm>
                <a:off x="2993" y="2125"/>
                <a:ext cx="145" cy="124"/>
              </a:xfrm>
              <a:custGeom>
                <a:avLst/>
                <a:gdLst>
                  <a:gd name="T0" fmla="*/ 14 w 171"/>
                  <a:gd name="T1" fmla="*/ 17 h 133"/>
                  <a:gd name="T2" fmla="*/ 12 w 171"/>
                  <a:gd name="T3" fmla="*/ 19 h 133"/>
                  <a:gd name="T4" fmla="*/ 11 w 171"/>
                  <a:gd name="T5" fmla="*/ 24 h 133"/>
                  <a:gd name="T6" fmla="*/ 10 w 171"/>
                  <a:gd name="T7" fmla="*/ 29 h 133"/>
                  <a:gd name="T8" fmla="*/ 8 w 171"/>
                  <a:gd name="T9" fmla="*/ 41 h 133"/>
                  <a:gd name="T10" fmla="*/ 6 w 171"/>
                  <a:gd name="T11" fmla="*/ 41 h 133"/>
                  <a:gd name="T12" fmla="*/ 5 w 171"/>
                  <a:gd name="T13" fmla="*/ 42 h 133"/>
                  <a:gd name="T14" fmla="*/ 3 w 171"/>
                  <a:gd name="T15" fmla="*/ 42 h 133"/>
                  <a:gd name="T16" fmla="*/ 3 w 171"/>
                  <a:gd name="T17" fmla="*/ 45 h 133"/>
                  <a:gd name="T18" fmla="*/ 3 w 171"/>
                  <a:gd name="T19" fmla="*/ 45 h 133"/>
                  <a:gd name="T20" fmla="*/ 3 w 171"/>
                  <a:gd name="T21" fmla="*/ 43 h 133"/>
                  <a:gd name="T22" fmla="*/ 3 w 171"/>
                  <a:gd name="T23" fmla="*/ 38 h 133"/>
                  <a:gd name="T24" fmla="*/ 3 w 171"/>
                  <a:gd name="T25" fmla="*/ 35 h 133"/>
                  <a:gd name="T26" fmla="*/ 3 w 171"/>
                  <a:gd name="T27" fmla="*/ 32 h 133"/>
                  <a:gd name="T28" fmla="*/ 3 w 171"/>
                  <a:gd name="T29" fmla="*/ 28 h 133"/>
                  <a:gd name="T30" fmla="*/ 3 w 171"/>
                  <a:gd name="T31" fmla="*/ 21 h 133"/>
                  <a:gd name="T32" fmla="*/ 3 w 171"/>
                  <a:gd name="T33" fmla="*/ 15 h 133"/>
                  <a:gd name="T34" fmla="*/ 3 w 171"/>
                  <a:gd name="T35" fmla="*/ 13 h 133"/>
                  <a:gd name="T36" fmla="*/ 3 w 171"/>
                  <a:gd name="T37" fmla="*/ 11 h 133"/>
                  <a:gd name="T38" fmla="*/ 3 w 171"/>
                  <a:gd name="T39" fmla="*/ 9 h 133"/>
                  <a:gd name="T40" fmla="*/ 3 w 171"/>
                  <a:gd name="T41" fmla="*/ 10 h 133"/>
                  <a:gd name="T42" fmla="*/ 3 w 171"/>
                  <a:gd name="T43" fmla="*/ 7 h 133"/>
                  <a:gd name="T44" fmla="*/ 2 w 171"/>
                  <a:gd name="T45" fmla="*/ 7 h 133"/>
                  <a:gd name="T46" fmla="*/ 3 w 171"/>
                  <a:gd name="T47" fmla="*/ 7 h 133"/>
                  <a:gd name="T48" fmla="*/ 3 w 171"/>
                  <a:gd name="T49" fmla="*/ 0 h 133"/>
                  <a:gd name="T50" fmla="*/ 3 w 171"/>
                  <a:gd name="T51" fmla="*/ 3 h 133"/>
                  <a:gd name="T52" fmla="*/ 5 w 171"/>
                  <a:gd name="T53" fmla="*/ 5 h 133"/>
                  <a:gd name="T54" fmla="*/ 7 w 171"/>
                  <a:gd name="T55" fmla="*/ 7 h 133"/>
                  <a:gd name="T56" fmla="*/ 9 w 171"/>
                  <a:gd name="T57" fmla="*/ 5 h 133"/>
                  <a:gd name="T58" fmla="*/ 9 w 171"/>
                  <a:gd name="T59" fmla="*/ 7 h 133"/>
                  <a:gd name="T60" fmla="*/ 11 w 171"/>
                  <a:gd name="T61" fmla="*/ 7 h 133"/>
                  <a:gd name="T62" fmla="*/ 12 w 171"/>
                  <a:gd name="T63" fmla="*/ 9 h 133"/>
                  <a:gd name="T64" fmla="*/ 12 w 171"/>
                  <a:gd name="T65" fmla="*/ 13 h 133"/>
                  <a:gd name="T66" fmla="*/ 14 w 171"/>
                  <a:gd name="T67" fmla="*/ 15 h 133"/>
                  <a:gd name="T68" fmla="*/ 14 w 171"/>
                  <a:gd name="T69" fmla="*/ 17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71"/>
                  <a:gd name="T106" fmla="*/ 0 h 133"/>
                  <a:gd name="T107" fmla="*/ 171 w 171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71" h="133">
                    <a:moveTo>
                      <a:pt x="167" y="46"/>
                    </a:moveTo>
                    <a:lnTo>
                      <a:pt x="157" y="45"/>
                    </a:lnTo>
                    <a:lnTo>
                      <a:pt x="149" y="47"/>
                    </a:lnTo>
                    <a:lnTo>
                      <a:pt x="143" y="51"/>
                    </a:lnTo>
                    <a:lnTo>
                      <a:pt x="131" y="60"/>
                    </a:lnTo>
                    <a:lnTo>
                      <a:pt x="128" y="68"/>
                    </a:lnTo>
                    <a:lnTo>
                      <a:pt x="130" y="77"/>
                    </a:lnTo>
                    <a:lnTo>
                      <a:pt x="124" y="83"/>
                    </a:lnTo>
                    <a:lnTo>
                      <a:pt x="115" y="95"/>
                    </a:lnTo>
                    <a:lnTo>
                      <a:pt x="102" y="116"/>
                    </a:lnTo>
                    <a:lnTo>
                      <a:pt x="95" y="117"/>
                    </a:lnTo>
                    <a:lnTo>
                      <a:pt x="74" y="116"/>
                    </a:lnTo>
                    <a:lnTo>
                      <a:pt x="65" y="116"/>
                    </a:lnTo>
                    <a:lnTo>
                      <a:pt x="58" y="118"/>
                    </a:lnTo>
                    <a:lnTo>
                      <a:pt x="53" y="121"/>
                    </a:lnTo>
                    <a:lnTo>
                      <a:pt x="43" y="119"/>
                    </a:lnTo>
                    <a:lnTo>
                      <a:pt x="36" y="120"/>
                    </a:lnTo>
                    <a:lnTo>
                      <a:pt x="31" y="127"/>
                    </a:lnTo>
                    <a:lnTo>
                      <a:pt x="31" y="132"/>
                    </a:lnTo>
                    <a:lnTo>
                      <a:pt x="24" y="129"/>
                    </a:lnTo>
                    <a:lnTo>
                      <a:pt x="19" y="127"/>
                    </a:lnTo>
                    <a:lnTo>
                      <a:pt x="16" y="122"/>
                    </a:lnTo>
                    <a:lnTo>
                      <a:pt x="16" y="117"/>
                    </a:lnTo>
                    <a:lnTo>
                      <a:pt x="19" y="107"/>
                    </a:lnTo>
                    <a:lnTo>
                      <a:pt x="24" y="102"/>
                    </a:lnTo>
                    <a:lnTo>
                      <a:pt x="26" y="101"/>
                    </a:lnTo>
                    <a:lnTo>
                      <a:pt x="31" y="97"/>
                    </a:lnTo>
                    <a:lnTo>
                      <a:pt x="25" y="92"/>
                    </a:lnTo>
                    <a:lnTo>
                      <a:pt x="29" y="88"/>
                    </a:lnTo>
                    <a:lnTo>
                      <a:pt x="31" y="78"/>
                    </a:lnTo>
                    <a:lnTo>
                      <a:pt x="31" y="71"/>
                    </a:lnTo>
                    <a:lnTo>
                      <a:pt x="29" y="59"/>
                    </a:lnTo>
                    <a:lnTo>
                      <a:pt x="31" y="49"/>
                    </a:lnTo>
                    <a:lnTo>
                      <a:pt x="34" y="41"/>
                    </a:lnTo>
                    <a:lnTo>
                      <a:pt x="38" y="39"/>
                    </a:lnTo>
                    <a:lnTo>
                      <a:pt x="41" y="34"/>
                    </a:lnTo>
                    <a:lnTo>
                      <a:pt x="41" y="33"/>
                    </a:lnTo>
                    <a:lnTo>
                      <a:pt x="38" y="31"/>
                    </a:lnTo>
                    <a:lnTo>
                      <a:pt x="29" y="27"/>
                    </a:lnTo>
                    <a:lnTo>
                      <a:pt x="26" y="27"/>
                    </a:lnTo>
                    <a:lnTo>
                      <a:pt x="11" y="30"/>
                    </a:lnTo>
                    <a:lnTo>
                      <a:pt x="3" y="28"/>
                    </a:lnTo>
                    <a:lnTo>
                      <a:pt x="3" y="23"/>
                    </a:lnTo>
                    <a:lnTo>
                      <a:pt x="3" y="19"/>
                    </a:lnTo>
                    <a:lnTo>
                      <a:pt x="0" y="13"/>
                    </a:lnTo>
                    <a:lnTo>
                      <a:pt x="2" y="11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19" y="1"/>
                    </a:lnTo>
                    <a:lnTo>
                      <a:pt x="23" y="0"/>
                    </a:lnTo>
                    <a:lnTo>
                      <a:pt x="26" y="1"/>
                    </a:lnTo>
                    <a:lnTo>
                      <a:pt x="29" y="3"/>
                    </a:lnTo>
                    <a:lnTo>
                      <a:pt x="55" y="6"/>
                    </a:lnTo>
                    <a:lnTo>
                      <a:pt x="62" y="5"/>
                    </a:lnTo>
                    <a:lnTo>
                      <a:pt x="77" y="6"/>
                    </a:lnTo>
                    <a:lnTo>
                      <a:pt x="90" y="7"/>
                    </a:lnTo>
                    <a:lnTo>
                      <a:pt x="105" y="4"/>
                    </a:lnTo>
                    <a:lnTo>
                      <a:pt x="107" y="5"/>
                    </a:lnTo>
                    <a:lnTo>
                      <a:pt x="109" y="9"/>
                    </a:lnTo>
                    <a:lnTo>
                      <a:pt x="109" y="11"/>
                    </a:lnTo>
                    <a:lnTo>
                      <a:pt x="121" y="18"/>
                    </a:lnTo>
                    <a:lnTo>
                      <a:pt x="126" y="19"/>
                    </a:lnTo>
                    <a:lnTo>
                      <a:pt x="130" y="22"/>
                    </a:lnTo>
                    <a:lnTo>
                      <a:pt x="134" y="27"/>
                    </a:lnTo>
                    <a:lnTo>
                      <a:pt x="136" y="25"/>
                    </a:lnTo>
                    <a:lnTo>
                      <a:pt x="144" y="34"/>
                    </a:lnTo>
                    <a:lnTo>
                      <a:pt x="144" y="36"/>
                    </a:lnTo>
                    <a:lnTo>
                      <a:pt x="162" y="41"/>
                    </a:lnTo>
                    <a:lnTo>
                      <a:pt x="170" y="42"/>
                    </a:lnTo>
                    <a:lnTo>
                      <a:pt x="167" y="4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5" name="Freeform 55"/>
              <p:cNvSpPr>
                <a:spLocks/>
              </p:cNvSpPr>
              <p:nvPr/>
            </p:nvSpPr>
            <p:spPr bwMode="auto">
              <a:xfrm>
                <a:off x="3130" y="2194"/>
                <a:ext cx="18" cy="18"/>
              </a:xfrm>
              <a:custGeom>
                <a:avLst/>
                <a:gdLst>
                  <a:gd name="T0" fmla="*/ 5 w 20"/>
                  <a:gd name="T1" fmla="*/ 0 h 19"/>
                  <a:gd name="T2" fmla="*/ 5 w 20"/>
                  <a:gd name="T3" fmla="*/ 0 h 19"/>
                  <a:gd name="T4" fmla="*/ 2 w 20"/>
                  <a:gd name="T5" fmla="*/ 0 h 19"/>
                  <a:gd name="T6" fmla="*/ 0 w 20"/>
                  <a:gd name="T7" fmla="*/ 9 h 19"/>
                  <a:gd name="T8" fmla="*/ 0 w 20"/>
                  <a:gd name="T9" fmla="*/ 9 h 19"/>
                  <a:gd name="T10" fmla="*/ 4 w 20"/>
                  <a:gd name="T11" fmla="*/ 9 h 19"/>
                  <a:gd name="T12" fmla="*/ 5 w 20"/>
                  <a:gd name="T13" fmla="*/ 9 h 19"/>
                  <a:gd name="T14" fmla="*/ 5 w 20"/>
                  <a:gd name="T15" fmla="*/ 9 h 19"/>
                  <a:gd name="T16" fmla="*/ 5 w 20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19"/>
                  <a:gd name="T29" fmla="*/ 20 w 20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19">
                    <a:moveTo>
                      <a:pt x="17" y="0"/>
                    </a:moveTo>
                    <a:lnTo>
                      <a:pt x="11" y="0"/>
                    </a:lnTo>
                    <a:lnTo>
                      <a:pt x="2" y="0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4" y="18"/>
                    </a:lnTo>
                    <a:lnTo>
                      <a:pt x="15" y="13"/>
                    </a:lnTo>
                    <a:lnTo>
                      <a:pt x="19" y="11"/>
                    </a:lnTo>
                    <a:lnTo>
                      <a:pt x="17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6" name="Freeform 56"/>
              <p:cNvSpPr>
                <a:spLocks/>
              </p:cNvSpPr>
              <p:nvPr/>
            </p:nvSpPr>
            <p:spPr bwMode="auto">
              <a:xfrm>
                <a:off x="3177" y="2090"/>
                <a:ext cx="146" cy="138"/>
              </a:xfrm>
              <a:custGeom>
                <a:avLst/>
                <a:gdLst>
                  <a:gd name="T0" fmla="*/ 9 w 171"/>
                  <a:gd name="T1" fmla="*/ 6 h 149"/>
                  <a:gd name="T2" fmla="*/ 9 w 171"/>
                  <a:gd name="T3" fmla="*/ 6 h 149"/>
                  <a:gd name="T4" fmla="*/ 9 w 171"/>
                  <a:gd name="T5" fmla="*/ 7 h 149"/>
                  <a:gd name="T6" fmla="*/ 9 w 171"/>
                  <a:gd name="T7" fmla="*/ 13 h 149"/>
                  <a:gd name="T8" fmla="*/ 11 w 171"/>
                  <a:gd name="T9" fmla="*/ 17 h 149"/>
                  <a:gd name="T10" fmla="*/ 11 w 171"/>
                  <a:gd name="T11" fmla="*/ 20 h 149"/>
                  <a:gd name="T12" fmla="*/ 15 w 171"/>
                  <a:gd name="T13" fmla="*/ 32 h 149"/>
                  <a:gd name="T14" fmla="*/ 15 w 171"/>
                  <a:gd name="T15" fmla="*/ 40 h 149"/>
                  <a:gd name="T16" fmla="*/ 14 w 171"/>
                  <a:gd name="T17" fmla="*/ 38 h 149"/>
                  <a:gd name="T18" fmla="*/ 14 w 171"/>
                  <a:gd name="T19" fmla="*/ 41 h 149"/>
                  <a:gd name="T20" fmla="*/ 13 w 171"/>
                  <a:gd name="T21" fmla="*/ 44 h 149"/>
                  <a:gd name="T22" fmla="*/ 13 w 171"/>
                  <a:gd name="T23" fmla="*/ 44 h 149"/>
                  <a:gd name="T24" fmla="*/ 12 w 171"/>
                  <a:gd name="T25" fmla="*/ 41 h 149"/>
                  <a:gd name="T26" fmla="*/ 13 w 171"/>
                  <a:gd name="T27" fmla="*/ 41 h 149"/>
                  <a:gd name="T28" fmla="*/ 12 w 171"/>
                  <a:gd name="T29" fmla="*/ 35 h 149"/>
                  <a:gd name="T30" fmla="*/ 9 w 171"/>
                  <a:gd name="T31" fmla="*/ 30 h 149"/>
                  <a:gd name="T32" fmla="*/ 8 w 171"/>
                  <a:gd name="T33" fmla="*/ 24 h 149"/>
                  <a:gd name="T34" fmla="*/ 5 w 171"/>
                  <a:gd name="T35" fmla="*/ 15 h 149"/>
                  <a:gd name="T36" fmla="*/ 4 w 171"/>
                  <a:gd name="T37" fmla="*/ 13 h 149"/>
                  <a:gd name="T38" fmla="*/ 3 w 171"/>
                  <a:gd name="T39" fmla="*/ 16 h 149"/>
                  <a:gd name="T40" fmla="*/ 3 w 171"/>
                  <a:gd name="T41" fmla="*/ 14 h 149"/>
                  <a:gd name="T42" fmla="*/ 2 w 171"/>
                  <a:gd name="T43" fmla="*/ 11 h 149"/>
                  <a:gd name="T44" fmla="*/ 3 w 171"/>
                  <a:gd name="T45" fmla="*/ 6 h 149"/>
                  <a:gd name="T46" fmla="*/ 3 w 171"/>
                  <a:gd name="T47" fmla="*/ 6 h 149"/>
                  <a:gd name="T48" fmla="*/ 3 w 171"/>
                  <a:gd name="T49" fmla="*/ 6 h 149"/>
                  <a:gd name="T50" fmla="*/ 3 w 171"/>
                  <a:gd name="T51" fmla="*/ 6 h 149"/>
                  <a:gd name="T52" fmla="*/ 4 w 171"/>
                  <a:gd name="T53" fmla="*/ 6 h 149"/>
                  <a:gd name="T54" fmla="*/ 5 w 171"/>
                  <a:gd name="T55" fmla="*/ 6 h 149"/>
                  <a:gd name="T56" fmla="*/ 5 w 171"/>
                  <a:gd name="T57" fmla="*/ 6 h 149"/>
                  <a:gd name="T58" fmla="*/ 5 w 171"/>
                  <a:gd name="T59" fmla="*/ 6 h 149"/>
                  <a:gd name="T60" fmla="*/ 5 w 171"/>
                  <a:gd name="T61" fmla="*/ 4 h 149"/>
                  <a:gd name="T62" fmla="*/ 7 w 171"/>
                  <a:gd name="T63" fmla="*/ 1 h 149"/>
                  <a:gd name="T64" fmla="*/ 8 w 171"/>
                  <a:gd name="T65" fmla="*/ 1 h 149"/>
                  <a:gd name="T66" fmla="*/ 8 w 171"/>
                  <a:gd name="T67" fmla="*/ 6 h 14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1"/>
                  <a:gd name="T103" fmla="*/ 0 h 149"/>
                  <a:gd name="T104" fmla="*/ 171 w 171"/>
                  <a:gd name="T105" fmla="*/ 149 h 14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1" h="149">
                    <a:moveTo>
                      <a:pt x="102" y="14"/>
                    </a:moveTo>
                    <a:lnTo>
                      <a:pt x="98" y="17"/>
                    </a:lnTo>
                    <a:lnTo>
                      <a:pt x="101" y="17"/>
                    </a:lnTo>
                    <a:lnTo>
                      <a:pt x="101" y="20"/>
                    </a:lnTo>
                    <a:lnTo>
                      <a:pt x="101" y="22"/>
                    </a:lnTo>
                    <a:lnTo>
                      <a:pt x="91" y="24"/>
                    </a:lnTo>
                    <a:lnTo>
                      <a:pt x="81" y="29"/>
                    </a:lnTo>
                    <a:lnTo>
                      <a:pt x="91" y="40"/>
                    </a:lnTo>
                    <a:lnTo>
                      <a:pt x="101" y="48"/>
                    </a:lnTo>
                    <a:lnTo>
                      <a:pt x="110" y="52"/>
                    </a:lnTo>
                    <a:lnTo>
                      <a:pt x="110" y="57"/>
                    </a:lnTo>
                    <a:lnTo>
                      <a:pt x="116" y="65"/>
                    </a:lnTo>
                    <a:lnTo>
                      <a:pt x="149" y="90"/>
                    </a:lnTo>
                    <a:lnTo>
                      <a:pt x="159" y="102"/>
                    </a:lnTo>
                    <a:lnTo>
                      <a:pt x="170" y="119"/>
                    </a:lnTo>
                    <a:lnTo>
                      <a:pt x="163" y="125"/>
                    </a:lnTo>
                    <a:lnTo>
                      <a:pt x="156" y="117"/>
                    </a:lnTo>
                    <a:lnTo>
                      <a:pt x="148" y="117"/>
                    </a:lnTo>
                    <a:lnTo>
                      <a:pt x="145" y="123"/>
                    </a:lnTo>
                    <a:lnTo>
                      <a:pt x="148" y="132"/>
                    </a:lnTo>
                    <a:lnTo>
                      <a:pt x="140" y="135"/>
                    </a:lnTo>
                    <a:lnTo>
                      <a:pt x="140" y="142"/>
                    </a:lnTo>
                    <a:lnTo>
                      <a:pt x="134" y="148"/>
                    </a:lnTo>
                    <a:lnTo>
                      <a:pt x="129" y="143"/>
                    </a:lnTo>
                    <a:lnTo>
                      <a:pt x="130" y="134"/>
                    </a:lnTo>
                    <a:lnTo>
                      <a:pt x="126" y="131"/>
                    </a:lnTo>
                    <a:lnTo>
                      <a:pt x="127" y="128"/>
                    </a:lnTo>
                    <a:lnTo>
                      <a:pt x="133" y="128"/>
                    </a:lnTo>
                    <a:lnTo>
                      <a:pt x="133" y="113"/>
                    </a:lnTo>
                    <a:lnTo>
                      <a:pt x="124" y="111"/>
                    </a:lnTo>
                    <a:lnTo>
                      <a:pt x="118" y="107"/>
                    </a:lnTo>
                    <a:lnTo>
                      <a:pt x="96" y="93"/>
                    </a:lnTo>
                    <a:lnTo>
                      <a:pt x="88" y="84"/>
                    </a:lnTo>
                    <a:lnTo>
                      <a:pt x="79" y="76"/>
                    </a:lnTo>
                    <a:lnTo>
                      <a:pt x="54" y="53"/>
                    </a:lnTo>
                    <a:lnTo>
                      <a:pt x="53" y="45"/>
                    </a:lnTo>
                    <a:lnTo>
                      <a:pt x="50" y="41"/>
                    </a:lnTo>
                    <a:lnTo>
                      <a:pt x="42" y="40"/>
                    </a:lnTo>
                    <a:lnTo>
                      <a:pt x="19" y="49"/>
                    </a:lnTo>
                    <a:lnTo>
                      <a:pt x="14" y="49"/>
                    </a:lnTo>
                    <a:lnTo>
                      <a:pt x="13" y="49"/>
                    </a:lnTo>
                    <a:lnTo>
                      <a:pt x="14" y="43"/>
                    </a:lnTo>
                    <a:lnTo>
                      <a:pt x="4" y="34"/>
                    </a:lnTo>
                    <a:lnTo>
                      <a:pt x="2" y="32"/>
                    </a:lnTo>
                    <a:lnTo>
                      <a:pt x="0" y="23"/>
                    </a:lnTo>
                    <a:lnTo>
                      <a:pt x="11" y="23"/>
                    </a:lnTo>
                    <a:lnTo>
                      <a:pt x="17" y="24"/>
                    </a:lnTo>
                    <a:lnTo>
                      <a:pt x="30" y="16"/>
                    </a:lnTo>
                    <a:lnTo>
                      <a:pt x="27" y="13"/>
                    </a:lnTo>
                    <a:lnTo>
                      <a:pt x="31" y="12"/>
                    </a:lnTo>
                    <a:lnTo>
                      <a:pt x="31" y="14"/>
                    </a:lnTo>
                    <a:lnTo>
                      <a:pt x="35" y="16"/>
                    </a:lnTo>
                    <a:lnTo>
                      <a:pt x="42" y="14"/>
                    </a:lnTo>
                    <a:lnTo>
                      <a:pt x="44" y="10"/>
                    </a:lnTo>
                    <a:lnTo>
                      <a:pt x="49" y="7"/>
                    </a:lnTo>
                    <a:lnTo>
                      <a:pt x="48" y="10"/>
                    </a:lnTo>
                    <a:lnTo>
                      <a:pt x="51" y="13"/>
                    </a:lnTo>
                    <a:lnTo>
                      <a:pt x="52" y="12"/>
                    </a:lnTo>
                    <a:lnTo>
                      <a:pt x="52" y="8"/>
                    </a:lnTo>
                    <a:lnTo>
                      <a:pt x="51" y="6"/>
                    </a:lnTo>
                    <a:lnTo>
                      <a:pt x="52" y="5"/>
                    </a:lnTo>
                    <a:lnTo>
                      <a:pt x="54" y="4"/>
                    </a:lnTo>
                    <a:lnTo>
                      <a:pt x="58" y="1"/>
                    </a:lnTo>
                    <a:lnTo>
                      <a:pt x="67" y="1"/>
                    </a:lnTo>
                    <a:lnTo>
                      <a:pt x="71" y="0"/>
                    </a:lnTo>
                    <a:lnTo>
                      <a:pt x="77" y="1"/>
                    </a:lnTo>
                    <a:lnTo>
                      <a:pt x="79" y="5"/>
                    </a:lnTo>
                    <a:lnTo>
                      <a:pt x="89" y="8"/>
                    </a:lnTo>
                    <a:lnTo>
                      <a:pt x="102" y="1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Freeform 57"/>
              <p:cNvSpPr>
                <a:spLocks/>
              </p:cNvSpPr>
              <p:nvPr/>
            </p:nvSpPr>
            <p:spPr bwMode="auto">
              <a:xfrm>
                <a:off x="3244" y="2217"/>
                <a:ext cx="39" cy="22"/>
              </a:xfrm>
              <a:custGeom>
                <a:avLst/>
                <a:gdLst>
                  <a:gd name="T0" fmla="*/ 3 w 46"/>
                  <a:gd name="T1" fmla="*/ 3 h 24"/>
                  <a:gd name="T2" fmla="*/ 2 w 46"/>
                  <a:gd name="T3" fmla="*/ 4 h 24"/>
                  <a:gd name="T4" fmla="*/ 0 w 46"/>
                  <a:gd name="T5" fmla="*/ 5 h 24"/>
                  <a:gd name="T6" fmla="*/ 2 w 46"/>
                  <a:gd name="T7" fmla="*/ 6 h 24"/>
                  <a:gd name="T8" fmla="*/ 3 w 46"/>
                  <a:gd name="T9" fmla="*/ 6 h 24"/>
                  <a:gd name="T10" fmla="*/ 3 w 46"/>
                  <a:gd name="T11" fmla="*/ 6 h 24"/>
                  <a:gd name="T12" fmla="*/ 3 w 46"/>
                  <a:gd name="T13" fmla="*/ 6 h 24"/>
                  <a:gd name="T14" fmla="*/ 3 w 46"/>
                  <a:gd name="T15" fmla="*/ 6 h 24"/>
                  <a:gd name="T16" fmla="*/ 3 w 46"/>
                  <a:gd name="T17" fmla="*/ 6 h 24"/>
                  <a:gd name="T18" fmla="*/ 3 w 46"/>
                  <a:gd name="T19" fmla="*/ 3 h 24"/>
                  <a:gd name="T20" fmla="*/ 3 w 46"/>
                  <a:gd name="T21" fmla="*/ 1 h 24"/>
                  <a:gd name="T22" fmla="*/ 3 w 46"/>
                  <a:gd name="T23" fmla="*/ 0 h 24"/>
                  <a:gd name="T24" fmla="*/ 3 w 46"/>
                  <a:gd name="T25" fmla="*/ 0 h 24"/>
                  <a:gd name="T26" fmla="*/ 3 w 46"/>
                  <a:gd name="T27" fmla="*/ 3 h 24"/>
                  <a:gd name="T28" fmla="*/ 3 w 46"/>
                  <a:gd name="T29" fmla="*/ 3 h 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6"/>
                  <a:gd name="T46" fmla="*/ 0 h 24"/>
                  <a:gd name="T47" fmla="*/ 46 w 46"/>
                  <a:gd name="T48" fmla="*/ 24 h 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6" h="24">
                    <a:moveTo>
                      <a:pt x="7" y="3"/>
                    </a:moveTo>
                    <a:lnTo>
                      <a:pt x="2" y="4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24" y="14"/>
                    </a:lnTo>
                    <a:lnTo>
                      <a:pt x="25" y="18"/>
                    </a:lnTo>
                    <a:lnTo>
                      <a:pt x="30" y="23"/>
                    </a:lnTo>
                    <a:lnTo>
                      <a:pt x="42" y="17"/>
                    </a:lnTo>
                    <a:lnTo>
                      <a:pt x="41" y="10"/>
                    </a:lnTo>
                    <a:lnTo>
                      <a:pt x="45" y="3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28" y="3"/>
                    </a:lnTo>
                    <a:lnTo>
                      <a:pt x="7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Freeform 58"/>
              <p:cNvSpPr>
                <a:spLocks/>
              </p:cNvSpPr>
              <p:nvPr/>
            </p:nvSpPr>
            <p:spPr bwMode="auto">
              <a:xfrm>
                <a:off x="3199" y="2171"/>
                <a:ext cx="19" cy="37"/>
              </a:xfrm>
              <a:custGeom>
                <a:avLst/>
                <a:gdLst>
                  <a:gd name="T0" fmla="*/ 2 w 23"/>
                  <a:gd name="T1" fmla="*/ 0 h 40"/>
                  <a:gd name="T2" fmla="*/ 2 w 23"/>
                  <a:gd name="T3" fmla="*/ 2 h 40"/>
                  <a:gd name="T4" fmla="*/ 2 w 23"/>
                  <a:gd name="T5" fmla="*/ 4 h 40"/>
                  <a:gd name="T6" fmla="*/ 0 w 23"/>
                  <a:gd name="T7" fmla="*/ 2 h 40"/>
                  <a:gd name="T8" fmla="*/ 2 w 23"/>
                  <a:gd name="T9" fmla="*/ 6 h 40"/>
                  <a:gd name="T10" fmla="*/ 1 w 23"/>
                  <a:gd name="T11" fmla="*/ 6 h 40"/>
                  <a:gd name="T12" fmla="*/ 0 w 23"/>
                  <a:gd name="T13" fmla="*/ 12 h 40"/>
                  <a:gd name="T14" fmla="*/ 2 w 23"/>
                  <a:gd name="T15" fmla="*/ 13 h 40"/>
                  <a:gd name="T16" fmla="*/ 2 w 23"/>
                  <a:gd name="T17" fmla="*/ 12 h 40"/>
                  <a:gd name="T18" fmla="*/ 2 w 23"/>
                  <a:gd name="T19" fmla="*/ 11 h 40"/>
                  <a:gd name="T20" fmla="*/ 2 w 23"/>
                  <a:gd name="T21" fmla="*/ 11 h 40"/>
                  <a:gd name="T22" fmla="*/ 2 w 23"/>
                  <a:gd name="T23" fmla="*/ 6 h 40"/>
                  <a:gd name="T24" fmla="*/ 2 w 23"/>
                  <a:gd name="T25" fmla="*/ 6 h 40"/>
                  <a:gd name="T26" fmla="*/ 2 w 23"/>
                  <a:gd name="T27" fmla="*/ 6 h 40"/>
                  <a:gd name="T28" fmla="*/ 2 w 23"/>
                  <a:gd name="T29" fmla="*/ 6 h 40"/>
                  <a:gd name="T30" fmla="*/ 2 w 23"/>
                  <a:gd name="T31" fmla="*/ 3 h 40"/>
                  <a:gd name="T32" fmla="*/ 2 w 23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3"/>
                  <a:gd name="T52" fmla="*/ 0 h 40"/>
                  <a:gd name="T53" fmla="*/ 23 w 23"/>
                  <a:gd name="T54" fmla="*/ 40 h 4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3" h="40">
                    <a:moveTo>
                      <a:pt x="15" y="0"/>
                    </a:moveTo>
                    <a:lnTo>
                      <a:pt x="12" y="2"/>
                    </a:lnTo>
                    <a:lnTo>
                      <a:pt x="3" y="4"/>
                    </a:lnTo>
                    <a:lnTo>
                      <a:pt x="0" y="2"/>
                    </a:lnTo>
                    <a:lnTo>
                      <a:pt x="2" y="7"/>
                    </a:lnTo>
                    <a:lnTo>
                      <a:pt x="1" y="17"/>
                    </a:lnTo>
                    <a:lnTo>
                      <a:pt x="0" y="35"/>
                    </a:lnTo>
                    <a:lnTo>
                      <a:pt x="12" y="39"/>
                    </a:lnTo>
                    <a:lnTo>
                      <a:pt x="13" y="35"/>
                    </a:lnTo>
                    <a:lnTo>
                      <a:pt x="15" y="33"/>
                    </a:lnTo>
                    <a:lnTo>
                      <a:pt x="20" y="32"/>
                    </a:lnTo>
                    <a:lnTo>
                      <a:pt x="20" y="18"/>
                    </a:lnTo>
                    <a:lnTo>
                      <a:pt x="18" y="16"/>
                    </a:lnTo>
                    <a:lnTo>
                      <a:pt x="20" y="15"/>
                    </a:lnTo>
                    <a:lnTo>
                      <a:pt x="22" y="8"/>
                    </a:lnTo>
                    <a:lnTo>
                      <a:pt x="20" y="3"/>
                    </a:lnTo>
                    <a:lnTo>
                      <a:pt x="15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9" name="Freeform 59"/>
              <p:cNvSpPr>
                <a:spLocks/>
              </p:cNvSpPr>
              <p:nvPr/>
            </p:nvSpPr>
            <p:spPr bwMode="auto">
              <a:xfrm>
                <a:off x="3204" y="2139"/>
                <a:ext cx="18" cy="27"/>
              </a:xfrm>
              <a:custGeom>
                <a:avLst/>
                <a:gdLst>
                  <a:gd name="T0" fmla="*/ 3 w 21"/>
                  <a:gd name="T1" fmla="*/ 3 h 29"/>
                  <a:gd name="T2" fmla="*/ 3 w 21"/>
                  <a:gd name="T3" fmla="*/ 3 h 29"/>
                  <a:gd name="T4" fmla="*/ 0 w 21"/>
                  <a:gd name="T5" fmla="*/ 7 h 29"/>
                  <a:gd name="T6" fmla="*/ 1 w 21"/>
                  <a:gd name="T7" fmla="*/ 7 h 29"/>
                  <a:gd name="T8" fmla="*/ 3 w 21"/>
                  <a:gd name="T9" fmla="*/ 7 h 29"/>
                  <a:gd name="T10" fmla="*/ 3 w 21"/>
                  <a:gd name="T11" fmla="*/ 9 h 29"/>
                  <a:gd name="T12" fmla="*/ 3 w 21"/>
                  <a:gd name="T13" fmla="*/ 7 h 29"/>
                  <a:gd name="T14" fmla="*/ 3 w 21"/>
                  <a:gd name="T15" fmla="*/ 7 h 29"/>
                  <a:gd name="T16" fmla="*/ 3 w 21"/>
                  <a:gd name="T17" fmla="*/ 7 h 29"/>
                  <a:gd name="T18" fmla="*/ 3 w 21"/>
                  <a:gd name="T19" fmla="*/ 6 h 29"/>
                  <a:gd name="T20" fmla="*/ 3 w 21"/>
                  <a:gd name="T21" fmla="*/ 4 h 29"/>
                  <a:gd name="T22" fmla="*/ 3 w 21"/>
                  <a:gd name="T23" fmla="*/ 0 h 29"/>
                  <a:gd name="T24" fmla="*/ 3 w 21"/>
                  <a:gd name="T25" fmla="*/ 3 h 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"/>
                  <a:gd name="T40" fmla="*/ 0 h 29"/>
                  <a:gd name="T41" fmla="*/ 21 w 21"/>
                  <a:gd name="T42" fmla="*/ 29 h 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" h="29">
                    <a:moveTo>
                      <a:pt x="8" y="3"/>
                    </a:moveTo>
                    <a:lnTo>
                      <a:pt x="3" y="3"/>
                    </a:lnTo>
                    <a:lnTo>
                      <a:pt x="0" y="7"/>
                    </a:lnTo>
                    <a:lnTo>
                      <a:pt x="1" y="14"/>
                    </a:lnTo>
                    <a:lnTo>
                      <a:pt x="7" y="22"/>
                    </a:lnTo>
                    <a:lnTo>
                      <a:pt x="13" y="28"/>
                    </a:lnTo>
                    <a:lnTo>
                      <a:pt x="15" y="23"/>
                    </a:lnTo>
                    <a:lnTo>
                      <a:pt x="20" y="17"/>
                    </a:lnTo>
                    <a:lnTo>
                      <a:pt x="18" y="11"/>
                    </a:lnTo>
                    <a:lnTo>
                      <a:pt x="17" y="6"/>
                    </a:lnTo>
                    <a:lnTo>
                      <a:pt x="15" y="4"/>
                    </a:lnTo>
                    <a:lnTo>
                      <a:pt x="11" y="0"/>
                    </a:lnTo>
                    <a:lnTo>
                      <a:pt x="8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Freeform 60"/>
              <p:cNvSpPr>
                <a:spLocks/>
              </p:cNvSpPr>
              <p:nvPr/>
            </p:nvSpPr>
            <p:spPr bwMode="auto">
              <a:xfrm>
                <a:off x="3211" y="2039"/>
                <a:ext cx="96" cy="56"/>
              </a:xfrm>
              <a:custGeom>
                <a:avLst/>
                <a:gdLst>
                  <a:gd name="T0" fmla="*/ 3 w 113"/>
                  <a:gd name="T1" fmla="*/ 21 h 60"/>
                  <a:gd name="T2" fmla="*/ 3 w 113"/>
                  <a:gd name="T3" fmla="*/ 20 h 60"/>
                  <a:gd name="T4" fmla="*/ 3 w 113"/>
                  <a:gd name="T5" fmla="*/ 20 h 60"/>
                  <a:gd name="T6" fmla="*/ 3 w 113"/>
                  <a:gd name="T7" fmla="*/ 20 h 60"/>
                  <a:gd name="T8" fmla="*/ 3 w 113"/>
                  <a:gd name="T9" fmla="*/ 21 h 60"/>
                  <a:gd name="T10" fmla="*/ 3 w 113"/>
                  <a:gd name="T11" fmla="*/ 21 h 60"/>
                  <a:gd name="T12" fmla="*/ 3 w 113"/>
                  <a:gd name="T13" fmla="*/ 20 h 60"/>
                  <a:gd name="T14" fmla="*/ 3 w 113"/>
                  <a:gd name="T15" fmla="*/ 20 h 60"/>
                  <a:gd name="T16" fmla="*/ 3 w 113"/>
                  <a:gd name="T17" fmla="*/ 20 h 60"/>
                  <a:gd name="T18" fmla="*/ 3 w 113"/>
                  <a:gd name="T19" fmla="*/ 19 h 60"/>
                  <a:gd name="T20" fmla="*/ 0 w 113"/>
                  <a:gd name="T21" fmla="*/ 14 h 60"/>
                  <a:gd name="T22" fmla="*/ 3 w 113"/>
                  <a:gd name="T23" fmla="*/ 14 h 60"/>
                  <a:gd name="T24" fmla="*/ 3 w 113"/>
                  <a:gd name="T25" fmla="*/ 11 h 60"/>
                  <a:gd name="T26" fmla="*/ 3 w 113"/>
                  <a:gd name="T27" fmla="*/ 12 h 60"/>
                  <a:gd name="T28" fmla="*/ 3 w 113"/>
                  <a:gd name="T29" fmla="*/ 11 h 60"/>
                  <a:gd name="T30" fmla="*/ 3 w 113"/>
                  <a:gd name="T31" fmla="*/ 9 h 60"/>
                  <a:gd name="T32" fmla="*/ 3 w 113"/>
                  <a:gd name="T33" fmla="*/ 7 h 60"/>
                  <a:gd name="T34" fmla="*/ 4 w 113"/>
                  <a:gd name="T35" fmla="*/ 4 h 60"/>
                  <a:gd name="T36" fmla="*/ 5 w 113"/>
                  <a:gd name="T37" fmla="*/ 0 h 60"/>
                  <a:gd name="T38" fmla="*/ 5 w 113"/>
                  <a:gd name="T39" fmla="*/ 0 h 60"/>
                  <a:gd name="T40" fmla="*/ 5 w 113"/>
                  <a:gd name="T41" fmla="*/ 4 h 60"/>
                  <a:gd name="T42" fmla="*/ 6 w 113"/>
                  <a:gd name="T43" fmla="*/ 5 h 60"/>
                  <a:gd name="T44" fmla="*/ 7 w 113"/>
                  <a:gd name="T45" fmla="*/ 4 h 60"/>
                  <a:gd name="T46" fmla="*/ 7 w 113"/>
                  <a:gd name="T47" fmla="*/ 2 h 60"/>
                  <a:gd name="T48" fmla="*/ 7 w 113"/>
                  <a:gd name="T49" fmla="*/ 2 h 60"/>
                  <a:gd name="T50" fmla="*/ 7 w 113"/>
                  <a:gd name="T51" fmla="*/ 4 h 60"/>
                  <a:gd name="T52" fmla="*/ 8 w 113"/>
                  <a:gd name="T53" fmla="*/ 7 h 60"/>
                  <a:gd name="T54" fmla="*/ 9 w 113"/>
                  <a:gd name="T55" fmla="*/ 7 h 60"/>
                  <a:gd name="T56" fmla="*/ 10 w 113"/>
                  <a:gd name="T57" fmla="*/ 7 h 60"/>
                  <a:gd name="T58" fmla="*/ 9 w 113"/>
                  <a:gd name="T59" fmla="*/ 7 h 60"/>
                  <a:gd name="T60" fmla="*/ 9 w 113"/>
                  <a:gd name="T61" fmla="*/ 9 h 60"/>
                  <a:gd name="T62" fmla="*/ 9 w 113"/>
                  <a:gd name="T63" fmla="*/ 12 h 60"/>
                  <a:gd name="T64" fmla="*/ 8 w 113"/>
                  <a:gd name="T65" fmla="*/ 14 h 60"/>
                  <a:gd name="T66" fmla="*/ 8 w 113"/>
                  <a:gd name="T67" fmla="*/ 16 h 60"/>
                  <a:gd name="T68" fmla="*/ 6 w 113"/>
                  <a:gd name="T69" fmla="*/ 17 h 60"/>
                  <a:gd name="T70" fmla="*/ 4 w 113"/>
                  <a:gd name="T71" fmla="*/ 20 h 60"/>
                  <a:gd name="T72" fmla="*/ 3 w 113"/>
                  <a:gd name="T73" fmla="*/ 20 h 60"/>
                  <a:gd name="T74" fmla="*/ 3 w 113"/>
                  <a:gd name="T75" fmla="*/ 21 h 6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13"/>
                  <a:gd name="T115" fmla="*/ 0 h 60"/>
                  <a:gd name="T116" fmla="*/ 113 w 113"/>
                  <a:gd name="T117" fmla="*/ 60 h 6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13" h="60">
                    <a:moveTo>
                      <a:pt x="39" y="59"/>
                    </a:moveTo>
                    <a:lnTo>
                      <a:pt x="36" y="55"/>
                    </a:lnTo>
                    <a:lnTo>
                      <a:pt x="34" y="55"/>
                    </a:lnTo>
                    <a:lnTo>
                      <a:pt x="17" y="55"/>
                    </a:lnTo>
                    <a:lnTo>
                      <a:pt x="14" y="59"/>
                    </a:lnTo>
                    <a:lnTo>
                      <a:pt x="12" y="59"/>
                    </a:lnTo>
                    <a:lnTo>
                      <a:pt x="12" y="56"/>
                    </a:lnTo>
                    <a:lnTo>
                      <a:pt x="10" y="55"/>
                    </a:lnTo>
                    <a:lnTo>
                      <a:pt x="7" y="55"/>
                    </a:lnTo>
                    <a:lnTo>
                      <a:pt x="10" y="52"/>
                    </a:lnTo>
                    <a:lnTo>
                      <a:pt x="0" y="38"/>
                    </a:lnTo>
                    <a:lnTo>
                      <a:pt x="10" y="37"/>
                    </a:lnTo>
                    <a:lnTo>
                      <a:pt x="23" y="31"/>
                    </a:lnTo>
                    <a:lnTo>
                      <a:pt x="30" y="33"/>
                    </a:lnTo>
                    <a:lnTo>
                      <a:pt x="33" y="30"/>
                    </a:lnTo>
                    <a:lnTo>
                      <a:pt x="32" y="26"/>
                    </a:lnTo>
                    <a:lnTo>
                      <a:pt x="32" y="15"/>
                    </a:lnTo>
                    <a:lnTo>
                      <a:pt x="53" y="4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3" y="4"/>
                    </a:lnTo>
                    <a:lnTo>
                      <a:pt x="71" y="5"/>
                    </a:lnTo>
                    <a:lnTo>
                      <a:pt x="76" y="4"/>
                    </a:lnTo>
                    <a:lnTo>
                      <a:pt x="78" y="2"/>
                    </a:lnTo>
                    <a:lnTo>
                      <a:pt x="88" y="2"/>
                    </a:lnTo>
                    <a:lnTo>
                      <a:pt x="87" y="4"/>
                    </a:lnTo>
                    <a:lnTo>
                      <a:pt x="90" y="7"/>
                    </a:lnTo>
                    <a:lnTo>
                      <a:pt x="105" y="10"/>
                    </a:lnTo>
                    <a:lnTo>
                      <a:pt x="112" y="17"/>
                    </a:lnTo>
                    <a:lnTo>
                      <a:pt x="108" y="21"/>
                    </a:lnTo>
                    <a:lnTo>
                      <a:pt x="105" y="26"/>
                    </a:lnTo>
                    <a:lnTo>
                      <a:pt x="105" y="33"/>
                    </a:lnTo>
                    <a:lnTo>
                      <a:pt x="101" y="36"/>
                    </a:lnTo>
                    <a:lnTo>
                      <a:pt x="100" y="44"/>
                    </a:lnTo>
                    <a:lnTo>
                      <a:pt x="75" y="46"/>
                    </a:lnTo>
                    <a:lnTo>
                      <a:pt x="49" y="55"/>
                    </a:lnTo>
                    <a:lnTo>
                      <a:pt x="43" y="57"/>
                    </a:lnTo>
                    <a:lnTo>
                      <a:pt x="39" y="5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Freeform 61"/>
              <p:cNvSpPr>
                <a:spLocks/>
              </p:cNvSpPr>
              <p:nvPr/>
            </p:nvSpPr>
            <p:spPr bwMode="auto">
              <a:xfrm>
                <a:off x="3171" y="2076"/>
                <a:ext cx="52" cy="38"/>
              </a:xfrm>
              <a:custGeom>
                <a:avLst/>
                <a:gdLst>
                  <a:gd name="T0" fmla="*/ 3 w 60"/>
                  <a:gd name="T1" fmla="*/ 4 h 41"/>
                  <a:gd name="T2" fmla="*/ 3 w 60"/>
                  <a:gd name="T3" fmla="*/ 6 h 41"/>
                  <a:gd name="T4" fmla="*/ 3 w 60"/>
                  <a:gd name="T5" fmla="*/ 6 h 41"/>
                  <a:gd name="T6" fmla="*/ 0 w 60"/>
                  <a:gd name="T7" fmla="*/ 9 h 41"/>
                  <a:gd name="T8" fmla="*/ 3 w 60"/>
                  <a:gd name="T9" fmla="*/ 8 h 41"/>
                  <a:gd name="T10" fmla="*/ 3 w 60"/>
                  <a:gd name="T11" fmla="*/ 8 h 41"/>
                  <a:gd name="T12" fmla="*/ 3 w 60"/>
                  <a:gd name="T13" fmla="*/ 11 h 41"/>
                  <a:gd name="T14" fmla="*/ 3 w 60"/>
                  <a:gd name="T15" fmla="*/ 13 h 41"/>
                  <a:gd name="T16" fmla="*/ 3 w 60"/>
                  <a:gd name="T17" fmla="*/ 14 h 41"/>
                  <a:gd name="T18" fmla="*/ 4 w 60"/>
                  <a:gd name="T19" fmla="*/ 11 h 41"/>
                  <a:gd name="T20" fmla="*/ 3 w 60"/>
                  <a:gd name="T21" fmla="*/ 9 h 41"/>
                  <a:gd name="T22" fmla="*/ 4 w 60"/>
                  <a:gd name="T23" fmla="*/ 8 h 41"/>
                  <a:gd name="T24" fmla="*/ 4 w 60"/>
                  <a:gd name="T25" fmla="*/ 9 h 41"/>
                  <a:gd name="T26" fmla="*/ 5 w 60"/>
                  <a:gd name="T27" fmla="*/ 11 h 41"/>
                  <a:gd name="T28" fmla="*/ 6 w 60"/>
                  <a:gd name="T29" fmla="*/ 10 h 41"/>
                  <a:gd name="T30" fmla="*/ 6 w 60"/>
                  <a:gd name="T31" fmla="*/ 8 h 41"/>
                  <a:gd name="T32" fmla="*/ 7 w 60"/>
                  <a:gd name="T33" fmla="*/ 6 h 41"/>
                  <a:gd name="T34" fmla="*/ 7 w 60"/>
                  <a:gd name="T35" fmla="*/ 8 h 41"/>
                  <a:gd name="T36" fmla="*/ 7 w 60"/>
                  <a:gd name="T37" fmla="*/ 9 h 41"/>
                  <a:gd name="T38" fmla="*/ 7 w 60"/>
                  <a:gd name="T39" fmla="*/ 8 h 41"/>
                  <a:gd name="T40" fmla="*/ 7 w 60"/>
                  <a:gd name="T41" fmla="*/ 7 h 41"/>
                  <a:gd name="T42" fmla="*/ 7 w 60"/>
                  <a:gd name="T43" fmla="*/ 6 h 41"/>
                  <a:gd name="T44" fmla="*/ 7 w 60"/>
                  <a:gd name="T45" fmla="*/ 6 h 41"/>
                  <a:gd name="T46" fmla="*/ 7 w 60"/>
                  <a:gd name="T47" fmla="*/ 6 h 41"/>
                  <a:gd name="T48" fmla="*/ 7 w 60"/>
                  <a:gd name="T49" fmla="*/ 6 h 41"/>
                  <a:gd name="T50" fmla="*/ 7 w 60"/>
                  <a:gd name="T51" fmla="*/ 6 h 41"/>
                  <a:gd name="T52" fmla="*/ 7 w 60"/>
                  <a:gd name="T53" fmla="*/ 6 h 41"/>
                  <a:gd name="T54" fmla="*/ 6 w 60"/>
                  <a:gd name="T55" fmla="*/ 0 h 41"/>
                  <a:gd name="T56" fmla="*/ 4 w 60"/>
                  <a:gd name="T57" fmla="*/ 2 h 41"/>
                  <a:gd name="T58" fmla="*/ 3 w 60"/>
                  <a:gd name="T59" fmla="*/ 4 h 4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60"/>
                  <a:gd name="T91" fmla="*/ 0 h 41"/>
                  <a:gd name="T92" fmla="*/ 60 w 60"/>
                  <a:gd name="T93" fmla="*/ 41 h 41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60" h="41">
                    <a:moveTo>
                      <a:pt x="32" y="4"/>
                    </a:moveTo>
                    <a:lnTo>
                      <a:pt x="22" y="6"/>
                    </a:lnTo>
                    <a:lnTo>
                      <a:pt x="7" y="16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7" y="26"/>
                    </a:lnTo>
                    <a:lnTo>
                      <a:pt x="7" y="32"/>
                    </a:lnTo>
                    <a:lnTo>
                      <a:pt x="5" y="38"/>
                    </a:lnTo>
                    <a:lnTo>
                      <a:pt x="23" y="40"/>
                    </a:lnTo>
                    <a:lnTo>
                      <a:pt x="35" y="32"/>
                    </a:lnTo>
                    <a:lnTo>
                      <a:pt x="33" y="28"/>
                    </a:lnTo>
                    <a:lnTo>
                      <a:pt x="37" y="26"/>
                    </a:lnTo>
                    <a:lnTo>
                      <a:pt x="37" y="29"/>
                    </a:lnTo>
                    <a:lnTo>
                      <a:pt x="41" y="32"/>
                    </a:lnTo>
                    <a:lnTo>
                      <a:pt x="46" y="30"/>
                    </a:lnTo>
                    <a:lnTo>
                      <a:pt x="51" y="26"/>
                    </a:lnTo>
                    <a:lnTo>
                      <a:pt x="55" y="22"/>
                    </a:lnTo>
                    <a:lnTo>
                      <a:pt x="53" y="26"/>
                    </a:lnTo>
                    <a:lnTo>
                      <a:pt x="56" y="28"/>
                    </a:lnTo>
                    <a:lnTo>
                      <a:pt x="59" y="27"/>
                    </a:lnTo>
                    <a:lnTo>
                      <a:pt x="59" y="25"/>
                    </a:lnTo>
                    <a:lnTo>
                      <a:pt x="56" y="22"/>
                    </a:lnTo>
                    <a:lnTo>
                      <a:pt x="59" y="20"/>
                    </a:lnTo>
                    <a:lnTo>
                      <a:pt x="59" y="18"/>
                    </a:lnTo>
                    <a:lnTo>
                      <a:pt x="57" y="16"/>
                    </a:lnTo>
                    <a:lnTo>
                      <a:pt x="53" y="17"/>
                    </a:lnTo>
                    <a:lnTo>
                      <a:pt x="55" y="12"/>
                    </a:lnTo>
                    <a:lnTo>
                      <a:pt x="46" y="0"/>
                    </a:lnTo>
                    <a:lnTo>
                      <a:pt x="39" y="2"/>
                    </a:lnTo>
                    <a:lnTo>
                      <a:pt x="32" y="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2" name="Freeform 62"/>
              <p:cNvSpPr>
                <a:spLocks/>
              </p:cNvSpPr>
              <p:nvPr/>
            </p:nvSpPr>
            <p:spPr bwMode="auto">
              <a:xfrm>
                <a:off x="3050" y="1999"/>
                <a:ext cx="145" cy="168"/>
              </a:xfrm>
              <a:custGeom>
                <a:avLst/>
                <a:gdLst>
                  <a:gd name="T0" fmla="*/ 15 w 169"/>
                  <a:gd name="T1" fmla="*/ 39 h 181"/>
                  <a:gd name="T2" fmla="*/ 15 w 169"/>
                  <a:gd name="T3" fmla="*/ 43 h 181"/>
                  <a:gd name="T4" fmla="*/ 15 w 169"/>
                  <a:gd name="T5" fmla="*/ 49 h 181"/>
                  <a:gd name="T6" fmla="*/ 11 w 169"/>
                  <a:gd name="T7" fmla="*/ 50 h 181"/>
                  <a:gd name="T8" fmla="*/ 11 w 169"/>
                  <a:gd name="T9" fmla="*/ 54 h 181"/>
                  <a:gd name="T10" fmla="*/ 11 w 169"/>
                  <a:gd name="T11" fmla="*/ 57 h 181"/>
                  <a:gd name="T12" fmla="*/ 9 w 169"/>
                  <a:gd name="T13" fmla="*/ 58 h 181"/>
                  <a:gd name="T14" fmla="*/ 8 w 169"/>
                  <a:gd name="T15" fmla="*/ 57 h 181"/>
                  <a:gd name="T16" fmla="*/ 7 w 169"/>
                  <a:gd name="T17" fmla="*/ 54 h 181"/>
                  <a:gd name="T18" fmla="*/ 6 w 169"/>
                  <a:gd name="T19" fmla="*/ 52 h 181"/>
                  <a:gd name="T20" fmla="*/ 4 w 169"/>
                  <a:gd name="T21" fmla="*/ 49 h 181"/>
                  <a:gd name="T22" fmla="*/ 3 w 169"/>
                  <a:gd name="T23" fmla="*/ 46 h 181"/>
                  <a:gd name="T24" fmla="*/ 4 w 169"/>
                  <a:gd name="T25" fmla="*/ 45 h 181"/>
                  <a:gd name="T26" fmla="*/ 3 w 169"/>
                  <a:gd name="T27" fmla="*/ 28 h 181"/>
                  <a:gd name="T28" fmla="*/ 3 w 169"/>
                  <a:gd name="T29" fmla="*/ 22 h 181"/>
                  <a:gd name="T30" fmla="*/ 2 w 169"/>
                  <a:gd name="T31" fmla="*/ 19 h 181"/>
                  <a:gd name="T32" fmla="*/ 0 w 169"/>
                  <a:gd name="T33" fmla="*/ 17 h 181"/>
                  <a:gd name="T34" fmla="*/ 3 w 169"/>
                  <a:gd name="T35" fmla="*/ 16 h 181"/>
                  <a:gd name="T36" fmla="*/ 3 w 169"/>
                  <a:gd name="T37" fmla="*/ 12 h 181"/>
                  <a:gd name="T38" fmla="*/ 4 w 169"/>
                  <a:gd name="T39" fmla="*/ 10 h 181"/>
                  <a:gd name="T40" fmla="*/ 6 w 169"/>
                  <a:gd name="T41" fmla="*/ 7 h 181"/>
                  <a:gd name="T42" fmla="*/ 7 w 169"/>
                  <a:gd name="T43" fmla="*/ 6 h 181"/>
                  <a:gd name="T44" fmla="*/ 9 w 169"/>
                  <a:gd name="T45" fmla="*/ 0 h 181"/>
                  <a:gd name="T46" fmla="*/ 11 w 169"/>
                  <a:gd name="T47" fmla="*/ 6 h 181"/>
                  <a:gd name="T48" fmla="*/ 12 w 169"/>
                  <a:gd name="T49" fmla="*/ 10 h 181"/>
                  <a:gd name="T50" fmla="*/ 13 w 169"/>
                  <a:gd name="T51" fmla="*/ 11 h 181"/>
                  <a:gd name="T52" fmla="*/ 13 w 169"/>
                  <a:gd name="T53" fmla="*/ 16 h 181"/>
                  <a:gd name="T54" fmla="*/ 17 w 169"/>
                  <a:gd name="T55" fmla="*/ 19 h 181"/>
                  <a:gd name="T56" fmla="*/ 15 w 169"/>
                  <a:gd name="T57" fmla="*/ 29 h 181"/>
                  <a:gd name="T58" fmla="*/ 15 w 169"/>
                  <a:gd name="T59" fmla="*/ 32 h 181"/>
                  <a:gd name="T60" fmla="*/ 15 w 169"/>
                  <a:gd name="T61" fmla="*/ 36 h 181"/>
                  <a:gd name="T62" fmla="*/ 15 w 169"/>
                  <a:gd name="T63" fmla="*/ 37 h 18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69"/>
                  <a:gd name="T97" fmla="*/ 0 h 181"/>
                  <a:gd name="T98" fmla="*/ 169 w 169"/>
                  <a:gd name="T99" fmla="*/ 181 h 18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69" h="181">
                    <a:moveTo>
                      <a:pt x="148" y="114"/>
                    </a:moveTo>
                    <a:lnTo>
                      <a:pt x="146" y="119"/>
                    </a:lnTo>
                    <a:lnTo>
                      <a:pt x="148" y="128"/>
                    </a:lnTo>
                    <a:lnTo>
                      <a:pt x="152" y="133"/>
                    </a:lnTo>
                    <a:lnTo>
                      <a:pt x="160" y="141"/>
                    </a:lnTo>
                    <a:lnTo>
                      <a:pt x="160" y="148"/>
                    </a:lnTo>
                    <a:lnTo>
                      <a:pt x="149" y="154"/>
                    </a:lnTo>
                    <a:lnTo>
                      <a:pt x="116" y="153"/>
                    </a:lnTo>
                    <a:lnTo>
                      <a:pt x="107" y="157"/>
                    </a:lnTo>
                    <a:lnTo>
                      <a:pt x="106" y="164"/>
                    </a:lnTo>
                    <a:lnTo>
                      <a:pt x="106" y="167"/>
                    </a:lnTo>
                    <a:lnTo>
                      <a:pt x="106" y="173"/>
                    </a:lnTo>
                    <a:lnTo>
                      <a:pt x="101" y="180"/>
                    </a:lnTo>
                    <a:lnTo>
                      <a:pt x="94" y="177"/>
                    </a:lnTo>
                    <a:lnTo>
                      <a:pt x="75" y="173"/>
                    </a:lnTo>
                    <a:lnTo>
                      <a:pt x="76" y="172"/>
                    </a:lnTo>
                    <a:lnTo>
                      <a:pt x="67" y="163"/>
                    </a:lnTo>
                    <a:lnTo>
                      <a:pt x="66" y="164"/>
                    </a:lnTo>
                    <a:lnTo>
                      <a:pt x="62" y="159"/>
                    </a:lnTo>
                    <a:lnTo>
                      <a:pt x="56" y="157"/>
                    </a:lnTo>
                    <a:lnTo>
                      <a:pt x="53" y="155"/>
                    </a:lnTo>
                    <a:lnTo>
                      <a:pt x="41" y="148"/>
                    </a:lnTo>
                    <a:lnTo>
                      <a:pt x="41" y="146"/>
                    </a:lnTo>
                    <a:lnTo>
                      <a:pt x="40" y="144"/>
                    </a:lnTo>
                    <a:lnTo>
                      <a:pt x="36" y="141"/>
                    </a:lnTo>
                    <a:lnTo>
                      <a:pt x="41" y="139"/>
                    </a:lnTo>
                    <a:lnTo>
                      <a:pt x="41" y="92"/>
                    </a:lnTo>
                    <a:lnTo>
                      <a:pt x="38" y="85"/>
                    </a:lnTo>
                    <a:lnTo>
                      <a:pt x="31" y="77"/>
                    </a:lnTo>
                    <a:lnTo>
                      <a:pt x="22" y="69"/>
                    </a:lnTo>
                    <a:lnTo>
                      <a:pt x="22" y="66"/>
                    </a:lnTo>
                    <a:lnTo>
                      <a:pt x="2" y="58"/>
                    </a:lnTo>
                    <a:lnTo>
                      <a:pt x="0" y="55"/>
                    </a:lnTo>
                    <a:lnTo>
                      <a:pt x="0" y="51"/>
                    </a:lnTo>
                    <a:lnTo>
                      <a:pt x="2" y="46"/>
                    </a:lnTo>
                    <a:lnTo>
                      <a:pt x="14" y="49"/>
                    </a:lnTo>
                    <a:lnTo>
                      <a:pt x="12" y="37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44" y="31"/>
                    </a:lnTo>
                    <a:lnTo>
                      <a:pt x="52" y="28"/>
                    </a:lnTo>
                    <a:lnTo>
                      <a:pt x="60" y="25"/>
                    </a:lnTo>
                    <a:lnTo>
                      <a:pt x="66" y="27"/>
                    </a:lnTo>
                    <a:lnTo>
                      <a:pt x="74" y="15"/>
                    </a:lnTo>
                    <a:lnTo>
                      <a:pt x="81" y="12"/>
                    </a:lnTo>
                    <a:lnTo>
                      <a:pt x="101" y="0"/>
                    </a:lnTo>
                    <a:lnTo>
                      <a:pt x="116" y="15"/>
                    </a:lnTo>
                    <a:lnTo>
                      <a:pt x="115" y="22"/>
                    </a:lnTo>
                    <a:lnTo>
                      <a:pt x="116" y="27"/>
                    </a:lnTo>
                    <a:lnTo>
                      <a:pt x="121" y="30"/>
                    </a:lnTo>
                    <a:lnTo>
                      <a:pt x="126" y="31"/>
                    </a:lnTo>
                    <a:lnTo>
                      <a:pt x="129" y="33"/>
                    </a:lnTo>
                    <a:lnTo>
                      <a:pt x="131" y="42"/>
                    </a:lnTo>
                    <a:lnTo>
                      <a:pt x="134" y="47"/>
                    </a:lnTo>
                    <a:lnTo>
                      <a:pt x="143" y="51"/>
                    </a:lnTo>
                    <a:lnTo>
                      <a:pt x="168" y="60"/>
                    </a:lnTo>
                    <a:lnTo>
                      <a:pt x="165" y="77"/>
                    </a:lnTo>
                    <a:lnTo>
                      <a:pt x="161" y="88"/>
                    </a:lnTo>
                    <a:lnTo>
                      <a:pt x="162" y="88"/>
                    </a:lnTo>
                    <a:lnTo>
                      <a:pt x="148" y="99"/>
                    </a:lnTo>
                    <a:lnTo>
                      <a:pt x="142" y="110"/>
                    </a:lnTo>
                    <a:lnTo>
                      <a:pt x="145" y="109"/>
                    </a:lnTo>
                    <a:lnTo>
                      <a:pt x="148" y="110"/>
                    </a:lnTo>
                    <a:lnTo>
                      <a:pt x="148" y="11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Freeform 63"/>
              <p:cNvSpPr>
                <a:spLocks/>
              </p:cNvSpPr>
              <p:nvPr/>
            </p:nvSpPr>
            <p:spPr bwMode="auto">
              <a:xfrm>
                <a:off x="2992" y="2151"/>
                <a:ext cx="38" cy="84"/>
              </a:xfrm>
              <a:custGeom>
                <a:avLst/>
                <a:gdLst>
                  <a:gd name="T0" fmla="*/ 3 w 44"/>
                  <a:gd name="T1" fmla="*/ 1 h 90"/>
                  <a:gd name="T2" fmla="*/ 3 w 44"/>
                  <a:gd name="T3" fmla="*/ 12 h 90"/>
                  <a:gd name="T4" fmla="*/ 3 w 44"/>
                  <a:gd name="T5" fmla="*/ 18 h 90"/>
                  <a:gd name="T6" fmla="*/ 0 w 44"/>
                  <a:gd name="T7" fmla="*/ 20 h 90"/>
                  <a:gd name="T8" fmla="*/ 1 w 44"/>
                  <a:gd name="T9" fmla="*/ 23 h 90"/>
                  <a:gd name="T10" fmla="*/ 3 w 44"/>
                  <a:gd name="T11" fmla="*/ 24 h 90"/>
                  <a:gd name="T12" fmla="*/ 3 w 44"/>
                  <a:gd name="T13" fmla="*/ 30 h 90"/>
                  <a:gd name="T14" fmla="*/ 3 w 44"/>
                  <a:gd name="T15" fmla="*/ 31 h 90"/>
                  <a:gd name="T16" fmla="*/ 3 w 44"/>
                  <a:gd name="T17" fmla="*/ 31 h 90"/>
                  <a:gd name="T18" fmla="*/ 3 w 44"/>
                  <a:gd name="T19" fmla="*/ 31 h 90"/>
                  <a:gd name="T20" fmla="*/ 3 w 44"/>
                  <a:gd name="T21" fmla="*/ 32 h 90"/>
                  <a:gd name="T22" fmla="*/ 3 w 44"/>
                  <a:gd name="T23" fmla="*/ 29 h 90"/>
                  <a:gd name="T24" fmla="*/ 3 w 44"/>
                  <a:gd name="T25" fmla="*/ 27 h 90"/>
                  <a:gd name="T26" fmla="*/ 3 w 44"/>
                  <a:gd name="T27" fmla="*/ 27 h 90"/>
                  <a:gd name="T28" fmla="*/ 3 w 44"/>
                  <a:gd name="T29" fmla="*/ 25 h 90"/>
                  <a:gd name="T30" fmla="*/ 3 w 44"/>
                  <a:gd name="T31" fmla="*/ 23 h 90"/>
                  <a:gd name="T32" fmla="*/ 3 w 44"/>
                  <a:gd name="T33" fmla="*/ 21 h 90"/>
                  <a:gd name="T34" fmla="*/ 3 w 44"/>
                  <a:gd name="T35" fmla="*/ 19 h 90"/>
                  <a:gd name="T36" fmla="*/ 3 w 44"/>
                  <a:gd name="T37" fmla="*/ 16 h 90"/>
                  <a:gd name="T38" fmla="*/ 3 w 44"/>
                  <a:gd name="T39" fmla="*/ 11 h 90"/>
                  <a:gd name="T40" fmla="*/ 3 w 44"/>
                  <a:gd name="T41" fmla="*/ 7 h 90"/>
                  <a:gd name="T42" fmla="*/ 3 w 44"/>
                  <a:gd name="T43" fmla="*/ 7 h 90"/>
                  <a:gd name="T44" fmla="*/ 4 w 44"/>
                  <a:gd name="T45" fmla="*/ 7 h 90"/>
                  <a:gd name="T46" fmla="*/ 5 w 44"/>
                  <a:gd name="T47" fmla="*/ 7 h 90"/>
                  <a:gd name="T48" fmla="*/ 4 w 44"/>
                  <a:gd name="T49" fmla="*/ 4 h 90"/>
                  <a:gd name="T50" fmla="*/ 3 w 44"/>
                  <a:gd name="T51" fmla="*/ 0 h 90"/>
                  <a:gd name="T52" fmla="*/ 3 w 44"/>
                  <a:gd name="T53" fmla="*/ 0 h 90"/>
                  <a:gd name="T54" fmla="*/ 3 w 44"/>
                  <a:gd name="T55" fmla="*/ 2 h 90"/>
                  <a:gd name="T56" fmla="*/ 3 w 44"/>
                  <a:gd name="T57" fmla="*/ 1 h 9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4"/>
                  <a:gd name="T88" fmla="*/ 0 h 90"/>
                  <a:gd name="T89" fmla="*/ 44 w 44"/>
                  <a:gd name="T90" fmla="*/ 90 h 9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4" h="90">
                    <a:moveTo>
                      <a:pt x="5" y="1"/>
                    </a:moveTo>
                    <a:lnTo>
                      <a:pt x="5" y="32"/>
                    </a:lnTo>
                    <a:lnTo>
                      <a:pt x="3" y="49"/>
                    </a:lnTo>
                    <a:lnTo>
                      <a:pt x="0" y="56"/>
                    </a:lnTo>
                    <a:lnTo>
                      <a:pt x="1" y="65"/>
                    </a:lnTo>
                    <a:lnTo>
                      <a:pt x="3" y="67"/>
                    </a:lnTo>
                    <a:lnTo>
                      <a:pt x="3" y="84"/>
                    </a:lnTo>
                    <a:lnTo>
                      <a:pt x="11" y="87"/>
                    </a:lnTo>
                    <a:lnTo>
                      <a:pt x="14" y="86"/>
                    </a:lnTo>
                    <a:lnTo>
                      <a:pt x="15" y="86"/>
                    </a:lnTo>
                    <a:lnTo>
                      <a:pt x="18" y="89"/>
                    </a:lnTo>
                    <a:lnTo>
                      <a:pt x="20" y="81"/>
                    </a:lnTo>
                    <a:lnTo>
                      <a:pt x="24" y="75"/>
                    </a:lnTo>
                    <a:lnTo>
                      <a:pt x="28" y="74"/>
                    </a:lnTo>
                    <a:lnTo>
                      <a:pt x="32" y="69"/>
                    </a:lnTo>
                    <a:lnTo>
                      <a:pt x="28" y="65"/>
                    </a:lnTo>
                    <a:lnTo>
                      <a:pt x="31" y="60"/>
                    </a:lnTo>
                    <a:lnTo>
                      <a:pt x="34" y="51"/>
                    </a:lnTo>
                    <a:lnTo>
                      <a:pt x="34" y="42"/>
                    </a:lnTo>
                    <a:lnTo>
                      <a:pt x="30" y="31"/>
                    </a:lnTo>
                    <a:lnTo>
                      <a:pt x="32" y="21"/>
                    </a:lnTo>
                    <a:lnTo>
                      <a:pt x="35" y="14"/>
                    </a:lnTo>
                    <a:lnTo>
                      <a:pt x="41" y="10"/>
                    </a:lnTo>
                    <a:lnTo>
                      <a:pt x="43" y="7"/>
                    </a:lnTo>
                    <a:lnTo>
                      <a:pt x="41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13" y="2"/>
                    </a:lnTo>
                    <a:lnTo>
                      <a:pt x="5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Freeform 64"/>
              <p:cNvSpPr>
                <a:spLocks/>
              </p:cNvSpPr>
              <p:nvPr/>
            </p:nvSpPr>
            <p:spPr bwMode="auto">
              <a:xfrm>
                <a:off x="3165" y="1918"/>
                <a:ext cx="95" cy="165"/>
              </a:xfrm>
              <a:custGeom>
                <a:avLst/>
                <a:gdLst>
                  <a:gd name="T0" fmla="*/ 3 w 111"/>
                  <a:gd name="T1" fmla="*/ 46 h 178"/>
                  <a:gd name="T2" fmla="*/ 3 w 111"/>
                  <a:gd name="T3" fmla="*/ 36 h 178"/>
                  <a:gd name="T4" fmla="*/ 3 w 111"/>
                  <a:gd name="T5" fmla="*/ 34 h 178"/>
                  <a:gd name="T6" fmla="*/ 3 w 111"/>
                  <a:gd name="T7" fmla="*/ 28 h 178"/>
                  <a:gd name="T8" fmla="*/ 3 w 111"/>
                  <a:gd name="T9" fmla="*/ 26 h 178"/>
                  <a:gd name="T10" fmla="*/ 3 w 111"/>
                  <a:gd name="T11" fmla="*/ 24 h 178"/>
                  <a:gd name="T12" fmla="*/ 3 w 111"/>
                  <a:gd name="T13" fmla="*/ 19 h 178"/>
                  <a:gd name="T14" fmla="*/ 3 w 111"/>
                  <a:gd name="T15" fmla="*/ 18 h 178"/>
                  <a:gd name="T16" fmla="*/ 3 w 111"/>
                  <a:gd name="T17" fmla="*/ 16 h 178"/>
                  <a:gd name="T18" fmla="*/ 3 w 111"/>
                  <a:gd name="T19" fmla="*/ 11 h 178"/>
                  <a:gd name="T20" fmla="*/ 3 w 111"/>
                  <a:gd name="T21" fmla="*/ 9 h 178"/>
                  <a:gd name="T22" fmla="*/ 4 w 111"/>
                  <a:gd name="T23" fmla="*/ 8 h 178"/>
                  <a:gd name="T24" fmla="*/ 7 w 111"/>
                  <a:gd name="T25" fmla="*/ 0 h 178"/>
                  <a:gd name="T26" fmla="*/ 7 w 111"/>
                  <a:gd name="T27" fmla="*/ 6 h 178"/>
                  <a:gd name="T28" fmla="*/ 8 w 111"/>
                  <a:gd name="T29" fmla="*/ 6 h 178"/>
                  <a:gd name="T30" fmla="*/ 8 w 111"/>
                  <a:gd name="T31" fmla="*/ 9 h 178"/>
                  <a:gd name="T32" fmla="*/ 8 w 111"/>
                  <a:gd name="T33" fmla="*/ 14 h 178"/>
                  <a:gd name="T34" fmla="*/ 8 w 111"/>
                  <a:gd name="T35" fmla="*/ 14 h 178"/>
                  <a:gd name="T36" fmla="*/ 8 w 111"/>
                  <a:gd name="T37" fmla="*/ 16 h 178"/>
                  <a:gd name="T38" fmla="*/ 8 w 111"/>
                  <a:gd name="T39" fmla="*/ 18 h 178"/>
                  <a:gd name="T40" fmla="*/ 8 w 111"/>
                  <a:gd name="T41" fmla="*/ 19 h 178"/>
                  <a:gd name="T42" fmla="*/ 7 w 111"/>
                  <a:gd name="T43" fmla="*/ 23 h 178"/>
                  <a:gd name="T44" fmla="*/ 7 w 111"/>
                  <a:gd name="T45" fmla="*/ 27 h 178"/>
                  <a:gd name="T46" fmla="*/ 7 w 111"/>
                  <a:gd name="T47" fmla="*/ 30 h 178"/>
                  <a:gd name="T48" fmla="*/ 8 w 111"/>
                  <a:gd name="T49" fmla="*/ 30 h 178"/>
                  <a:gd name="T50" fmla="*/ 9 w 111"/>
                  <a:gd name="T51" fmla="*/ 31 h 178"/>
                  <a:gd name="T52" fmla="*/ 9 w 111"/>
                  <a:gd name="T53" fmla="*/ 35 h 178"/>
                  <a:gd name="T54" fmla="*/ 11 w 111"/>
                  <a:gd name="T55" fmla="*/ 42 h 178"/>
                  <a:gd name="T56" fmla="*/ 9 w 111"/>
                  <a:gd name="T57" fmla="*/ 44 h 178"/>
                  <a:gd name="T58" fmla="*/ 8 w 111"/>
                  <a:gd name="T59" fmla="*/ 47 h 178"/>
                  <a:gd name="T60" fmla="*/ 8 w 111"/>
                  <a:gd name="T61" fmla="*/ 52 h 178"/>
                  <a:gd name="T62" fmla="*/ 7 w 111"/>
                  <a:gd name="T63" fmla="*/ 52 h 178"/>
                  <a:gd name="T64" fmla="*/ 5 w 111"/>
                  <a:gd name="T65" fmla="*/ 55 h 178"/>
                  <a:gd name="T66" fmla="*/ 3 w 111"/>
                  <a:gd name="T67" fmla="*/ 57 h 17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1"/>
                  <a:gd name="T103" fmla="*/ 0 h 178"/>
                  <a:gd name="T104" fmla="*/ 111 w 111"/>
                  <a:gd name="T105" fmla="*/ 178 h 17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1" h="178">
                    <a:moveTo>
                      <a:pt x="33" y="148"/>
                    </a:moveTo>
                    <a:lnTo>
                      <a:pt x="24" y="145"/>
                    </a:lnTo>
                    <a:lnTo>
                      <a:pt x="12" y="140"/>
                    </a:lnTo>
                    <a:lnTo>
                      <a:pt x="5" y="114"/>
                    </a:lnTo>
                    <a:lnTo>
                      <a:pt x="6" y="110"/>
                    </a:lnTo>
                    <a:lnTo>
                      <a:pt x="3" y="107"/>
                    </a:lnTo>
                    <a:lnTo>
                      <a:pt x="0" y="96"/>
                    </a:lnTo>
                    <a:lnTo>
                      <a:pt x="9" y="87"/>
                    </a:lnTo>
                    <a:lnTo>
                      <a:pt x="8" y="85"/>
                    </a:lnTo>
                    <a:lnTo>
                      <a:pt x="6" y="82"/>
                    </a:lnTo>
                    <a:lnTo>
                      <a:pt x="12" y="75"/>
                    </a:lnTo>
                    <a:lnTo>
                      <a:pt x="16" y="75"/>
                    </a:lnTo>
                    <a:lnTo>
                      <a:pt x="20" y="73"/>
                    </a:lnTo>
                    <a:lnTo>
                      <a:pt x="17" y="62"/>
                    </a:lnTo>
                    <a:lnTo>
                      <a:pt x="16" y="58"/>
                    </a:lnTo>
                    <a:lnTo>
                      <a:pt x="20" y="56"/>
                    </a:lnTo>
                    <a:lnTo>
                      <a:pt x="23" y="51"/>
                    </a:lnTo>
                    <a:lnTo>
                      <a:pt x="23" y="46"/>
                    </a:lnTo>
                    <a:lnTo>
                      <a:pt x="18" y="37"/>
                    </a:lnTo>
                    <a:lnTo>
                      <a:pt x="26" y="33"/>
                    </a:lnTo>
                    <a:lnTo>
                      <a:pt x="32" y="31"/>
                    </a:lnTo>
                    <a:lnTo>
                      <a:pt x="38" y="28"/>
                    </a:lnTo>
                    <a:lnTo>
                      <a:pt x="42" y="31"/>
                    </a:lnTo>
                    <a:lnTo>
                      <a:pt x="46" y="27"/>
                    </a:lnTo>
                    <a:lnTo>
                      <a:pt x="45" y="3"/>
                    </a:lnTo>
                    <a:lnTo>
                      <a:pt x="68" y="0"/>
                    </a:lnTo>
                    <a:lnTo>
                      <a:pt x="67" y="5"/>
                    </a:lnTo>
                    <a:lnTo>
                      <a:pt x="71" y="11"/>
                    </a:lnTo>
                    <a:lnTo>
                      <a:pt x="78" y="13"/>
                    </a:lnTo>
                    <a:lnTo>
                      <a:pt x="82" y="19"/>
                    </a:lnTo>
                    <a:lnTo>
                      <a:pt x="78" y="22"/>
                    </a:lnTo>
                    <a:lnTo>
                      <a:pt x="77" y="28"/>
                    </a:lnTo>
                    <a:lnTo>
                      <a:pt x="78" y="38"/>
                    </a:lnTo>
                    <a:lnTo>
                      <a:pt x="88" y="40"/>
                    </a:lnTo>
                    <a:lnTo>
                      <a:pt x="84" y="40"/>
                    </a:lnTo>
                    <a:lnTo>
                      <a:pt x="81" y="41"/>
                    </a:lnTo>
                    <a:lnTo>
                      <a:pt x="79" y="43"/>
                    </a:lnTo>
                    <a:lnTo>
                      <a:pt x="84" y="48"/>
                    </a:lnTo>
                    <a:lnTo>
                      <a:pt x="82" y="54"/>
                    </a:lnTo>
                    <a:lnTo>
                      <a:pt x="79" y="57"/>
                    </a:lnTo>
                    <a:lnTo>
                      <a:pt x="77" y="58"/>
                    </a:lnTo>
                    <a:lnTo>
                      <a:pt x="77" y="62"/>
                    </a:lnTo>
                    <a:lnTo>
                      <a:pt x="81" y="67"/>
                    </a:lnTo>
                    <a:lnTo>
                      <a:pt x="75" y="71"/>
                    </a:lnTo>
                    <a:lnTo>
                      <a:pt x="71" y="77"/>
                    </a:lnTo>
                    <a:lnTo>
                      <a:pt x="71" y="84"/>
                    </a:lnTo>
                    <a:lnTo>
                      <a:pt x="68" y="89"/>
                    </a:lnTo>
                    <a:lnTo>
                      <a:pt x="68" y="92"/>
                    </a:lnTo>
                    <a:lnTo>
                      <a:pt x="71" y="94"/>
                    </a:lnTo>
                    <a:lnTo>
                      <a:pt x="81" y="93"/>
                    </a:lnTo>
                    <a:lnTo>
                      <a:pt x="86" y="92"/>
                    </a:lnTo>
                    <a:lnTo>
                      <a:pt x="95" y="96"/>
                    </a:lnTo>
                    <a:lnTo>
                      <a:pt x="95" y="107"/>
                    </a:lnTo>
                    <a:lnTo>
                      <a:pt x="102" y="108"/>
                    </a:lnTo>
                    <a:lnTo>
                      <a:pt x="106" y="114"/>
                    </a:lnTo>
                    <a:lnTo>
                      <a:pt x="110" y="130"/>
                    </a:lnTo>
                    <a:lnTo>
                      <a:pt x="108" y="133"/>
                    </a:lnTo>
                    <a:lnTo>
                      <a:pt x="102" y="137"/>
                    </a:lnTo>
                    <a:lnTo>
                      <a:pt x="94" y="143"/>
                    </a:lnTo>
                    <a:lnTo>
                      <a:pt x="84" y="146"/>
                    </a:lnTo>
                    <a:lnTo>
                      <a:pt x="84" y="156"/>
                    </a:lnTo>
                    <a:lnTo>
                      <a:pt x="85" y="161"/>
                    </a:lnTo>
                    <a:lnTo>
                      <a:pt x="83" y="162"/>
                    </a:lnTo>
                    <a:lnTo>
                      <a:pt x="75" y="161"/>
                    </a:lnTo>
                    <a:lnTo>
                      <a:pt x="63" y="169"/>
                    </a:lnTo>
                    <a:lnTo>
                      <a:pt x="51" y="171"/>
                    </a:lnTo>
                    <a:lnTo>
                      <a:pt x="38" y="175"/>
                    </a:lnTo>
                    <a:lnTo>
                      <a:pt x="27" y="177"/>
                    </a:lnTo>
                    <a:lnTo>
                      <a:pt x="33" y="14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5" name="Freeform 65"/>
              <p:cNvSpPr>
                <a:spLocks/>
              </p:cNvSpPr>
              <p:nvPr/>
            </p:nvSpPr>
            <p:spPr bwMode="auto">
              <a:xfrm>
                <a:off x="3142" y="1951"/>
                <a:ext cx="44" cy="58"/>
              </a:xfrm>
              <a:custGeom>
                <a:avLst/>
                <a:gdLst>
                  <a:gd name="T0" fmla="*/ 3 w 51"/>
                  <a:gd name="T1" fmla="*/ 22 h 62"/>
                  <a:gd name="T2" fmla="*/ 3 w 51"/>
                  <a:gd name="T3" fmla="*/ 21 h 62"/>
                  <a:gd name="T4" fmla="*/ 3 w 51"/>
                  <a:gd name="T5" fmla="*/ 20 h 62"/>
                  <a:gd name="T6" fmla="*/ 0 w 51"/>
                  <a:gd name="T7" fmla="*/ 18 h 62"/>
                  <a:gd name="T8" fmla="*/ 3 w 51"/>
                  <a:gd name="T9" fmla="*/ 15 h 62"/>
                  <a:gd name="T10" fmla="*/ 3 w 51"/>
                  <a:gd name="T11" fmla="*/ 13 h 62"/>
                  <a:gd name="T12" fmla="*/ 3 w 51"/>
                  <a:gd name="T13" fmla="*/ 8 h 62"/>
                  <a:gd name="T14" fmla="*/ 3 w 51"/>
                  <a:gd name="T15" fmla="*/ 7 h 62"/>
                  <a:gd name="T16" fmla="*/ 3 w 51"/>
                  <a:gd name="T17" fmla="*/ 4 h 62"/>
                  <a:gd name="T18" fmla="*/ 3 w 51"/>
                  <a:gd name="T19" fmla="*/ 0 h 62"/>
                  <a:gd name="T20" fmla="*/ 5 w 51"/>
                  <a:gd name="T21" fmla="*/ 1 h 62"/>
                  <a:gd name="T22" fmla="*/ 5 w 51"/>
                  <a:gd name="T23" fmla="*/ 7 h 62"/>
                  <a:gd name="T24" fmla="*/ 6 w 51"/>
                  <a:gd name="T25" fmla="*/ 7 h 62"/>
                  <a:gd name="T26" fmla="*/ 5 w 51"/>
                  <a:gd name="T27" fmla="*/ 7 h 62"/>
                  <a:gd name="T28" fmla="*/ 5 w 51"/>
                  <a:gd name="T29" fmla="*/ 7 h 62"/>
                  <a:gd name="T30" fmla="*/ 5 w 51"/>
                  <a:gd name="T31" fmla="*/ 8 h 62"/>
                  <a:gd name="T32" fmla="*/ 5 w 51"/>
                  <a:gd name="T33" fmla="*/ 9 h 62"/>
                  <a:gd name="T34" fmla="*/ 5 w 51"/>
                  <a:gd name="T35" fmla="*/ 12 h 62"/>
                  <a:gd name="T36" fmla="*/ 5 w 51"/>
                  <a:gd name="T37" fmla="*/ 15 h 62"/>
                  <a:gd name="T38" fmla="*/ 4 w 51"/>
                  <a:gd name="T39" fmla="*/ 15 h 62"/>
                  <a:gd name="T40" fmla="*/ 3 w 51"/>
                  <a:gd name="T41" fmla="*/ 17 h 62"/>
                  <a:gd name="T42" fmla="*/ 3 w 51"/>
                  <a:gd name="T43" fmla="*/ 18 h 62"/>
                  <a:gd name="T44" fmla="*/ 3 w 51"/>
                  <a:gd name="T45" fmla="*/ 19 h 62"/>
                  <a:gd name="T46" fmla="*/ 3 w 51"/>
                  <a:gd name="T47" fmla="*/ 22 h 6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1"/>
                  <a:gd name="T73" fmla="*/ 0 h 62"/>
                  <a:gd name="T74" fmla="*/ 51 w 51"/>
                  <a:gd name="T75" fmla="*/ 62 h 6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1" h="62">
                    <a:moveTo>
                      <a:pt x="26" y="61"/>
                    </a:moveTo>
                    <a:lnTo>
                      <a:pt x="21" y="58"/>
                    </a:lnTo>
                    <a:lnTo>
                      <a:pt x="15" y="54"/>
                    </a:lnTo>
                    <a:lnTo>
                      <a:pt x="0" y="46"/>
                    </a:lnTo>
                    <a:lnTo>
                      <a:pt x="5" y="39"/>
                    </a:lnTo>
                    <a:lnTo>
                      <a:pt x="11" y="33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26" y="4"/>
                    </a:lnTo>
                    <a:lnTo>
                      <a:pt x="36" y="0"/>
                    </a:lnTo>
                    <a:lnTo>
                      <a:pt x="46" y="1"/>
                    </a:lnTo>
                    <a:lnTo>
                      <a:pt x="48" y="7"/>
                    </a:lnTo>
                    <a:lnTo>
                      <a:pt x="50" y="14"/>
                    </a:lnTo>
                    <a:lnTo>
                      <a:pt x="47" y="21"/>
                    </a:lnTo>
                    <a:lnTo>
                      <a:pt x="43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7" y="31"/>
                    </a:lnTo>
                    <a:lnTo>
                      <a:pt x="44" y="39"/>
                    </a:lnTo>
                    <a:lnTo>
                      <a:pt x="38" y="39"/>
                    </a:lnTo>
                    <a:lnTo>
                      <a:pt x="35" y="45"/>
                    </a:lnTo>
                    <a:lnTo>
                      <a:pt x="34" y="47"/>
                    </a:lnTo>
                    <a:lnTo>
                      <a:pt x="36" y="51"/>
                    </a:lnTo>
                    <a:lnTo>
                      <a:pt x="26" y="6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Freeform 66"/>
              <p:cNvSpPr>
                <a:spLocks/>
              </p:cNvSpPr>
              <p:nvPr/>
            </p:nvSpPr>
            <p:spPr bwMode="auto">
              <a:xfrm>
                <a:off x="3137" y="1995"/>
                <a:ext cx="35" cy="41"/>
              </a:xfrm>
              <a:custGeom>
                <a:avLst/>
                <a:gdLst>
                  <a:gd name="T0" fmla="*/ 3 w 41"/>
                  <a:gd name="T1" fmla="*/ 0 h 44"/>
                  <a:gd name="T2" fmla="*/ 3 w 41"/>
                  <a:gd name="T3" fmla="*/ 7 h 44"/>
                  <a:gd name="T4" fmla="*/ 3 w 41"/>
                  <a:gd name="T5" fmla="*/ 7 h 44"/>
                  <a:gd name="T6" fmla="*/ 3 w 41"/>
                  <a:gd name="T7" fmla="*/ 7 h 44"/>
                  <a:gd name="T8" fmla="*/ 3 w 41"/>
                  <a:gd name="T9" fmla="*/ 7 h 44"/>
                  <a:gd name="T10" fmla="*/ 3 w 41"/>
                  <a:gd name="T11" fmla="*/ 9 h 44"/>
                  <a:gd name="T12" fmla="*/ 3 w 41"/>
                  <a:gd name="T13" fmla="*/ 11 h 44"/>
                  <a:gd name="T14" fmla="*/ 3 w 41"/>
                  <a:gd name="T15" fmla="*/ 12 h 44"/>
                  <a:gd name="T16" fmla="*/ 3 w 41"/>
                  <a:gd name="T17" fmla="*/ 14 h 44"/>
                  <a:gd name="T18" fmla="*/ 3 w 41"/>
                  <a:gd name="T19" fmla="*/ 16 h 44"/>
                  <a:gd name="T20" fmla="*/ 3 w 41"/>
                  <a:gd name="T21" fmla="*/ 14 h 44"/>
                  <a:gd name="T22" fmla="*/ 3 w 41"/>
                  <a:gd name="T23" fmla="*/ 13 h 44"/>
                  <a:gd name="T24" fmla="*/ 3 w 41"/>
                  <a:gd name="T25" fmla="*/ 11 h 44"/>
                  <a:gd name="T26" fmla="*/ 3 w 41"/>
                  <a:gd name="T27" fmla="*/ 9 h 44"/>
                  <a:gd name="T28" fmla="*/ 3 w 41"/>
                  <a:gd name="T29" fmla="*/ 7 h 44"/>
                  <a:gd name="T30" fmla="*/ 0 w 41"/>
                  <a:gd name="T31" fmla="*/ 5 h 44"/>
                  <a:gd name="T32" fmla="*/ 3 w 41"/>
                  <a:gd name="T33" fmla="*/ 0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1"/>
                  <a:gd name="T52" fmla="*/ 0 h 44"/>
                  <a:gd name="T53" fmla="*/ 41 w 41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1" h="44">
                    <a:moveTo>
                      <a:pt x="5" y="0"/>
                    </a:moveTo>
                    <a:lnTo>
                      <a:pt x="20" y="7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5" y="23"/>
                    </a:lnTo>
                    <a:lnTo>
                      <a:pt x="40" y="27"/>
                    </a:lnTo>
                    <a:lnTo>
                      <a:pt x="38" y="31"/>
                    </a:lnTo>
                    <a:lnTo>
                      <a:pt x="36" y="33"/>
                    </a:lnTo>
                    <a:lnTo>
                      <a:pt x="30" y="38"/>
                    </a:lnTo>
                    <a:lnTo>
                      <a:pt x="28" y="43"/>
                    </a:lnTo>
                    <a:lnTo>
                      <a:pt x="23" y="36"/>
                    </a:lnTo>
                    <a:lnTo>
                      <a:pt x="20" y="34"/>
                    </a:lnTo>
                    <a:lnTo>
                      <a:pt x="15" y="31"/>
                    </a:lnTo>
                    <a:lnTo>
                      <a:pt x="14" y="27"/>
                    </a:lnTo>
                    <a:lnTo>
                      <a:pt x="15" y="20"/>
                    </a:lnTo>
                    <a:lnTo>
                      <a:pt x="0" y="5"/>
                    </a:lnTo>
                    <a:lnTo>
                      <a:pt x="5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7" name="Freeform 67"/>
              <p:cNvSpPr>
                <a:spLocks/>
              </p:cNvSpPr>
              <p:nvPr/>
            </p:nvSpPr>
            <p:spPr bwMode="auto">
              <a:xfrm>
                <a:off x="3164" y="2024"/>
                <a:ext cx="17" cy="25"/>
              </a:xfrm>
              <a:custGeom>
                <a:avLst/>
                <a:gdLst>
                  <a:gd name="T0" fmla="*/ 3 w 20"/>
                  <a:gd name="T1" fmla="*/ 0 h 27"/>
                  <a:gd name="T2" fmla="*/ 3 w 20"/>
                  <a:gd name="T3" fmla="*/ 2 h 27"/>
                  <a:gd name="T4" fmla="*/ 1 w 20"/>
                  <a:gd name="T5" fmla="*/ 4 h 27"/>
                  <a:gd name="T6" fmla="*/ 0 w 20"/>
                  <a:gd name="T7" fmla="*/ 6 h 27"/>
                  <a:gd name="T8" fmla="*/ 1 w 20"/>
                  <a:gd name="T9" fmla="*/ 6 h 27"/>
                  <a:gd name="T10" fmla="*/ 3 w 20"/>
                  <a:gd name="T11" fmla="*/ 6 h 27"/>
                  <a:gd name="T12" fmla="*/ 3 w 20"/>
                  <a:gd name="T13" fmla="*/ 8 h 27"/>
                  <a:gd name="T14" fmla="*/ 3 w 20"/>
                  <a:gd name="T15" fmla="*/ 0 h 2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27"/>
                  <a:gd name="T26" fmla="*/ 20 w 20"/>
                  <a:gd name="T27" fmla="*/ 27 h 2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27">
                    <a:moveTo>
                      <a:pt x="11" y="0"/>
                    </a:moveTo>
                    <a:lnTo>
                      <a:pt x="6" y="2"/>
                    </a:lnTo>
                    <a:lnTo>
                      <a:pt x="1" y="4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11" y="23"/>
                    </a:lnTo>
                    <a:lnTo>
                      <a:pt x="19" y="26"/>
                    </a:lnTo>
                    <a:lnTo>
                      <a:pt x="11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8" name="Freeform 68"/>
              <p:cNvSpPr>
                <a:spLocks/>
              </p:cNvSpPr>
              <p:nvPr/>
            </p:nvSpPr>
            <p:spPr bwMode="auto">
              <a:xfrm>
                <a:off x="2976" y="1912"/>
                <a:ext cx="63" cy="79"/>
              </a:xfrm>
              <a:custGeom>
                <a:avLst/>
                <a:gdLst>
                  <a:gd name="T0" fmla="*/ 6 w 74"/>
                  <a:gd name="T1" fmla="*/ 10 h 85"/>
                  <a:gd name="T2" fmla="*/ 6 w 74"/>
                  <a:gd name="T3" fmla="*/ 8 h 85"/>
                  <a:gd name="T4" fmla="*/ 5 w 74"/>
                  <a:gd name="T5" fmla="*/ 7 h 85"/>
                  <a:gd name="T6" fmla="*/ 5 w 74"/>
                  <a:gd name="T7" fmla="*/ 7 h 85"/>
                  <a:gd name="T8" fmla="*/ 4 w 74"/>
                  <a:gd name="T9" fmla="*/ 7 h 85"/>
                  <a:gd name="T10" fmla="*/ 4 w 74"/>
                  <a:gd name="T11" fmla="*/ 7 h 85"/>
                  <a:gd name="T12" fmla="*/ 3 w 74"/>
                  <a:gd name="T13" fmla="*/ 7 h 85"/>
                  <a:gd name="T14" fmla="*/ 4 w 74"/>
                  <a:gd name="T15" fmla="*/ 7 h 85"/>
                  <a:gd name="T16" fmla="*/ 5 w 74"/>
                  <a:gd name="T17" fmla="*/ 2 h 85"/>
                  <a:gd name="T18" fmla="*/ 3 w 74"/>
                  <a:gd name="T19" fmla="*/ 0 h 85"/>
                  <a:gd name="T20" fmla="*/ 3 w 74"/>
                  <a:gd name="T21" fmla="*/ 6 h 85"/>
                  <a:gd name="T22" fmla="*/ 3 w 74"/>
                  <a:gd name="T23" fmla="*/ 7 h 85"/>
                  <a:gd name="T24" fmla="*/ 3 w 74"/>
                  <a:gd name="T25" fmla="*/ 7 h 85"/>
                  <a:gd name="T26" fmla="*/ 3 w 74"/>
                  <a:gd name="T27" fmla="*/ 7 h 85"/>
                  <a:gd name="T28" fmla="*/ 3 w 74"/>
                  <a:gd name="T29" fmla="*/ 8 h 85"/>
                  <a:gd name="T30" fmla="*/ 3 w 74"/>
                  <a:gd name="T31" fmla="*/ 7 h 85"/>
                  <a:gd name="T32" fmla="*/ 1 w 74"/>
                  <a:gd name="T33" fmla="*/ 7 h 85"/>
                  <a:gd name="T34" fmla="*/ 0 w 74"/>
                  <a:gd name="T35" fmla="*/ 9 h 85"/>
                  <a:gd name="T36" fmla="*/ 1 w 74"/>
                  <a:gd name="T37" fmla="*/ 12 h 85"/>
                  <a:gd name="T38" fmla="*/ 3 w 74"/>
                  <a:gd name="T39" fmla="*/ 13 h 85"/>
                  <a:gd name="T40" fmla="*/ 3 w 74"/>
                  <a:gd name="T41" fmla="*/ 15 h 85"/>
                  <a:gd name="T42" fmla="*/ 3 w 74"/>
                  <a:gd name="T43" fmla="*/ 18 h 85"/>
                  <a:gd name="T44" fmla="*/ 3 w 74"/>
                  <a:gd name="T45" fmla="*/ 24 h 85"/>
                  <a:gd name="T46" fmla="*/ 3 w 74"/>
                  <a:gd name="T47" fmla="*/ 25 h 85"/>
                  <a:gd name="T48" fmla="*/ 3 w 74"/>
                  <a:gd name="T49" fmla="*/ 26 h 85"/>
                  <a:gd name="T50" fmla="*/ 3 w 74"/>
                  <a:gd name="T51" fmla="*/ 27 h 85"/>
                  <a:gd name="T52" fmla="*/ 3 w 74"/>
                  <a:gd name="T53" fmla="*/ 28 h 85"/>
                  <a:gd name="T54" fmla="*/ 4 w 74"/>
                  <a:gd name="T55" fmla="*/ 26 h 85"/>
                  <a:gd name="T56" fmla="*/ 7 w 74"/>
                  <a:gd name="T57" fmla="*/ 22 h 85"/>
                  <a:gd name="T58" fmla="*/ 7 w 74"/>
                  <a:gd name="T59" fmla="*/ 19 h 85"/>
                  <a:gd name="T60" fmla="*/ 7 w 74"/>
                  <a:gd name="T61" fmla="*/ 17 h 85"/>
                  <a:gd name="T62" fmla="*/ 6 w 74"/>
                  <a:gd name="T63" fmla="*/ 10 h 8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4"/>
                  <a:gd name="T97" fmla="*/ 0 h 85"/>
                  <a:gd name="T98" fmla="*/ 74 w 74"/>
                  <a:gd name="T99" fmla="*/ 85 h 8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4" h="85">
                    <a:moveTo>
                      <a:pt x="64" y="30"/>
                    </a:moveTo>
                    <a:lnTo>
                      <a:pt x="57" y="26"/>
                    </a:lnTo>
                    <a:lnTo>
                      <a:pt x="55" y="17"/>
                    </a:lnTo>
                    <a:lnTo>
                      <a:pt x="51" y="20"/>
                    </a:lnTo>
                    <a:lnTo>
                      <a:pt x="47" y="21"/>
                    </a:lnTo>
                    <a:lnTo>
                      <a:pt x="41" y="16"/>
                    </a:lnTo>
                    <a:lnTo>
                      <a:pt x="40" y="13"/>
                    </a:lnTo>
                    <a:lnTo>
                      <a:pt x="41" y="7"/>
                    </a:lnTo>
                    <a:lnTo>
                      <a:pt x="53" y="2"/>
                    </a:lnTo>
                    <a:lnTo>
                      <a:pt x="40" y="0"/>
                    </a:lnTo>
                    <a:lnTo>
                      <a:pt x="30" y="6"/>
                    </a:lnTo>
                    <a:lnTo>
                      <a:pt x="30" y="13"/>
                    </a:lnTo>
                    <a:lnTo>
                      <a:pt x="32" y="14"/>
                    </a:lnTo>
                    <a:lnTo>
                      <a:pt x="29" y="20"/>
                    </a:lnTo>
                    <a:lnTo>
                      <a:pt x="20" y="26"/>
                    </a:lnTo>
                    <a:lnTo>
                      <a:pt x="8" y="21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1" y="34"/>
                    </a:lnTo>
                    <a:lnTo>
                      <a:pt x="6" y="36"/>
                    </a:lnTo>
                    <a:lnTo>
                      <a:pt x="12" y="42"/>
                    </a:lnTo>
                    <a:lnTo>
                      <a:pt x="14" y="53"/>
                    </a:lnTo>
                    <a:lnTo>
                      <a:pt x="14" y="71"/>
                    </a:lnTo>
                    <a:lnTo>
                      <a:pt x="13" y="73"/>
                    </a:lnTo>
                    <a:lnTo>
                      <a:pt x="13" y="78"/>
                    </a:lnTo>
                    <a:lnTo>
                      <a:pt x="15" y="81"/>
                    </a:lnTo>
                    <a:lnTo>
                      <a:pt x="26" y="84"/>
                    </a:lnTo>
                    <a:lnTo>
                      <a:pt x="43" y="78"/>
                    </a:lnTo>
                    <a:lnTo>
                      <a:pt x="66" y="66"/>
                    </a:lnTo>
                    <a:lnTo>
                      <a:pt x="73" y="56"/>
                    </a:lnTo>
                    <a:lnTo>
                      <a:pt x="73" y="49"/>
                    </a:lnTo>
                    <a:lnTo>
                      <a:pt x="64" y="3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9" name="Freeform 69"/>
              <p:cNvSpPr>
                <a:spLocks/>
              </p:cNvSpPr>
              <p:nvPr/>
            </p:nvSpPr>
            <p:spPr bwMode="auto">
              <a:xfrm>
                <a:off x="3030" y="1836"/>
                <a:ext cx="98" cy="186"/>
              </a:xfrm>
              <a:custGeom>
                <a:avLst/>
                <a:gdLst>
                  <a:gd name="T0" fmla="*/ 3 w 116"/>
                  <a:gd name="T1" fmla="*/ 1 h 200"/>
                  <a:gd name="T2" fmla="*/ 3 w 116"/>
                  <a:gd name="T3" fmla="*/ 2 h 200"/>
                  <a:gd name="T4" fmla="*/ 3 w 116"/>
                  <a:gd name="T5" fmla="*/ 7 h 200"/>
                  <a:gd name="T6" fmla="*/ 3 w 116"/>
                  <a:gd name="T7" fmla="*/ 11 h 200"/>
                  <a:gd name="T8" fmla="*/ 3 w 116"/>
                  <a:gd name="T9" fmla="*/ 17 h 200"/>
                  <a:gd name="T10" fmla="*/ 3 w 116"/>
                  <a:gd name="T11" fmla="*/ 19 h 200"/>
                  <a:gd name="T12" fmla="*/ 3 w 116"/>
                  <a:gd name="T13" fmla="*/ 23 h 200"/>
                  <a:gd name="T14" fmla="*/ 3 w 116"/>
                  <a:gd name="T15" fmla="*/ 25 h 200"/>
                  <a:gd name="T16" fmla="*/ 3 w 116"/>
                  <a:gd name="T17" fmla="*/ 31 h 200"/>
                  <a:gd name="T18" fmla="*/ 3 w 116"/>
                  <a:gd name="T19" fmla="*/ 33 h 200"/>
                  <a:gd name="T20" fmla="*/ 4 w 116"/>
                  <a:gd name="T21" fmla="*/ 31 h 200"/>
                  <a:gd name="T22" fmla="*/ 3 w 116"/>
                  <a:gd name="T23" fmla="*/ 38 h 200"/>
                  <a:gd name="T24" fmla="*/ 3 w 116"/>
                  <a:gd name="T25" fmla="*/ 43 h 200"/>
                  <a:gd name="T26" fmla="*/ 3 w 116"/>
                  <a:gd name="T27" fmla="*/ 47 h 200"/>
                  <a:gd name="T28" fmla="*/ 3 w 116"/>
                  <a:gd name="T29" fmla="*/ 51 h 200"/>
                  <a:gd name="T30" fmla="*/ 3 w 116"/>
                  <a:gd name="T31" fmla="*/ 53 h 200"/>
                  <a:gd name="T32" fmla="*/ 3 w 116"/>
                  <a:gd name="T33" fmla="*/ 55 h 200"/>
                  <a:gd name="T34" fmla="*/ 4 w 116"/>
                  <a:gd name="T35" fmla="*/ 53 h 200"/>
                  <a:gd name="T36" fmla="*/ 4 w 116"/>
                  <a:gd name="T37" fmla="*/ 56 h 200"/>
                  <a:gd name="T38" fmla="*/ 0 w 116"/>
                  <a:gd name="T39" fmla="*/ 65 h 200"/>
                  <a:gd name="T40" fmla="*/ 3 w 116"/>
                  <a:gd name="T41" fmla="*/ 64 h 200"/>
                  <a:gd name="T42" fmla="*/ 5 w 116"/>
                  <a:gd name="T43" fmla="*/ 63 h 200"/>
                  <a:gd name="T44" fmla="*/ 9 w 116"/>
                  <a:gd name="T45" fmla="*/ 59 h 200"/>
                  <a:gd name="T46" fmla="*/ 8 w 116"/>
                  <a:gd name="T47" fmla="*/ 54 h 200"/>
                  <a:gd name="T48" fmla="*/ 8 w 116"/>
                  <a:gd name="T49" fmla="*/ 51 h 200"/>
                  <a:gd name="T50" fmla="*/ 8 w 116"/>
                  <a:gd name="T51" fmla="*/ 47 h 200"/>
                  <a:gd name="T52" fmla="*/ 7 w 116"/>
                  <a:gd name="T53" fmla="*/ 41 h 200"/>
                  <a:gd name="T54" fmla="*/ 7 w 116"/>
                  <a:gd name="T55" fmla="*/ 35 h 200"/>
                  <a:gd name="T56" fmla="*/ 6 w 116"/>
                  <a:gd name="T57" fmla="*/ 29 h 200"/>
                  <a:gd name="T58" fmla="*/ 5 w 116"/>
                  <a:gd name="T59" fmla="*/ 23 h 200"/>
                  <a:gd name="T60" fmla="*/ 5 w 116"/>
                  <a:gd name="T61" fmla="*/ 16 h 200"/>
                  <a:gd name="T62" fmla="*/ 4 w 116"/>
                  <a:gd name="T63" fmla="*/ 12 h 200"/>
                  <a:gd name="T64" fmla="*/ 3 w 116"/>
                  <a:gd name="T65" fmla="*/ 10 h 200"/>
                  <a:gd name="T66" fmla="*/ 3 w 116"/>
                  <a:gd name="T67" fmla="*/ 7 h 200"/>
                  <a:gd name="T68" fmla="*/ 3 w 116"/>
                  <a:gd name="T69" fmla="*/ 7 h 200"/>
                  <a:gd name="T70" fmla="*/ 3 w 116"/>
                  <a:gd name="T71" fmla="*/ 2 h 20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16"/>
                  <a:gd name="T109" fmla="*/ 0 h 200"/>
                  <a:gd name="T110" fmla="*/ 116 w 116"/>
                  <a:gd name="T111" fmla="*/ 200 h 20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16" h="200">
                    <a:moveTo>
                      <a:pt x="42" y="2"/>
                    </a:moveTo>
                    <a:lnTo>
                      <a:pt x="36" y="1"/>
                    </a:lnTo>
                    <a:lnTo>
                      <a:pt x="31" y="0"/>
                    </a:lnTo>
                    <a:lnTo>
                      <a:pt x="25" y="2"/>
                    </a:lnTo>
                    <a:lnTo>
                      <a:pt x="15" y="15"/>
                    </a:lnTo>
                    <a:lnTo>
                      <a:pt x="16" y="20"/>
                    </a:lnTo>
                    <a:lnTo>
                      <a:pt x="17" y="24"/>
                    </a:lnTo>
                    <a:lnTo>
                      <a:pt x="15" y="31"/>
                    </a:lnTo>
                    <a:lnTo>
                      <a:pt x="7" y="40"/>
                    </a:lnTo>
                    <a:lnTo>
                      <a:pt x="4" y="48"/>
                    </a:lnTo>
                    <a:lnTo>
                      <a:pt x="7" y="56"/>
                    </a:lnTo>
                    <a:lnTo>
                      <a:pt x="15" y="55"/>
                    </a:lnTo>
                    <a:lnTo>
                      <a:pt x="11" y="61"/>
                    </a:lnTo>
                    <a:lnTo>
                      <a:pt x="13" y="67"/>
                    </a:lnTo>
                    <a:lnTo>
                      <a:pt x="17" y="70"/>
                    </a:lnTo>
                    <a:lnTo>
                      <a:pt x="25" y="75"/>
                    </a:lnTo>
                    <a:lnTo>
                      <a:pt x="25" y="80"/>
                    </a:lnTo>
                    <a:lnTo>
                      <a:pt x="22" y="89"/>
                    </a:lnTo>
                    <a:lnTo>
                      <a:pt x="20" y="95"/>
                    </a:lnTo>
                    <a:lnTo>
                      <a:pt x="24" y="98"/>
                    </a:lnTo>
                    <a:lnTo>
                      <a:pt x="35" y="92"/>
                    </a:lnTo>
                    <a:lnTo>
                      <a:pt x="47" y="93"/>
                    </a:lnTo>
                    <a:lnTo>
                      <a:pt x="37" y="102"/>
                    </a:lnTo>
                    <a:lnTo>
                      <a:pt x="36" y="113"/>
                    </a:lnTo>
                    <a:lnTo>
                      <a:pt x="43" y="114"/>
                    </a:lnTo>
                    <a:lnTo>
                      <a:pt x="43" y="127"/>
                    </a:lnTo>
                    <a:lnTo>
                      <a:pt x="24" y="127"/>
                    </a:lnTo>
                    <a:lnTo>
                      <a:pt x="24" y="138"/>
                    </a:lnTo>
                    <a:lnTo>
                      <a:pt x="31" y="140"/>
                    </a:lnTo>
                    <a:lnTo>
                      <a:pt x="22" y="151"/>
                    </a:lnTo>
                    <a:lnTo>
                      <a:pt x="18" y="155"/>
                    </a:lnTo>
                    <a:lnTo>
                      <a:pt x="17" y="158"/>
                    </a:lnTo>
                    <a:lnTo>
                      <a:pt x="22" y="160"/>
                    </a:lnTo>
                    <a:lnTo>
                      <a:pt x="40" y="163"/>
                    </a:lnTo>
                    <a:lnTo>
                      <a:pt x="51" y="160"/>
                    </a:lnTo>
                    <a:lnTo>
                      <a:pt x="55" y="158"/>
                    </a:lnTo>
                    <a:lnTo>
                      <a:pt x="54" y="160"/>
                    </a:lnTo>
                    <a:lnTo>
                      <a:pt x="48" y="166"/>
                    </a:lnTo>
                    <a:lnTo>
                      <a:pt x="22" y="175"/>
                    </a:lnTo>
                    <a:lnTo>
                      <a:pt x="0" y="195"/>
                    </a:lnTo>
                    <a:lnTo>
                      <a:pt x="11" y="199"/>
                    </a:lnTo>
                    <a:lnTo>
                      <a:pt x="28" y="190"/>
                    </a:lnTo>
                    <a:lnTo>
                      <a:pt x="39" y="187"/>
                    </a:lnTo>
                    <a:lnTo>
                      <a:pt x="63" y="187"/>
                    </a:lnTo>
                    <a:lnTo>
                      <a:pt x="89" y="179"/>
                    </a:lnTo>
                    <a:lnTo>
                      <a:pt x="115" y="173"/>
                    </a:lnTo>
                    <a:lnTo>
                      <a:pt x="103" y="164"/>
                    </a:lnTo>
                    <a:lnTo>
                      <a:pt x="107" y="159"/>
                    </a:lnTo>
                    <a:lnTo>
                      <a:pt x="109" y="155"/>
                    </a:lnTo>
                    <a:lnTo>
                      <a:pt x="108" y="149"/>
                    </a:lnTo>
                    <a:lnTo>
                      <a:pt x="103" y="142"/>
                    </a:lnTo>
                    <a:lnTo>
                      <a:pt x="99" y="138"/>
                    </a:lnTo>
                    <a:lnTo>
                      <a:pt x="92" y="136"/>
                    </a:lnTo>
                    <a:lnTo>
                      <a:pt x="89" y="120"/>
                    </a:lnTo>
                    <a:lnTo>
                      <a:pt x="82" y="107"/>
                    </a:lnTo>
                    <a:lnTo>
                      <a:pt x="78" y="103"/>
                    </a:lnTo>
                    <a:lnTo>
                      <a:pt x="70" y="98"/>
                    </a:lnTo>
                    <a:lnTo>
                      <a:pt x="68" y="83"/>
                    </a:lnTo>
                    <a:lnTo>
                      <a:pt x="64" y="73"/>
                    </a:lnTo>
                    <a:lnTo>
                      <a:pt x="60" y="67"/>
                    </a:lnTo>
                    <a:lnTo>
                      <a:pt x="51" y="61"/>
                    </a:lnTo>
                    <a:lnTo>
                      <a:pt x="60" y="44"/>
                    </a:lnTo>
                    <a:lnTo>
                      <a:pt x="59" y="39"/>
                    </a:lnTo>
                    <a:lnTo>
                      <a:pt x="54" y="34"/>
                    </a:lnTo>
                    <a:lnTo>
                      <a:pt x="47" y="30"/>
                    </a:lnTo>
                    <a:lnTo>
                      <a:pt x="37" y="29"/>
                    </a:lnTo>
                    <a:lnTo>
                      <a:pt x="36" y="23"/>
                    </a:lnTo>
                    <a:lnTo>
                      <a:pt x="36" y="19"/>
                    </a:lnTo>
                    <a:lnTo>
                      <a:pt x="37" y="16"/>
                    </a:lnTo>
                    <a:lnTo>
                      <a:pt x="43" y="8"/>
                    </a:lnTo>
                    <a:lnTo>
                      <a:pt x="43" y="4"/>
                    </a:lnTo>
                    <a:lnTo>
                      <a:pt x="42" y="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0" name="Freeform 70"/>
              <p:cNvSpPr>
                <a:spLocks/>
              </p:cNvSpPr>
              <p:nvPr/>
            </p:nvSpPr>
            <p:spPr bwMode="auto">
              <a:xfrm>
                <a:off x="3010" y="1912"/>
                <a:ext cx="34" cy="30"/>
              </a:xfrm>
              <a:custGeom>
                <a:avLst/>
                <a:gdLst>
                  <a:gd name="T0" fmla="*/ 3 w 40"/>
                  <a:gd name="T1" fmla="*/ 1 h 32"/>
                  <a:gd name="T2" fmla="*/ 3 w 40"/>
                  <a:gd name="T3" fmla="*/ 0 h 32"/>
                  <a:gd name="T4" fmla="*/ 3 w 40"/>
                  <a:gd name="T5" fmla="*/ 2 h 32"/>
                  <a:gd name="T6" fmla="*/ 3 w 40"/>
                  <a:gd name="T7" fmla="*/ 6 h 32"/>
                  <a:gd name="T8" fmla="*/ 3 w 40"/>
                  <a:gd name="T9" fmla="*/ 8 h 32"/>
                  <a:gd name="T10" fmla="*/ 3 w 40"/>
                  <a:gd name="T11" fmla="*/ 8 h 32"/>
                  <a:gd name="T12" fmla="*/ 3 w 40"/>
                  <a:gd name="T13" fmla="*/ 9 h 32"/>
                  <a:gd name="T14" fmla="*/ 3 w 40"/>
                  <a:gd name="T15" fmla="*/ 12 h 32"/>
                  <a:gd name="T16" fmla="*/ 3 w 40"/>
                  <a:gd name="T17" fmla="*/ 11 h 32"/>
                  <a:gd name="T18" fmla="*/ 3 w 40"/>
                  <a:gd name="T19" fmla="*/ 9 h 32"/>
                  <a:gd name="T20" fmla="*/ 3 w 40"/>
                  <a:gd name="T21" fmla="*/ 8 h 32"/>
                  <a:gd name="T22" fmla="*/ 3 w 40"/>
                  <a:gd name="T23" fmla="*/ 8 h 32"/>
                  <a:gd name="T24" fmla="*/ 3 w 40"/>
                  <a:gd name="T25" fmla="*/ 8 h 32"/>
                  <a:gd name="T26" fmla="*/ 1 w 40"/>
                  <a:gd name="T27" fmla="*/ 8 h 32"/>
                  <a:gd name="T28" fmla="*/ 0 w 40"/>
                  <a:gd name="T29" fmla="*/ 8 h 32"/>
                  <a:gd name="T30" fmla="*/ 2 w 40"/>
                  <a:gd name="T31" fmla="*/ 8 h 32"/>
                  <a:gd name="T32" fmla="*/ 3 w 40"/>
                  <a:gd name="T33" fmla="*/ 1 h 3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0"/>
                  <a:gd name="T52" fmla="*/ 0 h 32"/>
                  <a:gd name="T53" fmla="*/ 40 w 40"/>
                  <a:gd name="T54" fmla="*/ 32 h 3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0" h="32">
                    <a:moveTo>
                      <a:pt x="16" y="1"/>
                    </a:moveTo>
                    <a:lnTo>
                      <a:pt x="24" y="0"/>
                    </a:lnTo>
                    <a:lnTo>
                      <a:pt x="30" y="2"/>
                    </a:lnTo>
                    <a:lnTo>
                      <a:pt x="34" y="6"/>
                    </a:lnTo>
                    <a:lnTo>
                      <a:pt x="37" y="12"/>
                    </a:lnTo>
                    <a:lnTo>
                      <a:pt x="39" y="18"/>
                    </a:lnTo>
                    <a:lnTo>
                      <a:pt x="34" y="26"/>
                    </a:lnTo>
                    <a:lnTo>
                      <a:pt x="29" y="31"/>
                    </a:lnTo>
                    <a:lnTo>
                      <a:pt x="24" y="29"/>
                    </a:lnTo>
                    <a:lnTo>
                      <a:pt x="16" y="26"/>
                    </a:lnTo>
                    <a:lnTo>
                      <a:pt x="14" y="17"/>
                    </a:lnTo>
                    <a:lnTo>
                      <a:pt x="12" y="19"/>
                    </a:lnTo>
                    <a:lnTo>
                      <a:pt x="6" y="21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2" y="8"/>
                    </a:lnTo>
                    <a:lnTo>
                      <a:pt x="16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1" name="Freeform 71"/>
              <p:cNvSpPr>
                <a:spLocks/>
              </p:cNvSpPr>
              <p:nvPr/>
            </p:nvSpPr>
            <p:spPr bwMode="auto">
              <a:xfrm>
                <a:off x="3198" y="1864"/>
                <a:ext cx="33" cy="59"/>
              </a:xfrm>
              <a:custGeom>
                <a:avLst/>
                <a:gdLst>
                  <a:gd name="T0" fmla="*/ 3 w 39"/>
                  <a:gd name="T1" fmla="*/ 22 h 63"/>
                  <a:gd name="T2" fmla="*/ 3 w 39"/>
                  <a:gd name="T3" fmla="*/ 18 h 63"/>
                  <a:gd name="T4" fmla="*/ 3 w 39"/>
                  <a:gd name="T5" fmla="*/ 15 h 63"/>
                  <a:gd name="T6" fmla="*/ 3 w 39"/>
                  <a:gd name="T7" fmla="*/ 12 h 63"/>
                  <a:gd name="T8" fmla="*/ 3 w 39"/>
                  <a:gd name="T9" fmla="*/ 11 h 63"/>
                  <a:gd name="T10" fmla="*/ 3 w 39"/>
                  <a:gd name="T11" fmla="*/ 9 h 63"/>
                  <a:gd name="T12" fmla="*/ 3 w 39"/>
                  <a:gd name="T13" fmla="*/ 7 h 63"/>
                  <a:gd name="T14" fmla="*/ 3 w 39"/>
                  <a:gd name="T15" fmla="*/ 7 h 63"/>
                  <a:gd name="T16" fmla="*/ 3 w 39"/>
                  <a:gd name="T17" fmla="*/ 0 h 63"/>
                  <a:gd name="T18" fmla="*/ 3 w 39"/>
                  <a:gd name="T19" fmla="*/ 1 h 63"/>
                  <a:gd name="T20" fmla="*/ 2 w 39"/>
                  <a:gd name="T21" fmla="*/ 7 h 63"/>
                  <a:gd name="T22" fmla="*/ 0 w 39"/>
                  <a:gd name="T23" fmla="*/ 8 h 63"/>
                  <a:gd name="T24" fmla="*/ 0 w 39"/>
                  <a:gd name="T25" fmla="*/ 13 h 63"/>
                  <a:gd name="T26" fmla="*/ 1 w 39"/>
                  <a:gd name="T27" fmla="*/ 18 h 63"/>
                  <a:gd name="T28" fmla="*/ 3 w 39"/>
                  <a:gd name="T29" fmla="*/ 21 h 63"/>
                  <a:gd name="T30" fmla="*/ 3 w 39"/>
                  <a:gd name="T31" fmla="*/ 23 h 63"/>
                  <a:gd name="T32" fmla="*/ 3 w 39"/>
                  <a:gd name="T33" fmla="*/ 22 h 6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9"/>
                  <a:gd name="T52" fmla="*/ 0 h 63"/>
                  <a:gd name="T53" fmla="*/ 39 w 39"/>
                  <a:gd name="T54" fmla="*/ 63 h 6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9" h="63">
                    <a:moveTo>
                      <a:pt x="30" y="58"/>
                    </a:moveTo>
                    <a:lnTo>
                      <a:pt x="31" y="45"/>
                    </a:lnTo>
                    <a:lnTo>
                      <a:pt x="30" y="37"/>
                    </a:lnTo>
                    <a:lnTo>
                      <a:pt x="31" y="32"/>
                    </a:lnTo>
                    <a:lnTo>
                      <a:pt x="36" y="29"/>
                    </a:lnTo>
                    <a:lnTo>
                      <a:pt x="38" y="25"/>
                    </a:lnTo>
                    <a:lnTo>
                      <a:pt x="36" y="22"/>
                    </a:lnTo>
                    <a:lnTo>
                      <a:pt x="31" y="15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2" y="20"/>
                    </a:lnTo>
                    <a:lnTo>
                      <a:pt x="0" y="24"/>
                    </a:lnTo>
                    <a:lnTo>
                      <a:pt x="0" y="33"/>
                    </a:lnTo>
                    <a:lnTo>
                      <a:pt x="1" y="45"/>
                    </a:lnTo>
                    <a:lnTo>
                      <a:pt x="8" y="54"/>
                    </a:lnTo>
                    <a:lnTo>
                      <a:pt x="8" y="62"/>
                    </a:lnTo>
                    <a:lnTo>
                      <a:pt x="30" y="5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2" name="Freeform 72"/>
              <p:cNvSpPr>
                <a:spLocks/>
              </p:cNvSpPr>
              <p:nvPr/>
            </p:nvSpPr>
            <p:spPr bwMode="auto">
              <a:xfrm>
                <a:off x="3242" y="1554"/>
                <a:ext cx="157" cy="359"/>
              </a:xfrm>
              <a:custGeom>
                <a:avLst/>
                <a:gdLst>
                  <a:gd name="T0" fmla="*/ 2 w 183"/>
                  <a:gd name="T1" fmla="*/ 93 h 388"/>
                  <a:gd name="T2" fmla="*/ 1 w 183"/>
                  <a:gd name="T3" fmla="*/ 108 h 388"/>
                  <a:gd name="T4" fmla="*/ 3 w 183"/>
                  <a:gd name="T5" fmla="*/ 120 h 388"/>
                  <a:gd name="T6" fmla="*/ 3 w 183"/>
                  <a:gd name="T7" fmla="*/ 120 h 388"/>
                  <a:gd name="T8" fmla="*/ 5 w 183"/>
                  <a:gd name="T9" fmla="*/ 115 h 388"/>
                  <a:gd name="T10" fmla="*/ 7 w 183"/>
                  <a:gd name="T11" fmla="*/ 106 h 388"/>
                  <a:gd name="T12" fmla="*/ 7 w 183"/>
                  <a:gd name="T13" fmla="*/ 99 h 388"/>
                  <a:gd name="T14" fmla="*/ 9 w 183"/>
                  <a:gd name="T15" fmla="*/ 90 h 388"/>
                  <a:gd name="T16" fmla="*/ 9 w 183"/>
                  <a:gd name="T17" fmla="*/ 86 h 388"/>
                  <a:gd name="T18" fmla="*/ 9 w 183"/>
                  <a:gd name="T19" fmla="*/ 82 h 388"/>
                  <a:gd name="T20" fmla="*/ 8 w 183"/>
                  <a:gd name="T21" fmla="*/ 71 h 388"/>
                  <a:gd name="T22" fmla="*/ 8 w 183"/>
                  <a:gd name="T23" fmla="*/ 69 h 388"/>
                  <a:gd name="T24" fmla="*/ 9 w 183"/>
                  <a:gd name="T25" fmla="*/ 61 h 388"/>
                  <a:gd name="T26" fmla="*/ 11 w 183"/>
                  <a:gd name="T27" fmla="*/ 56 h 388"/>
                  <a:gd name="T28" fmla="*/ 13 w 183"/>
                  <a:gd name="T29" fmla="*/ 50 h 388"/>
                  <a:gd name="T30" fmla="*/ 13 w 183"/>
                  <a:gd name="T31" fmla="*/ 43 h 388"/>
                  <a:gd name="T32" fmla="*/ 15 w 183"/>
                  <a:gd name="T33" fmla="*/ 37 h 388"/>
                  <a:gd name="T34" fmla="*/ 18 w 183"/>
                  <a:gd name="T35" fmla="*/ 36 h 388"/>
                  <a:gd name="T36" fmla="*/ 18 w 183"/>
                  <a:gd name="T37" fmla="*/ 37 h 388"/>
                  <a:gd name="T38" fmla="*/ 18 w 183"/>
                  <a:gd name="T39" fmla="*/ 31 h 388"/>
                  <a:gd name="T40" fmla="*/ 17 w 183"/>
                  <a:gd name="T41" fmla="*/ 23 h 388"/>
                  <a:gd name="T42" fmla="*/ 17 w 183"/>
                  <a:gd name="T43" fmla="*/ 18 h 388"/>
                  <a:gd name="T44" fmla="*/ 15 w 183"/>
                  <a:gd name="T45" fmla="*/ 13 h 388"/>
                  <a:gd name="T46" fmla="*/ 15 w 183"/>
                  <a:gd name="T47" fmla="*/ 7 h 388"/>
                  <a:gd name="T48" fmla="*/ 13 w 183"/>
                  <a:gd name="T49" fmla="*/ 0 h 388"/>
                  <a:gd name="T50" fmla="*/ 9 w 183"/>
                  <a:gd name="T51" fmla="*/ 6 h 388"/>
                  <a:gd name="T52" fmla="*/ 8 w 183"/>
                  <a:gd name="T53" fmla="*/ 14 h 388"/>
                  <a:gd name="T54" fmla="*/ 8 w 183"/>
                  <a:gd name="T55" fmla="*/ 18 h 388"/>
                  <a:gd name="T56" fmla="*/ 7 w 183"/>
                  <a:gd name="T57" fmla="*/ 29 h 388"/>
                  <a:gd name="T58" fmla="*/ 5 w 183"/>
                  <a:gd name="T59" fmla="*/ 32 h 388"/>
                  <a:gd name="T60" fmla="*/ 3 w 183"/>
                  <a:gd name="T61" fmla="*/ 43 h 388"/>
                  <a:gd name="T62" fmla="*/ 3 w 183"/>
                  <a:gd name="T63" fmla="*/ 55 h 388"/>
                  <a:gd name="T64" fmla="*/ 3 w 183"/>
                  <a:gd name="T65" fmla="*/ 71 h 388"/>
                  <a:gd name="T66" fmla="*/ 3 w 183"/>
                  <a:gd name="T67" fmla="*/ 83 h 388"/>
                  <a:gd name="T68" fmla="*/ 1 w 183"/>
                  <a:gd name="T69" fmla="*/ 87 h 38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3"/>
                  <a:gd name="T106" fmla="*/ 0 h 388"/>
                  <a:gd name="T107" fmla="*/ 183 w 183"/>
                  <a:gd name="T108" fmla="*/ 388 h 38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3" h="388">
                    <a:moveTo>
                      <a:pt x="1" y="279"/>
                    </a:moveTo>
                    <a:lnTo>
                      <a:pt x="2" y="297"/>
                    </a:lnTo>
                    <a:lnTo>
                      <a:pt x="0" y="320"/>
                    </a:lnTo>
                    <a:lnTo>
                      <a:pt x="1" y="347"/>
                    </a:lnTo>
                    <a:lnTo>
                      <a:pt x="14" y="365"/>
                    </a:lnTo>
                    <a:lnTo>
                      <a:pt x="19" y="384"/>
                    </a:lnTo>
                    <a:lnTo>
                      <a:pt x="27" y="387"/>
                    </a:lnTo>
                    <a:lnTo>
                      <a:pt x="40" y="383"/>
                    </a:lnTo>
                    <a:lnTo>
                      <a:pt x="43" y="375"/>
                    </a:lnTo>
                    <a:lnTo>
                      <a:pt x="50" y="371"/>
                    </a:lnTo>
                    <a:lnTo>
                      <a:pt x="60" y="369"/>
                    </a:lnTo>
                    <a:lnTo>
                      <a:pt x="70" y="343"/>
                    </a:lnTo>
                    <a:lnTo>
                      <a:pt x="73" y="326"/>
                    </a:lnTo>
                    <a:lnTo>
                      <a:pt x="71" y="318"/>
                    </a:lnTo>
                    <a:lnTo>
                      <a:pt x="90" y="298"/>
                    </a:lnTo>
                    <a:lnTo>
                      <a:pt x="97" y="291"/>
                    </a:lnTo>
                    <a:lnTo>
                      <a:pt x="100" y="283"/>
                    </a:lnTo>
                    <a:lnTo>
                      <a:pt x="101" y="275"/>
                    </a:lnTo>
                    <a:lnTo>
                      <a:pt x="97" y="267"/>
                    </a:lnTo>
                    <a:lnTo>
                      <a:pt x="92" y="263"/>
                    </a:lnTo>
                    <a:lnTo>
                      <a:pt x="83" y="261"/>
                    </a:lnTo>
                    <a:lnTo>
                      <a:pt x="84" y="227"/>
                    </a:lnTo>
                    <a:lnTo>
                      <a:pt x="84" y="230"/>
                    </a:lnTo>
                    <a:lnTo>
                      <a:pt x="87" y="223"/>
                    </a:lnTo>
                    <a:lnTo>
                      <a:pt x="90" y="209"/>
                    </a:lnTo>
                    <a:lnTo>
                      <a:pt x="96" y="198"/>
                    </a:lnTo>
                    <a:lnTo>
                      <a:pt x="109" y="186"/>
                    </a:lnTo>
                    <a:lnTo>
                      <a:pt x="120" y="181"/>
                    </a:lnTo>
                    <a:lnTo>
                      <a:pt x="128" y="171"/>
                    </a:lnTo>
                    <a:lnTo>
                      <a:pt x="131" y="162"/>
                    </a:lnTo>
                    <a:lnTo>
                      <a:pt x="134" y="151"/>
                    </a:lnTo>
                    <a:lnTo>
                      <a:pt x="134" y="139"/>
                    </a:lnTo>
                    <a:lnTo>
                      <a:pt x="145" y="127"/>
                    </a:lnTo>
                    <a:lnTo>
                      <a:pt x="155" y="120"/>
                    </a:lnTo>
                    <a:lnTo>
                      <a:pt x="164" y="117"/>
                    </a:lnTo>
                    <a:lnTo>
                      <a:pt x="171" y="115"/>
                    </a:lnTo>
                    <a:lnTo>
                      <a:pt x="180" y="118"/>
                    </a:lnTo>
                    <a:lnTo>
                      <a:pt x="182" y="117"/>
                    </a:lnTo>
                    <a:lnTo>
                      <a:pt x="182" y="114"/>
                    </a:lnTo>
                    <a:lnTo>
                      <a:pt x="173" y="99"/>
                    </a:lnTo>
                    <a:lnTo>
                      <a:pt x="165" y="78"/>
                    </a:lnTo>
                    <a:lnTo>
                      <a:pt x="166" y="72"/>
                    </a:lnTo>
                    <a:lnTo>
                      <a:pt x="170" y="65"/>
                    </a:lnTo>
                    <a:lnTo>
                      <a:pt x="170" y="58"/>
                    </a:lnTo>
                    <a:lnTo>
                      <a:pt x="165" y="48"/>
                    </a:lnTo>
                    <a:lnTo>
                      <a:pt x="154" y="40"/>
                    </a:lnTo>
                    <a:lnTo>
                      <a:pt x="148" y="32"/>
                    </a:lnTo>
                    <a:lnTo>
                      <a:pt x="142" y="24"/>
                    </a:lnTo>
                    <a:lnTo>
                      <a:pt x="132" y="18"/>
                    </a:lnTo>
                    <a:lnTo>
                      <a:pt x="128" y="0"/>
                    </a:lnTo>
                    <a:lnTo>
                      <a:pt x="116" y="7"/>
                    </a:lnTo>
                    <a:lnTo>
                      <a:pt x="100" y="23"/>
                    </a:lnTo>
                    <a:lnTo>
                      <a:pt x="94" y="30"/>
                    </a:lnTo>
                    <a:lnTo>
                      <a:pt x="88" y="42"/>
                    </a:lnTo>
                    <a:lnTo>
                      <a:pt x="84" y="51"/>
                    </a:lnTo>
                    <a:lnTo>
                      <a:pt x="80" y="58"/>
                    </a:lnTo>
                    <a:lnTo>
                      <a:pt x="78" y="79"/>
                    </a:lnTo>
                    <a:lnTo>
                      <a:pt x="68" y="93"/>
                    </a:lnTo>
                    <a:lnTo>
                      <a:pt x="60" y="101"/>
                    </a:lnTo>
                    <a:lnTo>
                      <a:pt x="53" y="104"/>
                    </a:lnTo>
                    <a:lnTo>
                      <a:pt x="50" y="121"/>
                    </a:lnTo>
                    <a:lnTo>
                      <a:pt x="39" y="138"/>
                    </a:lnTo>
                    <a:lnTo>
                      <a:pt x="37" y="163"/>
                    </a:lnTo>
                    <a:lnTo>
                      <a:pt x="14" y="176"/>
                    </a:lnTo>
                    <a:lnTo>
                      <a:pt x="16" y="183"/>
                    </a:lnTo>
                    <a:lnTo>
                      <a:pt x="16" y="231"/>
                    </a:lnTo>
                    <a:lnTo>
                      <a:pt x="16" y="258"/>
                    </a:lnTo>
                    <a:lnTo>
                      <a:pt x="14" y="268"/>
                    </a:lnTo>
                    <a:lnTo>
                      <a:pt x="11" y="274"/>
                    </a:lnTo>
                    <a:lnTo>
                      <a:pt x="1" y="27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3" name="Freeform 73"/>
              <p:cNvSpPr>
                <a:spLocks/>
              </p:cNvSpPr>
              <p:nvPr/>
            </p:nvSpPr>
            <p:spPr bwMode="auto">
              <a:xfrm>
                <a:off x="3350" y="1528"/>
                <a:ext cx="118" cy="285"/>
              </a:xfrm>
              <a:custGeom>
                <a:avLst/>
                <a:gdLst>
                  <a:gd name="T0" fmla="*/ 11 w 138"/>
                  <a:gd name="T1" fmla="*/ 19 h 308"/>
                  <a:gd name="T2" fmla="*/ 13 w 138"/>
                  <a:gd name="T3" fmla="*/ 34 h 308"/>
                  <a:gd name="T4" fmla="*/ 13 w 138"/>
                  <a:gd name="T5" fmla="*/ 45 h 308"/>
                  <a:gd name="T6" fmla="*/ 12 w 138"/>
                  <a:gd name="T7" fmla="*/ 64 h 308"/>
                  <a:gd name="T8" fmla="*/ 13 w 138"/>
                  <a:gd name="T9" fmla="*/ 68 h 308"/>
                  <a:gd name="T10" fmla="*/ 13 w 138"/>
                  <a:gd name="T11" fmla="*/ 74 h 308"/>
                  <a:gd name="T12" fmla="*/ 13 w 138"/>
                  <a:gd name="T13" fmla="*/ 81 h 308"/>
                  <a:gd name="T14" fmla="*/ 9 w 138"/>
                  <a:gd name="T15" fmla="*/ 90 h 308"/>
                  <a:gd name="T16" fmla="*/ 8 w 138"/>
                  <a:gd name="T17" fmla="*/ 90 h 308"/>
                  <a:gd name="T18" fmla="*/ 7 w 138"/>
                  <a:gd name="T19" fmla="*/ 93 h 308"/>
                  <a:gd name="T20" fmla="*/ 5 w 138"/>
                  <a:gd name="T21" fmla="*/ 94 h 308"/>
                  <a:gd name="T22" fmla="*/ 3 w 138"/>
                  <a:gd name="T23" fmla="*/ 96 h 308"/>
                  <a:gd name="T24" fmla="*/ 3 w 138"/>
                  <a:gd name="T25" fmla="*/ 93 h 308"/>
                  <a:gd name="T26" fmla="*/ 3 w 138"/>
                  <a:gd name="T27" fmla="*/ 89 h 308"/>
                  <a:gd name="T28" fmla="*/ 3 w 138"/>
                  <a:gd name="T29" fmla="*/ 81 h 308"/>
                  <a:gd name="T30" fmla="*/ 3 w 138"/>
                  <a:gd name="T31" fmla="*/ 68 h 308"/>
                  <a:gd name="T32" fmla="*/ 3 w 138"/>
                  <a:gd name="T33" fmla="*/ 64 h 308"/>
                  <a:gd name="T34" fmla="*/ 5 w 138"/>
                  <a:gd name="T35" fmla="*/ 56 h 308"/>
                  <a:gd name="T36" fmla="*/ 6 w 138"/>
                  <a:gd name="T37" fmla="*/ 50 h 308"/>
                  <a:gd name="T38" fmla="*/ 5 w 138"/>
                  <a:gd name="T39" fmla="*/ 46 h 308"/>
                  <a:gd name="T40" fmla="*/ 5 w 138"/>
                  <a:gd name="T41" fmla="*/ 44 h 308"/>
                  <a:gd name="T42" fmla="*/ 3 w 138"/>
                  <a:gd name="T43" fmla="*/ 34 h 308"/>
                  <a:gd name="T44" fmla="*/ 3 w 138"/>
                  <a:gd name="T45" fmla="*/ 30 h 308"/>
                  <a:gd name="T46" fmla="*/ 4 w 138"/>
                  <a:gd name="T47" fmla="*/ 27 h 308"/>
                  <a:gd name="T48" fmla="*/ 3 w 138"/>
                  <a:gd name="T49" fmla="*/ 23 h 308"/>
                  <a:gd name="T50" fmla="*/ 3 w 138"/>
                  <a:gd name="T51" fmla="*/ 18 h 308"/>
                  <a:gd name="T52" fmla="*/ 3 w 138"/>
                  <a:gd name="T53" fmla="*/ 15 h 308"/>
                  <a:gd name="T54" fmla="*/ 3 w 138"/>
                  <a:gd name="T55" fmla="*/ 6 h 308"/>
                  <a:gd name="T56" fmla="*/ 3 w 138"/>
                  <a:gd name="T57" fmla="*/ 6 h 308"/>
                  <a:gd name="T58" fmla="*/ 3 w 138"/>
                  <a:gd name="T59" fmla="*/ 6 h 308"/>
                  <a:gd name="T60" fmla="*/ 7 w 138"/>
                  <a:gd name="T61" fmla="*/ 6 h 308"/>
                  <a:gd name="T62" fmla="*/ 8 w 138"/>
                  <a:gd name="T63" fmla="*/ 4 h 308"/>
                  <a:gd name="T64" fmla="*/ 9 w 138"/>
                  <a:gd name="T65" fmla="*/ 0 h 308"/>
                  <a:gd name="T66" fmla="*/ 13 w 138"/>
                  <a:gd name="T67" fmla="*/ 6 h 308"/>
                  <a:gd name="T68" fmla="*/ 11 w 138"/>
                  <a:gd name="T69" fmla="*/ 8 h 30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38"/>
                  <a:gd name="T106" fmla="*/ 0 h 308"/>
                  <a:gd name="T107" fmla="*/ 138 w 138"/>
                  <a:gd name="T108" fmla="*/ 308 h 30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38" h="308">
                    <a:moveTo>
                      <a:pt x="110" y="44"/>
                    </a:moveTo>
                    <a:lnTo>
                      <a:pt x="112" y="60"/>
                    </a:lnTo>
                    <a:lnTo>
                      <a:pt x="134" y="80"/>
                    </a:lnTo>
                    <a:lnTo>
                      <a:pt x="134" y="111"/>
                    </a:lnTo>
                    <a:lnTo>
                      <a:pt x="121" y="124"/>
                    </a:lnTo>
                    <a:lnTo>
                      <a:pt x="128" y="145"/>
                    </a:lnTo>
                    <a:lnTo>
                      <a:pt x="123" y="179"/>
                    </a:lnTo>
                    <a:lnTo>
                      <a:pt x="123" y="204"/>
                    </a:lnTo>
                    <a:lnTo>
                      <a:pt x="125" y="212"/>
                    </a:lnTo>
                    <a:lnTo>
                      <a:pt x="129" y="217"/>
                    </a:lnTo>
                    <a:lnTo>
                      <a:pt x="134" y="226"/>
                    </a:lnTo>
                    <a:lnTo>
                      <a:pt x="137" y="237"/>
                    </a:lnTo>
                    <a:lnTo>
                      <a:pt x="135" y="250"/>
                    </a:lnTo>
                    <a:lnTo>
                      <a:pt x="134" y="258"/>
                    </a:lnTo>
                    <a:lnTo>
                      <a:pt x="99" y="290"/>
                    </a:lnTo>
                    <a:lnTo>
                      <a:pt x="99" y="291"/>
                    </a:lnTo>
                    <a:lnTo>
                      <a:pt x="92" y="290"/>
                    </a:lnTo>
                    <a:lnTo>
                      <a:pt x="83" y="291"/>
                    </a:lnTo>
                    <a:lnTo>
                      <a:pt x="78" y="292"/>
                    </a:lnTo>
                    <a:lnTo>
                      <a:pt x="73" y="295"/>
                    </a:lnTo>
                    <a:lnTo>
                      <a:pt x="59" y="300"/>
                    </a:lnTo>
                    <a:lnTo>
                      <a:pt x="51" y="300"/>
                    </a:lnTo>
                    <a:lnTo>
                      <a:pt x="43" y="303"/>
                    </a:lnTo>
                    <a:lnTo>
                      <a:pt x="39" y="307"/>
                    </a:lnTo>
                    <a:lnTo>
                      <a:pt x="25" y="302"/>
                    </a:lnTo>
                    <a:lnTo>
                      <a:pt x="15" y="295"/>
                    </a:lnTo>
                    <a:lnTo>
                      <a:pt x="10" y="291"/>
                    </a:lnTo>
                    <a:lnTo>
                      <a:pt x="5" y="284"/>
                    </a:lnTo>
                    <a:lnTo>
                      <a:pt x="3" y="275"/>
                    </a:lnTo>
                    <a:lnTo>
                      <a:pt x="5" y="259"/>
                    </a:lnTo>
                    <a:lnTo>
                      <a:pt x="4" y="227"/>
                    </a:lnTo>
                    <a:lnTo>
                      <a:pt x="7" y="219"/>
                    </a:lnTo>
                    <a:lnTo>
                      <a:pt x="12" y="212"/>
                    </a:lnTo>
                    <a:lnTo>
                      <a:pt x="22" y="204"/>
                    </a:lnTo>
                    <a:lnTo>
                      <a:pt x="46" y="185"/>
                    </a:lnTo>
                    <a:lnTo>
                      <a:pt x="51" y="182"/>
                    </a:lnTo>
                    <a:lnTo>
                      <a:pt x="59" y="172"/>
                    </a:lnTo>
                    <a:lnTo>
                      <a:pt x="62" y="159"/>
                    </a:lnTo>
                    <a:lnTo>
                      <a:pt x="60" y="152"/>
                    </a:lnTo>
                    <a:lnTo>
                      <a:pt x="53" y="146"/>
                    </a:lnTo>
                    <a:lnTo>
                      <a:pt x="54" y="143"/>
                    </a:lnTo>
                    <a:lnTo>
                      <a:pt x="54" y="142"/>
                    </a:lnTo>
                    <a:lnTo>
                      <a:pt x="43" y="124"/>
                    </a:lnTo>
                    <a:lnTo>
                      <a:pt x="39" y="111"/>
                    </a:lnTo>
                    <a:lnTo>
                      <a:pt x="37" y="98"/>
                    </a:lnTo>
                    <a:lnTo>
                      <a:pt x="40" y="96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0" y="80"/>
                    </a:lnTo>
                    <a:lnTo>
                      <a:pt x="35" y="75"/>
                    </a:lnTo>
                    <a:lnTo>
                      <a:pt x="25" y="68"/>
                    </a:lnTo>
                    <a:lnTo>
                      <a:pt x="22" y="59"/>
                    </a:lnTo>
                    <a:lnTo>
                      <a:pt x="14" y="52"/>
                    </a:lnTo>
                    <a:lnTo>
                      <a:pt x="4" y="46"/>
                    </a:lnTo>
                    <a:lnTo>
                      <a:pt x="0" y="26"/>
                    </a:lnTo>
                    <a:lnTo>
                      <a:pt x="4" y="23"/>
                    </a:lnTo>
                    <a:lnTo>
                      <a:pt x="15" y="16"/>
                    </a:lnTo>
                    <a:lnTo>
                      <a:pt x="29" y="14"/>
                    </a:lnTo>
                    <a:lnTo>
                      <a:pt x="35" y="15"/>
                    </a:lnTo>
                    <a:lnTo>
                      <a:pt x="40" y="21"/>
                    </a:lnTo>
                    <a:lnTo>
                      <a:pt x="59" y="22"/>
                    </a:lnTo>
                    <a:lnTo>
                      <a:pt x="71" y="20"/>
                    </a:lnTo>
                    <a:lnTo>
                      <a:pt x="78" y="13"/>
                    </a:lnTo>
                    <a:lnTo>
                      <a:pt x="81" y="4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101" y="1"/>
                    </a:lnTo>
                    <a:lnTo>
                      <a:pt x="131" y="17"/>
                    </a:lnTo>
                    <a:lnTo>
                      <a:pt x="129" y="21"/>
                    </a:lnTo>
                    <a:lnTo>
                      <a:pt x="121" y="26"/>
                    </a:lnTo>
                    <a:lnTo>
                      <a:pt x="110" y="4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4" name="Freeform 74"/>
              <p:cNvSpPr>
                <a:spLocks/>
              </p:cNvSpPr>
              <p:nvPr/>
            </p:nvSpPr>
            <p:spPr bwMode="auto">
              <a:xfrm>
                <a:off x="3224" y="1931"/>
                <a:ext cx="50" cy="77"/>
              </a:xfrm>
              <a:custGeom>
                <a:avLst/>
                <a:gdLst>
                  <a:gd name="T0" fmla="*/ 3 w 58"/>
                  <a:gd name="T1" fmla="*/ 27 h 83"/>
                  <a:gd name="T2" fmla="*/ 3 w 58"/>
                  <a:gd name="T3" fmla="*/ 25 h 83"/>
                  <a:gd name="T4" fmla="*/ 3 w 58"/>
                  <a:gd name="T5" fmla="*/ 26 h 83"/>
                  <a:gd name="T6" fmla="*/ 2 w 58"/>
                  <a:gd name="T7" fmla="*/ 26 h 83"/>
                  <a:gd name="T8" fmla="*/ 0 w 58"/>
                  <a:gd name="T9" fmla="*/ 25 h 83"/>
                  <a:gd name="T10" fmla="*/ 0 w 58"/>
                  <a:gd name="T11" fmla="*/ 24 h 83"/>
                  <a:gd name="T12" fmla="*/ 2 w 58"/>
                  <a:gd name="T13" fmla="*/ 23 h 83"/>
                  <a:gd name="T14" fmla="*/ 3 w 58"/>
                  <a:gd name="T15" fmla="*/ 20 h 83"/>
                  <a:gd name="T16" fmla="*/ 3 w 58"/>
                  <a:gd name="T17" fmla="*/ 18 h 83"/>
                  <a:gd name="T18" fmla="*/ 3 w 58"/>
                  <a:gd name="T19" fmla="*/ 17 h 83"/>
                  <a:gd name="T20" fmla="*/ 3 w 58"/>
                  <a:gd name="T21" fmla="*/ 16 h 83"/>
                  <a:gd name="T22" fmla="*/ 3 w 58"/>
                  <a:gd name="T23" fmla="*/ 15 h 83"/>
                  <a:gd name="T24" fmla="*/ 3 w 58"/>
                  <a:gd name="T25" fmla="*/ 14 h 83"/>
                  <a:gd name="T26" fmla="*/ 3 w 58"/>
                  <a:gd name="T27" fmla="*/ 13 h 83"/>
                  <a:gd name="T28" fmla="*/ 3 w 58"/>
                  <a:gd name="T29" fmla="*/ 12 h 83"/>
                  <a:gd name="T30" fmla="*/ 3 w 58"/>
                  <a:gd name="T31" fmla="*/ 9 h 83"/>
                  <a:gd name="T32" fmla="*/ 3 w 58"/>
                  <a:gd name="T33" fmla="*/ 8 h 83"/>
                  <a:gd name="T34" fmla="*/ 3 w 58"/>
                  <a:gd name="T35" fmla="*/ 7 h 83"/>
                  <a:gd name="T36" fmla="*/ 3 w 58"/>
                  <a:gd name="T37" fmla="*/ 7 h 83"/>
                  <a:gd name="T38" fmla="*/ 3 w 58"/>
                  <a:gd name="T39" fmla="*/ 7 h 83"/>
                  <a:gd name="T40" fmla="*/ 3 w 58"/>
                  <a:gd name="T41" fmla="*/ 6 h 83"/>
                  <a:gd name="T42" fmla="*/ 3 w 58"/>
                  <a:gd name="T43" fmla="*/ 6 h 83"/>
                  <a:gd name="T44" fmla="*/ 3 w 58"/>
                  <a:gd name="T45" fmla="*/ 6 h 83"/>
                  <a:gd name="T46" fmla="*/ 3 w 58"/>
                  <a:gd name="T47" fmla="*/ 6 h 83"/>
                  <a:gd name="T48" fmla="*/ 3 w 58"/>
                  <a:gd name="T49" fmla="*/ 6 h 83"/>
                  <a:gd name="T50" fmla="*/ 3 w 58"/>
                  <a:gd name="T51" fmla="*/ 0 h 83"/>
                  <a:gd name="T52" fmla="*/ 4 w 58"/>
                  <a:gd name="T53" fmla="*/ 1 h 83"/>
                  <a:gd name="T54" fmla="*/ 5 w 58"/>
                  <a:gd name="T55" fmla="*/ 6 h 83"/>
                  <a:gd name="T56" fmla="*/ 6 w 58"/>
                  <a:gd name="T57" fmla="*/ 8 h 83"/>
                  <a:gd name="T58" fmla="*/ 5 w 58"/>
                  <a:gd name="T59" fmla="*/ 9 h 83"/>
                  <a:gd name="T60" fmla="*/ 5 w 58"/>
                  <a:gd name="T61" fmla="*/ 10 h 83"/>
                  <a:gd name="T62" fmla="*/ 5 w 58"/>
                  <a:gd name="T63" fmla="*/ 11 h 83"/>
                  <a:gd name="T64" fmla="*/ 5 w 58"/>
                  <a:gd name="T65" fmla="*/ 12 h 83"/>
                  <a:gd name="T66" fmla="*/ 6 w 58"/>
                  <a:gd name="T67" fmla="*/ 14 h 83"/>
                  <a:gd name="T68" fmla="*/ 6 w 58"/>
                  <a:gd name="T69" fmla="*/ 16 h 83"/>
                  <a:gd name="T70" fmla="*/ 6 w 58"/>
                  <a:gd name="T71" fmla="*/ 16 h 83"/>
                  <a:gd name="T72" fmla="*/ 6 w 58"/>
                  <a:gd name="T73" fmla="*/ 17 h 83"/>
                  <a:gd name="T74" fmla="*/ 6 w 58"/>
                  <a:gd name="T75" fmla="*/ 17 h 83"/>
                  <a:gd name="T76" fmla="*/ 6 w 58"/>
                  <a:gd name="T77" fmla="*/ 18 h 83"/>
                  <a:gd name="T78" fmla="*/ 6 w 58"/>
                  <a:gd name="T79" fmla="*/ 19 h 83"/>
                  <a:gd name="T80" fmla="*/ 6 w 58"/>
                  <a:gd name="T81" fmla="*/ 21 h 83"/>
                  <a:gd name="T82" fmla="*/ 6 w 58"/>
                  <a:gd name="T83" fmla="*/ 22 h 83"/>
                  <a:gd name="T84" fmla="*/ 6 w 58"/>
                  <a:gd name="T85" fmla="*/ 24 h 83"/>
                  <a:gd name="T86" fmla="*/ 6 w 58"/>
                  <a:gd name="T87" fmla="*/ 25 h 83"/>
                  <a:gd name="T88" fmla="*/ 5 w 58"/>
                  <a:gd name="T89" fmla="*/ 24 h 83"/>
                  <a:gd name="T90" fmla="*/ 5 w 58"/>
                  <a:gd name="T91" fmla="*/ 24 h 83"/>
                  <a:gd name="T92" fmla="*/ 5 w 58"/>
                  <a:gd name="T93" fmla="*/ 25 h 83"/>
                  <a:gd name="T94" fmla="*/ 4 w 58"/>
                  <a:gd name="T95" fmla="*/ 26 h 83"/>
                  <a:gd name="T96" fmla="*/ 3 w 58"/>
                  <a:gd name="T97" fmla="*/ 27 h 83"/>
                  <a:gd name="T98" fmla="*/ 3 w 58"/>
                  <a:gd name="T99" fmla="*/ 27 h 8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8"/>
                  <a:gd name="T151" fmla="*/ 0 h 83"/>
                  <a:gd name="T152" fmla="*/ 58 w 58"/>
                  <a:gd name="T153" fmla="*/ 83 h 83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8" h="83">
                    <a:moveTo>
                      <a:pt x="28" y="82"/>
                    </a:moveTo>
                    <a:lnTo>
                      <a:pt x="18" y="77"/>
                    </a:lnTo>
                    <a:lnTo>
                      <a:pt x="13" y="78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3" y="64"/>
                    </a:lnTo>
                    <a:lnTo>
                      <a:pt x="8" y="56"/>
                    </a:lnTo>
                    <a:lnTo>
                      <a:pt x="13" y="53"/>
                    </a:lnTo>
                    <a:lnTo>
                      <a:pt x="8" y="47"/>
                    </a:lnTo>
                    <a:lnTo>
                      <a:pt x="8" y="44"/>
                    </a:lnTo>
                    <a:lnTo>
                      <a:pt x="12" y="42"/>
                    </a:lnTo>
                    <a:lnTo>
                      <a:pt x="15" y="39"/>
                    </a:lnTo>
                    <a:lnTo>
                      <a:pt x="16" y="34"/>
                    </a:lnTo>
                    <a:lnTo>
                      <a:pt x="11" y="29"/>
                    </a:lnTo>
                    <a:lnTo>
                      <a:pt x="13" y="26"/>
                    </a:lnTo>
                    <a:lnTo>
                      <a:pt x="15" y="25"/>
                    </a:lnTo>
                    <a:lnTo>
                      <a:pt x="22" y="25"/>
                    </a:lnTo>
                    <a:lnTo>
                      <a:pt x="11" y="24"/>
                    </a:lnTo>
                    <a:lnTo>
                      <a:pt x="8" y="20"/>
                    </a:lnTo>
                    <a:lnTo>
                      <a:pt x="10" y="13"/>
                    </a:lnTo>
                    <a:lnTo>
                      <a:pt x="11" y="14"/>
                    </a:lnTo>
                    <a:lnTo>
                      <a:pt x="15" y="12"/>
                    </a:lnTo>
                    <a:lnTo>
                      <a:pt x="20" y="8"/>
                    </a:lnTo>
                    <a:lnTo>
                      <a:pt x="33" y="0"/>
                    </a:lnTo>
                    <a:lnTo>
                      <a:pt x="40" y="1"/>
                    </a:lnTo>
                    <a:lnTo>
                      <a:pt x="48" y="10"/>
                    </a:lnTo>
                    <a:lnTo>
                      <a:pt x="50" y="26"/>
                    </a:lnTo>
                    <a:lnTo>
                      <a:pt x="48" y="29"/>
                    </a:lnTo>
                    <a:lnTo>
                      <a:pt x="48" y="31"/>
                    </a:lnTo>
                    <a:lnTo>
                      <a:pt x="45" y="33"/>
                    </a:lnTo>
                    <a:lnTo>
                      <a:pt x="45" y="35"/>
                    </a:lnTo>
                    <a:lnTo>
                      <a:pt x="50" y="41"/>
                    </a:lnTo>
                    <a:lnTo>
                      <a:pt x="55" y="46"/>
                    </a:lnTo>
                    <a:lnTo>
                      <a:pt x="57" y="49"/>
                    </a:lnTo>
                    <a:lnTo>
                      <a:pt x="55" y="50"/>
                    </a:lnTo>
                    <a:lnTo>
                      <a:pt x="53" y="53"/>
                    </a:lnTo>
                    <a:lnTo>
                      <a:pt x="50" y="57"/>
                    </a:lnTo>
                    <a:lnTo>
                      <a:pt x="53" y="60"/>
                    </a:lnTo>
                    <a:lnTo>
                      <a:pt x="50" y="66"/>
                    </a:lnTo>
                    <a:lnTo>
                      <a:pt x="50" y="69"/>
                    </a:lnTo>
                    <a:lnTo>
                      <a:pt x="53" y="74"/>
                    </a:lnTo>
                    <a:lnTo>
                      <a:pt x="50" y="77"/>
                    </a:lnTo>
                    <a:lnTo>
                      <a:pt x="48" y="74"/>
                    </a:lnTo>
                    <a:lnTo>
                      <a:pt x="46" y="74"/>
                    </a:lnTo>
                    <a:lnTo>
                      <a:pt x="48" y="77"/>
                    </a:lnTo>
                    <a:lnTo>
                      <a:pt x="40" y="80"/>
                    </a:lnTo>
                    <a:lnTo>
                      <a:pt x="33" y="82"/>
                    </a:lnTo>
                    <a:lnTo>
                      <a:pt x="28" y="8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5" name="Freeform 75"/>
              <p:cNvSpPr>
                <a:spLocks/>
              </p:cNvSpPr>
              <p:nvPr/>
            </p:nvSpPr>
            <p:spPr bwMode="auto">
              <a:xfrm>
                <a:off x="3410" y="2154"/>
                <a:ext cx="207" cy="104"/>
              </a:xfrm>
              <a:custGeom>
                <a:avLst/>
                <a:gdLst>
                  <a:gd name="T0" fmla="*/ 20 w 243"/>
                  <a:gd name="T1" fmla="*/ 14 h 112"/>
                  <a:gd name="T2" fmla="*/ 21 w 243"/>
                  <a:gd name="T3" fmla="*/ 19 h 112"/>
                  <a:gd name="T4" fmla="*/ 22 w 243"/>
                  <a:gd name="T5" fmla="*/ 27 h 112"/>
                  <a:gd name="T6" fmla="*/ 22 w 243"/>
                  <a:gd name="T7" fmla="*/ 27 h 112"/>
                  <a:gd name="T8" fmla="*/ 20 w 243"/>
                  <a:gd name="T9" fmla="*/ 26 h 112"/>
                  <a:gd name="T10" fmla="*/ 19 w 243"/>
                  <a:gd name="T11" fmla="*/ 28 h 112"/>
                  <a:gd name="T12" fmla="*/ 17 w 243"/>
                  <a:gd name="T13" fmla="*/ 30 h 112"/>
                  <a:gd name="T14" fmla="*/ 17 w 243"/>
                  <a:gd name="T15" fmla="*/ 31 h 112"/>
                  <a:gd name="T16" fmla="*/ 16 w 243"/>
                  <a:gd name="T17" fmla="*/ 32 h 112"/>
                  <a:gd name="T18" fmla="*/ 14 w 243"/>
                  <a:gd name="T19" fmla="*/ 34 h 112"/>
                  <a:gd name="T20" fmla="*/ 12 w 243"/>
                  <a:gd name="T21" fmla="*/ 32 h 112"/>
                  <a:gd name="T22" fmla="*/ 12 w 243"/>
                  <a:gd name="T23" fmla="*/ 34 h 112"/>
                  <a:gd name="T24" fmla="*/ 11 w 243"/>
                  <a:gd name="T25" fmla="*/ 37 h 112"/>
                  <a:gd name="T26" fmla="*/ 12 w 243"/>
                  <a:gd name="T27" fmla="*/ 34 h 112"/>
                  <a:gd name="T28" fmla="*/ 12 w 243"/>
                  <a:gd name="T29" fmla="*/ 32 h 112"/>
                  <a:gd name="T30" fmla="*/ 10 w 243"/>
                  <a:gd name="T31" fmla="*/ 34 h 112"/>
                  <a:gd name="T32" fmla="*/ 9 w 243"/>
                  <a:gd name="T33" fmla="*/ 34 h 112"/>
                  <a:gd name="T34" fmla="*/ 8 w 243"/>
                  <a:gd name="T35" fmla="*/ 34 h 112"/>
                  <a:gd name="T36" fmla="*/ 6 w 243"/>
                  <a:gd name="T37" fmla="*/ 34 h 112"/>
                  <a:gd name="T38" fmla="*/ 5 w 243"/>
                  <a:gd name="T39" fmla="*/ 37 h 112"/>
                  <a:gd name="T40" fmla="*/ 3 w 243"/>
                  <a:gd name="T41" fmla="*/ 34 h 112"/>
                  <a:gd name="T42" fmla="*/ 3 w 243"/>
                  <a:gd name="T43" fmla="*/ 30 h 112"/>
                  <a:gd name="T44" fmla="*/ 3 w 243"/>
                  <a:gd name="T45" fmla="*/ 26 h 112"/>
                  <a:gd name="T46" fmla="*/ 1 w 243"/>
                  <a:gd name="T47" fmla="*/ 23 h 112"/>
                  <a:gd name="T48" fmla="*/ 1 w 243"/>
                  <a:gd name="T49" fmla="*/ 18 h 112"/>
                  <a:gd name="T50" fmla="*/ 3 w 243"/>
                  <a:gd name="T51" fmla="*/ 16 h 112"/>
                  <a:gd name="T52" fmla="*/ 3 w 243"/>
                  <a:gd name="T53" fmla="*/ 16 h 112"/>
                  <a:gd name="T54" fmla="*/ 4 w 243"/>
                  <a:gd name="T55" fmla="*/ 14 h 112"/>
                  <a:gd name="T56" fmla="*/ 4 w 243"/>
                  <a:gd name="T57" fmla="*/ 14 h 112"/>
                  <a:gd name="T58" fmla="*/ 3 w 243"/>
                  <a:gd name="T59" fmla="*/ 10 h 112"/>
                  <a:gd name="T60" fmla="*/ 5 w 243"/>
                  <a:gd name="T61" fmla="*/ 7 h 112"/>
                  <a:gd name="T62" fmla="*/ 7 w 243"/>
                  <a:gd name="T63" fmla="*/ 7 h 112"/>
                  <a:gd name="T64" fmla="*/ 9 w 243"/>
                  <a:gd name="T65" fmla="*/ 1 h 112"/>
                  <a:gd name="T66" fmla="*/ 10 w 243"/>
                  <a:gd name="T67" fmla="*/ 4 h 112"/>
                  <a:gd name="T68" fmla="*/ 14 w 243"/>
                  <a:gd name="T69" fmla="*/ 7 h 112"/>
                  <a:gd name="T70" fmla="*/ 14 w 243"/>
                  <a:gd name="T71" fmla="*/ 7 h 112"/>
                  <a:gd name="T72" fmla="*/ 16 w 243"/>
                  <a:gd name="T73" fmla="*/ 7 h 112"/>
                  <a:gd name="T74" fmla="*/ 18 w 243"/>
                  <a:gd name="T75" fmla="*/ 9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3"/>
                  <a:gd name="T115" fmla="*/ 0 h 112"/>
                  <a:gd name="T116" fmla="*/ 243 w 243"/>
                  <a:gd name="T117" fmla="*/ 112 h 11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3" h="112">
                    <a:moveTo>
                      <a:pt x="204" y="30"/>
                    </a:moveTo>
                    <a:lnTo>
                      <a:pt x="219" y="40"/>
                    </a:lnTo>
                    <a:lnTo>
                      <a:pt x="226" y="47"/>
                    </a:lnTo>
                    <a:lnTo>
                      <a:pt x="233" y="58"/>
                    </a:lnTo>
                    <a:lnTo>
                      <a:pt x="240" y="77"/>
                    </a:lnTo>
                    <a:lnTo>
                      <a:pt x="242" y="80"/>
                    </a:lnTo>
                    <a:lnTo>
                      <a:pt x="239" y="81"/>
                    </a:lnTo>
                    <a:lnTo>
                      <a:pt x="236" y="80"/>
                    </a:lnTo>
                    <a:lnTo>
                      <a:pt x="234" y="77"/>
                    </a:lnTo>
                    <a:lnTo>
                      <a:pt x="223" y="79"/>
                    </a:lnTo>
                    <a:lnTo>
                      <a:pt x="216" y="79"/>
                    </a:lnTo>
                    <a:lnTo>
                      <a:pt x="206" y="82"/>
                    </a:lnTo>
                    <a:lnTo>
                      <a:pt x="194" y="87"/>
                    </a:lnTo>
                    <a:lnTo>
                      <a:pt x="188" y="91"/>
                    </a:lnTo>
                    <a:lnTo>
                      <a:pt x="184" y="93"/>
                    </a:lnTo>
                    <a:lnTo>
                      <a:pt x="180" y="93"/>
                    </a:lnTo>
                    <a:lnTo>
                      <a:pt x="177" y="95"/>
                    </a:lnTo>
                    <a:lnTo>
                      <a:pt x="175" y="98"/>
                    </a:lnTo>
                    <a:lnTo>
                      <a:pt x="165" y="102"/>
                    </a:lnTo>
                    <a:lnTo>
                      <a:pt x="153" y="102"/>
                    </a:lnTo>
                    <a:lnTo>
                      <a:pt x="141" y="100"/>
                    </a:lnTo>
                    <a:lnTo>
                      <a:pt x="138" y="98"/>
                    </a:lnTo>
                    <a:lnTo>
                      <a:pt x="136" y="98"/>
                    </a:lnTo>
                    <a:lnTo>
                      <a:pt x="132" y="102"/>
                    </a:lnTo>
                    <a:lnTo>
                      <a:pt x="127" y="108"/>
                    </a:lnTo>
                    <a:lnTo>
                      <a:pt x="123" y="111"/>
                    </a:lnTo>
                    <a:lnTo>
                      <a:pt x="120" y="107"/>
                    </a:lnTo>
                    <a:lnTo>
                      <a:pt x="126" y="104"/>
                    </a:lnTo>
                    <a:lnTo>
                      <a:pt x="126" y="102"/>
                    </a:lnTo>
                    <a:lnTo>
                      <a:pt x="124" y="99"/>
                    </a:lnTo>
                    <a:lnTo>
                      <a:pt x="117" y="102"/>
                    </a:lnTo>
                    <a:lnTo>
                      <a:pt x="110" y="105"/>
                    </a:lnTo>
                    <a:lnTo>
                      <a:pt x="104" y="103"/>
                    </a:lnTo>
                    <a:lnTo>
                      <a:pt x="100" y="105"/>
                    </a:lnTo>
                    <a:lnTo>
                      <a:pt x="90" y="107"/>
                    </a:lnTo>
                    <a:lnTo>
                      <a:pt x="80" y="105"/>
                    </a:lnTo>
                    <a:lnTo>
                      <a:pt x="72" y="103"/>
                    </a:lnTo>
                    <a:lnTo>
                      <a:pt x="63" y="102"/>
                    </a:lnTo>
                    <a:lnTo>
                      <a:pt x="60" y="106"/>
                    </a:lnTo>
                    <a:lnTo>
                      <a:pt x="51" y="111"/>
                    </a:lnTo>
                    <a:lnTo>
                      <a:pt x="46" y="107"/>
                    </a:lnTo>
                    <a:lnTo>
                      <a:pt x="36" y="105"/>
                    </a:lnTo>
                    <a:lnTo>
                      <a:pt x="25" y="100"/>
                    </a:lnTo>
                    <a:lnTo>
                      <a:pt x="13" y="90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7" y="77"/>
                    </a:lnTo>
                    <a:lnTo>
                      <a:pt x="1" y="69"/>
                    </a:lnTo>
                    <a:lnTo>
                      <a:pt x="0" y="61"/>
                    </a:lnTo>
                    <a:lnTo>
                      <a:pt x="1" y="53"/>
                    </a:lnTo>
                    <a:lnTo>
                      <a:pt x="4" y="49"/>
                    </a:lnTo>
                    <a:lnTo>
                      <a:pt x="8" y="44"/>
                    </a:lnTo>
                    <a:lnTo>
                      <a:pt x="14" y="43"/>
                    </a:lnTo>
                    <a:lnTo>
                      <a:pt x="31" y="44"/>
                    </a:lnTo>
                    <a:lnTo>
                      <a:pt x="36" y="42"/>
                    </a:lnTo>
                    <a:lnTo>
                      <a:pt x="44" y="40"/>
                    </a:lnTo>
                    <a:lnTo>
                      <a:pt x="53" y="40"/>
                    </a:lnTo>
                    <a:lnTo>
                      <a:pt x="47" y="38"/>
                    </a:lnTo>
                    <a:lnTo>
                      <a:pt x="41" y="35"/>
                    </a:lnTo>
                    <a:lnTo>
                      <a:pt x="40" y="29"/>
                    </a:lnTo>
                    <a:lnTo>
                      <a:pt x="43" y="22"/>
                    </a:lnTo>
                    <a:lnTo>
                      <a:pt x="51" y="16"/>
                    </a:lnTo>
                    <a:lnTo>
                      <a:pt x="66" y="17"/>
                    </a:lnTo>
                    <a:lnTo>
                      <a:pt x="76" y="13"/>
                    </a:lnTo>
                    <a:lnTo>
                      <a:pt x="92" y="5"/>
                    </a:lnTo>
                    <a:lnTo>
                      <a:pt x="98" y="1"/>
                    </a:lnTo>
                    <a:lnTo>
                      <a:pt x="105" y="0"/>
                    </a:lnTo>
                    <a:lnTo>
                      <a:pt x="119" y="4"/>
                    </a:lnTo>
                    <a:lnTo>
                      <a:pt x="137" y="15"/>
                    </a:lnTo>
                    <a:lnTo>
                      <a:pt x="149" y="13"/>
                    </a:lnTo>
                    <a:lnTo>
                      <a:pt x="157" y="12"/>
                    </a:lnTo>
                    <a:lnTo>
                      <a:pt x="165" y="13"/>
                    </a:lnTo>
                    <a:lnTo>
                      <a:pt x="170" y="15"/>
                    </a:lnTo>
                    <a:lnTo>
                      <a:pt x="175" y="20"/>
                    </a:lnTo>
                    <a:lnTo>
                      <a:pt x="192" y="26"/>
                    </a:lnTo>
                    <a:lnTo>
                      <a:pt x="196" y="28"/>
                    </a:lnTo>
                    <a:lnTo>
                      <a:pt x="204" y="3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6" name="Freeform 76"/>
              <p:cNvSpPr>
                <a:spLocks/>
              </p:cNvSpPr>
              <p:nvPr/>
            </p:nvSpPr>
            <p:spPr bwMode="auto">
              <a:xfrm>
                <a:off x="3342" y="2088"/>
                <a:ext cx="102" cy="84"/>
              </a:xfrm>
              <a:custGeom>
                <a:avLst/>
                <a:gdLst>
                  <a:gd name="T0" fmla="*/ 3 w 119"/>
                  <a:gd name="T1" fmla="*/ 32 h 90"/>
                  <a:gd name="T2" fmla="*/ 3 w 119"/>
                  <a:gd name="T3" fmla="*/ 27 h 90"/>
                  <a:gd name="T4" fmla="*/ 3 w 119"/>
                  <a:gd name="T5" fmla="*/ 23 h 90"/>
                  <a:gd name="T6" fmla="*/ 3 w 119"/>
                  <a:gd name="T7" fmla="*/ 21 h 90"/>
                  <a:gd name="T8" fmla="*/ 3 w 119"/>
                  <a:gd name="T9" fmla="*/ 20 h 90"/>
                  <a:gd name="T10" fmla="*/ 3 w 119"/>
                  <a:gd name="T11" fmla="*/ 19 h 90"/>
                  <a:gd name="T12" fmla="*/ 3 w 119"/>
                  <a:gd name="T13" fmla="*/ 18 h 90"/>
                  <a:gd name="T14" fmla="*/ 3 w 119"/>
                  <a:gd name="T15" fmla="*/ 17 h 90"/>
                  <a:gd name="T16" fmla="*/ 3 w 119"/>
                  <a:gd name="T17" fmla="*/ 11 h 90"/>
                  <a:gd name="T18" fmla="*/ 3 w 119"/>
                  <a:gd name="T19" fmla="*/ 8 h 90"/>
                  <a:gd name="T20" fmla="*/ 3 w 119"/>
                  <a:gd name="T21" fmla="*/ 7 h 90"/>
                  <a:gd name="T22" fmla="*/ 3 w 119"/>
                  <a:gd name="T23" fmla="*/ 7 h 90"/>
                  <a:gd name="T24" fmla="*/ 3 w 119"/>
                  <a:gd name="T25" fmla="*/ 7 h 90"/>
                  <a:gd name="T26" fmla="*/ 3 w 119"/>
                  <a:gd name="T27" fmla="*/ 7 h 90"/>
                  <a:gd name="T28" fmla="*/ 2 w 119"/>
                  <a:gd name="T29" fmla="*/ 3 h 90"/>
                  <a:gd name="T30" fmla="*/ 0 w 119"/>
                  <a:gd name="T31" fmla="*/ 0 h 90"/>
                  <a:gd name="T32" fmla="*/ 3 w 119"/>
                  <a:gd name="T33" fmla="*/ 1 h 90"/>
                  <a:gd name="T34" fmla="*/ 3 w 119"/>
                  <a:gd name="T35" fmla="*/ 3 h 90"/>
                  <a:gd name="T36" fmla="*/ 3 w 119"/>
                  <a:gd name="T37" fmla="*/ 7 h 90"/>
                  <a:gd name="T38" fmla="*/ 3 w 119"/>
                  <a:gd name="T39" fmla="*/ 7 h 90"/>
                  <a:gd name="T40" fmla="*/ 4 w 119"/>
                  <a:gd name="T41" fmla="*/ 7 h 90"/>
                  <a:gd name="T42" fmla="*/ 6 w 119"/>
                  <a:gd name="T43" fmla="*/ 7 h 90"/>
                  <a:gd name="T44" fmla="*/ 8 w 119"/>
                  <a:gd name="T45" fmla="*/ 7 h 90"/>
                  <a:gd name="T46" fmla="*/ 8 w 119"/>
                  <a:gd name="T47" fmla="*/ 7 h 90"/>
                  <a:gd name="T48" fmla="*/ 9 w 119"/>
                  <a:gd name="T49" fmla="*/ 7 h 90"/>
                  <a:gd name="T50" fmla="*/ 11 w 119"/>
                  <a:gd name="T51" fmla="*/ 7 h 90"/>
                  <a:gd name="T52" fmla="*/ 11 w 119"/>
                  <a:gd name="T53" fmla="*/ 8 h 90"/>
                  <a:gd name="T54" fmla="*/ 11 w 119"/>
                  <a:gd name="T55" fmla="*/ 10 h 90"/>
                  <a:gd name="T56" fmla="*/ 11 w 119"/>
                  <a:gd name="T57" fmla="*/ 12 h 90"/>
                  <a:gd name="T58" fmla="*/ 11 w 119"/>
                  <a:gd name="T59" fmla="*/ 17 h 90"/>
                  <a:gd name="T60" fmla="*/ 11 w 119"/>
                  <a:gd name="T61" fmla="*/ 18 h 90"/>
                  <a:gd name="T62" fmla="*/ 11 w 119"/>
                  <a:gd name="T63" fmla="*/ 20 h 90"/>
                  <a:gd name="T64" fmla="*/ 9 w 119"/>
                  <a:gd name="T65" fmla="*/ 21 h 90"/>
                  <a:gd name="T66" fmla="*/ 9 w 119"/>
                  <a:gd name="T67" fmla="*/ 23 h 90"/>
                  <a:gd name="T68" fmla="*/ 9 w 119"/>
                  <a:gd name="T69" fmla="*/ 24 h 90"/>
                  <a:gd name="T70" fmla="*/ 9 w 119"/>
                  <a:gd name="T71" fmla="*/ 25 h 90"/>
                  <a:gd name="T72" fmla="*/ 8 w 119"/>
                  <a:gd name="T73" fmla="*/ 27 h 90"/>
                  <a:gd name="T74" fmla="*/ 8 w 119"/>
                  <a:gd name="T75" fmla="*/ 32 h 90"/>
                  <a:gd name="T76" fmla="*/ 6 w 119"/>
                  <a:gd name="T77" fmla="*/ 32 h 90"/>
                  <a:gd name="T78" fmla="*/ 6 w 119"/>
                  <a:gd name="T79" fmla="*/ 31 h 90"/>
                  <a:gd name="T80" fmla="*/ 3 w 119"/>
                  <a:gd name="T81" fmla="*/ 32 h 9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9"/>
                  <a:gd name="T124" fmla="*/ 0 h 90"/>
                  <a:gd name="T125" fmla="*/ 119 w 119"/>
                  <a:gd name="T126" fmla="*/ 90 h 9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9" h="90">
                    <a:moveTo>
                      <a:pt x="37" y="89"/>
                    </a:moveTo>
                    <a:lnTo>
                      <a:pt x="28" y="75"/>
                    </a:lnTo>
                    <a:lnTo>
                      <a:pt x="25" y="66"/>
                    </a:lnTo>
                    <a:lnTo>
                      <a:pt x="31" y="59"/>
                    </a:lnTo>
                    <a:lnTo>
                      <a:pt x="34" y="57"/>
                    </a:lnTo>
                    <a:lnTo>
                      <a:pt x="34" y="54"/>
                    </a:lnTo>
                    <a:lnTo>
                      <a:pt x="31" y="50"/>
                    </a:lnTo>
                    <a:lnTo>
                      <a:pt x="26" y="45"/>
                    </a:lnTo>
                    <a:lnTo>
                      <a:pt x="23" y="31"/>
                    </a:lnTo>
                    <a:lnTo>
                      <a:pt x="17" y="24"/>
                    </a:lnTo>
                    <a:lnTo>
                      <a:pt x="18" y="21"/>
                    </a:lnTo>
                    <a:lnTo>
                      <a:pt x="13" y="22"/>
                    </a:lnTo>
                    <a:lnTo>
                      <a:pt x="3" y="13"/>
                    </a:lnTo>
                    <a:lnTo>
                      <a:pt x="4" y="7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11" y="1"/>
                    </a:lnTo>
                    <a:lnTo>
                      <a:pt x="17" y="3"/>
                    </a:lnTo>
                    <a:lnTo>
                      <a:pt x="26" y="12"/>
                    </a:lnTo>
                    <a:lnTo>
                      <a:pt x="36" y="16"/>
                    </a:lnTo>
                    <a:lnTo>
                      <a:pt x="47" y="19"/>
                    </a:lnTo>
                    <a:lnTo>
                      <a:pt x="62" y="13"/>
                    </a:lnTo>
                    <a:lnTo>
                      <a:pt x="76" y="12"/>
                    </a:lnTo>
                    <a:lnTo>
                      <a:pt x="82" y="13"/>
                    </a:lnTo>
                    <a:lnTo>
                      <a:pt x="90" y="18"/>
                    </a:lnTo>
                    <a:lnTo>
                      <a:pt x="105" y="23"/>
                    </a:lnTo>
                    <a:lnTo>
                      <a:pt x="111" y="25"/>
                    </a:lnTo>
                    <a:lnTo>
                      <a:pt x="116" y="29"/>
                    </a:lnTo>
                    <a:lnTo>
                      <a:pt x="118" y="32"/>
                    </a:lnTo>
                    <a:lnTo>
                      <a:pt x="114" y="46"/>
                    </a:lnTo>
                    <a:lnTo>
                      <a:pt x="110" y="50"/>
                    </a:lnTo>
                    <a:lnTo>
                      <a:pt x="106" y="56"/>
                    </a:lnTo>
                    <a:lnTo>
                      <a:pt x="103" y="59"/>
                    </a:lnTo>
                    <a:lnTo>
                      <a:pt x="102" y="65"/>
                    </a:lnTo>
                    <a:lnTo>
                      <a:pt x="102" y="68"/>
                    </a:lnTo>
                    <a:lnTo>
                      <a:pt x="92" y="70"/>
                    </a:lnTo>
                    <a:lnTo>
                      <a:pt x="83" y="76"/>
                    </a:lnTo>
                    <a:lnTo>
                      <a:pt x="77" y="89"/>
                    </a:lnTo>
                    <a:lnTo>
                      <a:pt x="59" y="89"/>
                    </a:lnTo>
                    <a:lnTo>
                      <a:pt x="56" y="86"/>
                    </a:lnTo>
                    <a:lnTo>
                      <a:pt x="37" y="8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Freeform 77"/>
              <p:cNvSpPr>
                <a:spLocks/>
              </p:cNvSpPr>
              <p:nvPr/>
            </p:nvSpPr>
            <p:spPr bwMode="auto">
              <a:xfrm>
                <a:off x="3331" y="2168"/>
                <a:ext cx="79" cy="80"/>
              </a:xfrm>
              <a:custGeom>
                <a:avLst/>
                <a:gdLst>
                  <a:gd name="T0" fmla="*/ 9 w 92"/>
                  <a:gd name="T1" fmla="*/ 3 h 86"/>
                  <a:gd name="T2" fmla="*/ 8 w 92"/>
                  <a:gd name="T3" fmla="*/ 3 h 86"/>
                  <a:gd name="T4" fmla="*/ 8 w 92"/>
                  <a:gd name="T5" fmla="*/ 3 h 86"/>
                  <a:gd name="T6" fmla="*/ 7 w 92"/>
                  <a:gd name="T7" fmla="*/ 0 h 86"/>
                  <a:gd name="T8" fmla="*/ 5 w 92"/>
                  <a:gd name="T9" fmla="*/ 3 h 86"/>
                  <a:gd name="T10" fmla="*/ 3 w 92"/>
                  <a:gd name="T11" fmla="*/ 6 h 86"/>
                  <a:gd name="T12" fmla="*/ 3 w 92"/>
                  <a:gd name="T13" fmla="*/ 7 h 86"/>
                  <a:gd name="T14" fmla="*/ 3 w 92"/>
                  <a:gd name="T15" fmla="*/ 7 h 86"/>
                  <a:gd name="T16" fmla="*/ 3 w 92"/>
                  <a:gd name="T17" fmla="*/ 7 h 86"/>
                  <a:gd name="T18" fmla="*/ 3 w 92"/>
                  <a:gd name="T19" fmla="*/ 9 h 86"/>
                  <a:gd name="T20" fmla="*/ 0 w 92"/>
                  <a:gd name="T21" fmla="*/ 13 h 86"/>
                  <a:gd name="T22" fmla="*/ 3 w 92"/>
                  <a:gd name="T23" fmla="*/ 16 h 86"/>
                  <a:gd name="T24" fmla="*/ 3 w 92"/>
                  <a:gd name="T25" fmla="*/ 29 h 86"/>
                  <a:gd name="T26" fmla="*/ 4 w 92"/>
                  <a:gd name="T27" fmla="*/ 29 h 86"/>
                  <a:gd name="T28" fmla="*/ 4 w 92"/>
                  <a:gd name="T29" fmla="*/ 21 h 86"/>
                  <a:gd name="T30" fmla="*/ 5 w 92"/>
                  <a:gd name="T31" fmla="*/ 21 h 86"/>
                  <a:gd name="T32" fmla="*/ 6 w 92"/>
                  <a:gd name="T33" fmla="*/ 20 h 86"/>
                  <a:gd name="T34" fmla="*/ 6 w 92"/>
                  <a:gd name="T35" fmla="*/ 17 h 86"/>
                  <a:gd name="T36" fmla="*/ 6 w 92"/>
                  <a:gd name="T37" fmla="*/ 15 h 86"/>
                  <a:gd name="T38" fmla="*/ 7 w 92"/>
                  <a:gd name="T39" fmla="*/ 8 h 86"/>
                  <a:gd name="T40" fmla="*/ 7 w 92"/>
                  <a:gd name="T41" fmla="*/ 7 h 86"/>
                  <a:gd name="T42" fmla="*/ 8 w 92"/>
                  <a:gd name="T43" fmla="*/ 7 h 86"/>
                  <a:gd name="T44" fmla="*/ 8 w 92"/>
                  <a:gd name="T45" fmla="*/ 7 h 86"/>
                  <a:gd name="T46" fmla="*/ 9 w 92"/>
                  <a:gd name="T47" fmla="*/ 7 h 86"/>
                  <a:gd name="T48" fmla="*/ 9 w 92"/>
                  <a:gd name="T49" fmla="*/ 3 h 8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2"/>
                  <a:gd name="T76" fmla="*/ 0 h 86"/>
                  <a:gd name="T77" fmla="*/ 92 w 92"/>
                  <a:gd name="T78" fmla="*/ 86 h 8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2" h="86">
                    <a:moveTo>
                      <a:pt x="91" y="3"/>
                    </a:moveTo>
                    <a:lnTo>
                      <a:pt x="77" y="3"/>
                    </a:lnTo>
                    <a:lnTo>
                      <a:pt x="76" y="3"/>
                    </a:lnTo>
                    <a:lnTo>
                      <a:pt x="71" y="0"/>
                    </a:lnTo>
                    <a:lnTo>
                      <a:pt x="51" y="3"/>
                    </a:lnTo>
                    <a:lnTo>
                      <a:pt x="36" y="6"/>
                    </a:lnTo>
                    <a:lnTo>
                      <a:pt x="22" y="9"/>
                    </a:lnTo>
                    <a:lnTo>
                      <a:pt x="21" y="15"/>
                    </a:lnTo>
                    <a:lnTo>
                      <a:pt x="12" y="21"/>
                    </a:lnTo>
                    <a:lnTo>
                      <a:pt x="4" y="28"/>
                    </a:lnTo>
                    <a:lnTo>
                      <a:pt x="0" y="36"/>
                    </a:lnTo>
                    <a:lnTo>
                      <a:pt x="3" y="45"/>
                    </a:lnTo>
                    <a:lnTo>
                      <a:pt x="32" y="85"/>
                    </a:lnTo>
                    <a:lnTo>
                      <a:pt x="44" y="85"/>
                    </a:lnTo>
                    <a:lnTo>
                      <a:pt x="47" y="65"/>
                    </a:lnTo>
                    <a:lnTo>
                      <a:pt x="53" y="63"/>
                    </a:lnTo>
                    <a:lnTo>
                      <a:pt x="57" y="58"/>
                    </a:lnTo>
                    <a:lnTo>
                      <a:pt x="63" y="48"/>
                    </a:lnTo>
                    <a:lnTo>
                      <a:pt x="63" y="43"/>
                    </a:lnTo>
                    <a:lnTo>
                      <a:pt x="67" y="26"/>
                    </a:lnTo>
                    <a:lnTo>
                      <a:pt x="74" y="19"/>
                    </a:lnTo>
                    <a:lnTo>
                      <a:pt x="79" y="15"/>
                    </a:lnTo>
                    <a:lnTo>
                      <a:pt x="86" y="17"/>
                    </a:lnTo>
                    <a:lnTo>
                      <a:pt x="89" y="19"/>
                    </a:lnTo>
                    <a:lnTo>
                      <a:pt x="91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8" name="Freeform 78"/>
              <p:cNvSpPr>
                <a:spLocks/>
              </p:cNvSpPr>
              <p:nvPr/>
            </p:nvSpPr>
            <p:spPr bwMode="auto">
              <a:xfrm>
                <a:off x="3324" y="2143"/>
                <a:ext cx="25" cy="59"/>
              </a:xfrm>
              <a:custGeom>
                <a:avLst/>
                <a:gdLst>
                  <a:gd name="T0" fmla="*/ 0 w 30"/>
                  <a:gd name="T1" fmla="*/ 6 h 64"/>
                  <a:gd name="T2" fmla="*/ 3 w 30"/>
                  <a:gd name="T3" fmla="*/ 8 h 64"/>
                  <a:gd name="T4" fmla="*/ 3 w 30"/>
                  <a:gd name="T5" fmla="*/ 9 h 64"/>
                  <a:gd name="T6" fmla="*/ 3 w 30"/>
                  <a:gd name="T7" fmla="*/ 12 h 64"/>
                  <a:gd name="T8" fmla="*/ 3 w 30"/>
                  <a:gd name="T9" fmla="*/ 13 h 64"/>
                  <a:gd name="T10" fmla="*/ 3 w 30"/>
                  <a:gd name="T11" fmla="*/ 15 h 64"/>
                  <a:gd name="T12" fmla="*/ 3 w 30"/>
                  <a:gd name="T13" fmla="*/ 16 h 64"/>
                  <a:gd name="T14" fmla="*/ 3 w 30"/>
                  <a:gd name="T15" fmla="*/ 18 h 64"/>
                  <a:gd name="T16" fmla="*/ 3 w 30"/>
                  <a:gd name="T17" fmla="*/ 17 h 64"/>
                  <a:gd name="T18" fmla="*/ 3 w 30"/>
                  <a:gd name="T19" fmla="*/ 16 h 64"/>
                  <a:gd name="T20" fmla="*/ 3 w 30"/>
                  <a:gd name="T21" fmla="*/ 14 h 64"/>
                  <a:gd name="T22" fmla="*/ 3 w 30"/>
                  <a:gd name="T23" fmla="*/ 11 h 64"/>
                  <a:gd name="T24" fmla="*/ 3 w 30"/>
                  <a:gd name="T25" fmla="*/ 10 h 64"/>
                  <a:gd name="T26" fmla="*/ 3 w 30"/>
                  <a:gd name="T27" fmla="*/ 9 h 64"/>
                  <a:gd name="T28" fmla="*/ 3 w 30"/>
                  <a:gd name="T29" fmla="*/ 6 h 64"/>
                  <a:gd name="T30" fmla="*/ 3 w 30"/>
                  <a:gd name="T31" fmla="*/ 6 h 64"/>
                  <a:gd name="T32" fmla="*/ 3 w 30"/>
                  <a:gd name="T33" fmla="*/ 6 h 64"/>
                  <a:gd name="T34" fmla="*/ 3 w 30"/>
                  <a:gd name="T35" fmla="*/ 4 h 64"/>
                  <a:gd name="T36" fmla="*/ 3 w 30"/>
                  <a:gd name="T37" fmla="*/ 1 h 64"/>
                  <a:gd name="T38" fmla="*/ 3 w 30"/>
                  <a:gd name="T39" fmla="*/ 0 h 64"/>
                  <a:gd name="T40" fmla="*/ 3 w 30"/>
                  <a:gd name="T41" fmla="*/ 0 h 64"/>
                  <a:gd name="T42" fmla="*/ 3 w 30"/>
                  <a:gd name="T43" fmla="*/ 2 h 64"/>
                  <a:gd name="T44" fmla="*/ 0 w 30"/>
                  <a:gd name="T45" fmla="*/ 6 h 6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"/>
                  <a:gd name="T70" fmla="*/ 0 h 64"/>
                  <a:gd name="T71" fmla="*/ 30 w 30"/>
                  <a:gd name="T72" fmla="*/ 64 h 6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" h="64">
                    <a:moveTo>
                      <a:pt x="0" y="19"/>
                    </a:moveTo>
                    <a:lnTo>
                      <a:pt x="10" y="28"/>
                    </a:lnTo>
                    <a:lnTo>
                      <a:pt x="12" y="30"/>
                    </a:lnTo>
                    <a:lnTo>
                      <a:pt x="12" y="39"/>
                    </a:lnTo>
                    <a:lnTo>
                      <a:pt x="10" y="40"/>
                    </a:lnTo>
                    <a:lnTo>
                      <a:pt x="10" y="47"/>
                    </a:lnTo>
                    <a:lnTo>
                      <a:pt x="10" y="52"/>
                    </a:lnTo>
                    <a:lnTo>
                      <a:pt x="7" y="63"/>
                    </a:lnTo>
                    <a:lnTo>
                      <a:pt x="10" y="57"/>
                    </a:lnTo>
                    <a:lnTo>
                      <a:pt x="16" y="51"/>
                    </a:lnTo>
                    <a:lnTo>
                      <a:pt x="27" y="43"/>
                    </a:lnTo>
                    <a:lnTo>
                      <a:pt x="29" y="36"/>
                    </a:lnTo>
                    <a:lnTo>
                      <a:pt x="26" y="32"/>
                    </a:lnTo>
                    <a:lnTo>
                      <a:pt x="26" y="29"/>
                    </a:lnTo>
                    <a:lnTo>
                      <a:pt x="27" y="23"/>
                    </a:lnTo>
                    <a:lnTo>
                      <a:pt x="26" y="15"/>
                    </a:lnTo>
                    <a:lnTo>
                      <a:pt x="24" y="9"/>
                    </a:lnTo>
                    <a:lnTo>
                      <a:pt x="21" y="4"/>
                    </a:lnTo>
                    <a:lnTo>
                      <a:pt x="16" y="1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0" y="1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9" name="Freeform 79"/>
              <p:cNvSpPr>
                <a:spLocks/>
              </p:cNvSpPr>
              <p:nvPr/>
            </p:nvSpPr>
            <p:spPr bwMode="auto">
              <a:xfrm>
                <a:off x="3246" y="2071"/>
                <a:ext cx="130" cy="106"/>
              </a:xfrm>
              <a:custGeom>
                <a:avLst/>
                <a:gdLst>
                  <a:gd name="T0" fmla="*/ 3 w 152"/>
                  <a:gd name="T1" fmla="*/ 16 h 115"/>
                  <a:gd name="T2" fmla="*/ 3 w 152"/>
                  <a:gd name="T3" fmla="*/ 13 h 115"/>
                  <a:gd name="T4" fmla="*/ 3 w 152"/>
                  <a:gd name="T5" fmla="*/ 13 h 115"/>
                  <a:gd name="T6" fmla="*/ 3 w 152"/>
                  <a:gd name="T7" fmla="*/ 12 h 115"/>
                  <a:gd name="T8" fmla="*/ 3 w 152"/>
                  <a:gd name="T9" fmla="*/ 12 h 115"/>
                  <a:gd name="T10" fmla="*/ 3 w 152"/>
                  <a:gd name="T11" fmla="*/ 11 h 115"/>
                  <a:gd name="T12" fmla="*/ 3 w 152"/>
                  <a:gd name="T13" fmla="*/ 9 h 115"/>
                  <a:gd name="T14" fmla="*/ 0 w 152"/>
                  <a:gd name="T15" fmla="*/ 7 h 115"/>
                  <a:gd name="T16" fmla="*/ 3 w 152"/>
                  <a:gd name="T17" fmla="*/ 6 h 115"/>
                  <a:gd name="T18" fmla="*/ 3 w 152"/>
                  <a:gd name="T19" fmla="*/ 6 h 115"/>
                  <a:gd name="T20" fmla="*/ 6 w 152"/>
                  <a:gd name="T21" fmla="*/ 6 h 115"/>
                  <a:gd name="T22" fmla="*/ 6 w 152"/>
                  <a:gd name="T23" fmla="*/ 2 h 115"/>
                  <a:gd name="T24" fmla="*/ 6 w 152"/>
                  <a:gd name="T25" fmla="*/ 0 h 115"/>
                  <a:gd name="T26" fmla="*/ 7 w 152"/>
                  <a:gd name="T27" fmla="*/ 6 h 115"/>
                  <a:gd name="T28" fmla="*/ 7 w 152"/>
                  <a:gd name="T29" fmla="*/ 6 h 115"/>
                  <a:gd name="T30" fmla="*/ 9 w 152"/>
                  <a:gd name="T31" fmla="*/ 6 h 115"/>
                  <a:gd name="T32" fmla="*/ 9 w 152"/>
                  <a:gd name="T33" fmla="*/ 6 h 115"/>
                  <a:gd name="T34" fmla="*/ 11 w 152"/>
                  <a:gd name="T35" fmla="*/ 6 h 115"/>
                  <a:gd name="T36" fmla="*/ 11 w 152"/>
                  <a:gd name="T37" fmla="*/ 6 h 115"/>
                  <a:gd name="T38" fmla="*/ 11 w 152"/>
                  <a:gd name="T39" fmla="*/ 7 h 115"/>
                  <a:gd name="T40" fmla="*/ 11 w 152"/>
                  <a:gd name="T41" fmla="*/ 10 h 115"/>
                  <a:gd name="T42" fmla="*/ 13 w 152"/>
                  <a:gd name="T43" fmla="*/ 13 h 115"/>
                  <a:gd name="T44" fmla="*/ 13 w 152"/>
                  <a:gd name="T45" fmla="*/ 13 h 115"/>
                  <a:gd name="T46" fmla="*/ 13 w 152"/>
                  <a:gd name="T47" fmla="*/ 14 h 115"/>
                  <a:gd name="T48" fmla="*/ 13 w 152"/>
                  <a:gd name="T49" fmla="*/ 16 h 115"/>
                  <a:gd name="T50" fmla="*/ 13 w 152"/>
                  <a:gd name="T51" fmla="*/ 18 h 115"/>
                  <a:gd name="T52" fmla="*/ 15 w 152"/>
                  <a:gd name="T53" fmla="*/ 20 h 115"/>
                  <a:gd name="T54" fmla="*/ 15 w 152"/>
                  <a:gd name="T55" fmla="*/ 21 h 115"/>
                  <a:gd name="T56" fmla="*/ 15 w 152"/>
                  <a:gd name="T57" fmla="*/ 23 h 115"/>
                  <a:gd name="T58" fmla="*/ 15 w 152"/>
                  <a:gd name="T59" fmla="*/ 23 h 115"/>
                  <a:gd name="T60" fmla="*/ 13 w 152"/>
                  <a:gd name="T61" fmla="*/ 25 h 115"/>
                  <a:gd name="T62" fmla="*/ 14 w 152"/>
                  <a:gd name="T63" fmla="*/ 27 h 115"/>
                  <a:gd name="T64" fmla="*/ 15 w 152"/>
                  <a:gd name="T65" fmla="*/ 32 h 115"/>
                  <a:gd name="T66" fmla="*/ 13 w 152"/>
                  <a:gd name="T67" fmla="*/ 32 h 115"/>
                  <a:gd name="T68" fmla="*/ 12 w 152"/>
                  <a:gd name="T69" fmla="*/ 34 h 115"/>
                  <a:gd name="T70" fmla="*/ 11 w 152"/>
                  <a:gd name="T71" fmla="*/ 31 h 115"/>
                  <a:gd name="T72" fmla="*/ 12 w 152"/>
                  <a:gd name="T73" fmla="*/ 29 h 115"/>
                  <a:gd name="T74" fmla="*/ 11 w 152"/>
                  <a:gd name="T75" fmla="*/ 25 h 115"/>
                  <a:gd name="T76" fmla="*/ 11 w 152"/>
                  <a:gd name="T77" fmla="*/ 24 h 115"/>
                  <a:gd name="T78" fmla="*/ 11 w 152"/>
                  <a:gd name="T79" fmla="*/ 23 h 115"/>
                  <a:gd name="T80" fmla="*/ 9 w 152"/>
                  <a:gd name="T81" fmla="*/ 23 h 115"/>
                  <a:gd name="T82" fmla="*/ 9 w 152"/>
                  <a:gd name="T83" fmla="*/ 23 h 115"/>
                  <a:gd name="T84" fmla="*/ 9 w 152"/>
                  <a:gd name="T85" fmla="*/ 29 h 115"/>
                  <a:gd name="T86" fmla="*/ 7 w 152"/>
                  <a:gd name="T87" fmla="*/ 23 h 115"/>
                  <a:gd name="T88" fmla="*/ 6 w 152"/>
                  <a:gd name="T89" fmla="*/ 21 h 115"/>
                  <a:gd name="T90" fmla="*/ 5 w 152"/>
                  <a:gd name="T91" fmla="*/ 20 h 115"/>
                  <a:gd name="T92" fmla="*/ 5 w 152"/>
                  <a:gd name="T93" fmla="*/ 17 h 115"/>
                  <a:gd name="T94" fmla="*/ 3 w 152"/>
                  <a:gd name="T95" fmla="*/ 18 h 115"/>
                  <a:gd name="T96" fmla="*/ 3 w 152"/>
                  <a:gd name="T97" fmla="*/ 16 h 11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52"/>
                  <a:gd name="T148" fmla="*/ 0 h 115"/>
                  <a:gd name="T149" fmla="*/ 152 w 152"/>
                  <a:gd name="T150" fmla="*/ 115 h 115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52" h="115">
                    <a:moveTo>
                      <a:pt x="27" y="51"/>
                    </a:moveTo>
                    <a:lnTo>
                      <a:pt x="22" y="42"/>
                    </a:lnTo>
                    <a:lnTo>
                      <a:pt x="22" y="40"/>
                    </a:lnTo>
                    <a:lnTo>
                      <a:pt x="21" y="38"/>
                    </a:lnTo>
                    <a:lnTo>
                      <a:pt x="17" y="38"/>
                    </a:lnTo>
                    <a:lnTo>
                      <a:pt x="22" y="35"/>
                    </a:lnTo>
                    <a:lnTo>
                      <a:pt x="8" y="30"/>
                    </a:lnTo>
                    <a:lnTo>
                      <a:pt x="0" y="25"/>
                    </a:lnTo>
                    <a:lnTo>
                      <a:pt x="15" y="19"/>
                    </a:lnTo>
                    <a:lnTo>
                      <a:pt x="34" y="13"/>
                    </a:lnTo>
                    <a:lnTo>
                      <a:pt x="59" y="10"/>
                    </a:lnTo>
                    <a:lnTo>
                      <a:pt x="61" y="2"/>
                    </a:lnTo>
                    <a:lnTo>
                      <a:pt x="63" y="0"/>
                    </a:lnTo>
                    <a:lnTo>
                      <a:pt x="66" y="10"/>
                    </a:lnTo>
                    <a:lnTo>
                      <a:pt x="72" y="24"/>
                    </a:lnTo>
                    <a:lnTo>
                      <a:pt x="91" y="24"/>
                    </a:lnTo>
                    <a:lnTo>
                      <a:pt x="98" y="21"/>
                    </a:lnTo>
                    <a:lnTo>
                      <a:pt x="113" y="19"/>
                    </a:lnTo>
                    <a:lnTo>
                      <a:pt x="116" y="22"/>
                    </a:lnTo>
                    <a:lnTo>
                      <a:pt x="118" y="26"/>
                    </a:lnTo>
                    <a:lnTo>
                      <a:pt x="117" y="33"/>
                    </a:lnTo>
                    <a:lnTo>
                      <a:pt x="127" y="42"/>
                    </a:lnTo>
                    <a:lnTo>
                      <a:pt x="134" y="40"/>
                    </a:lnTo>
                    <a:lnTo>
                      <a:pt x="132" y="44"/>
                    </a:lnTo>
                    <a:lnTo>
                      <a:pt x="137" y="51"/>
                    </a:lnTo>
                    <a:lnTo>
                      <a:pt x="141" y="63"/>
                    </a:lnTo>
                    <a:lnTo>
                      <a:pt x="145" y="69"/>
                    </a:lnTo>
                    <a:lnTo>
                      <a:pt x="149" y="72"/>
                    </a:lnTo>
                    <a:lnTo>
                      <a:pt x="148" y="76"/>
                    </a:lnTo>
                    <a:lnTo>
                      <a:pt x="145" y="79"/>
                    </a:lnTo>
                    <a:lnTo>
                      <a:pt x="139" y="84"/>
                    </a:lnTo>
                    <a:lnTo>
                      <a:pt x="143" y="93"/>
                    </a:lnTo>
                    <a:lnTo>
                      <a:pt x="151" y="108"/>
                    </a:lnTo>
                    <a:lnTo>
                      <a:pt x="137" y="111"/>
                    </a:lnTo>
                    <a:lnTo>
                      <a:pt x="123" y="114"/>
                    </a:lnTo>
                    <a:lnTo>
                      <a:pt x="118" y="105"/>
                    </a:lnTo>
                    <a:lnTo>
                      <a:pt x="122" y="100"/>
                    </a:lnTo>
                    <a:lnTo>
                      <a:pt x="117" y="87"/>
                    </a:lnTo>
                    <a:lnTo>
                      <a:pt x="114" y="81"/>
                    </a:lnTo>
                    <a:lnTo>
                      <a:pt x="107" y="77"/>
                    </a:lnTo>
                    <a:lnTo>
                      <a:pt x="103" y="77"/>
                    </a:lnTo>
                    <a:lnTo>
                      <a:pt x="98" y="80"/>
                    </a:lnTo>
                    <a:lnTo>
                      <a:pt x="92" y="97"/>
                    </a:lnTo>
                    <a:lnTo>
                      <a:pt x="67" y="76"/>
                    </a:lnTo>
                    <a:lnTo>
                      <a:pt x="62" y="74"/>
                    </a:lnTo>
                    <a:lnTo>
                      <a:pt x="55" y="69"/>
                    </a:lnTo>
                    <a:lnTo>
                      <a:pt x="48" y="55"/>
                    </a:lnTo>
                    <a:lnTo>
                      <a:pt x="39" y="60"/>
                    </a:lnTo>
                    <a:lnTo>
                      <a:pt x="27" y="5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0" name="Freeform 80"/>
              <p:cNvSpPr>
                <a:spLocks/>
              </p:cNvSpPr>
              <p:nvPr/>
            </p:nvSpPr>
            <p:spPr bwMode="auto">
              <a:xfrm>
                <a:off x="3300" y="2039"/>
                <a:ext cx="70" cy="56"/>
              </a:xfrm>
              <a:custGeom>
                <a:avLst/>
                <a:gdLst>
                  <a:gd name="T0" fmla="*/ 3 w 83"/>
                  <a:gd name="T1" fmla="*/ 7 h 60"/>
                  <a:gd name="T2" fmla="*/ 3 w 83"/>
                  <a:gd name="T3" fmla="*/ 7 h 60"/>
                  <a:gd name="T4" fmla="*/ 3 w 83"/>
                  <a:gd name="T5" fmla="*/ 7 h 60"/>
                  <a:gd name="T6" fmla="*/ 3 w 83"/>
                  <a:gd name="T7" fmla="*/ 8 h 60"/>
                  <a:gd name="T8" fmla="*/ 3 w 83"/>
                  <a:gd name="T9" fmla="*/ 7 h 60"/>
                  <a:gd name="T10" fmla="*/ 3 w 83"/>
                  <a:gd name="T11" fmla="*/ 7 h 60"/>
                  <a:gd name="T12" fmla="*/ 3 w 83"/>
                  <a:gd name="T13" fmla="*/ 7 h 60"/>
                  <a:gd name="T14" fmla="*/ 1 w 83"/>
                  <a:gd name="T15" fmla="*/ 8 h 60"/>
                  <a:gd name="T16" fmla="*/ 1 w 83"/>
                  <a:gd name="T17" fmla="*/ 12 h 60"/>
                  <a:gd name="T18" fmla="*/ 0 w 83"/>
                  <a:gd name="T19" fmla="*/ 12 h 60"/>
                  <a:gd name="T20" fmla="*/ 3 w 83"/>
                  <a:gd name="T21" fmla="*/ 20 h 60"/>
                  <a:gd name="T22" fmla="*/ 3 w 83"/>
                  <a:gd name="T23" fmla="*/ 21 h 60"/>
                  <a:gd name="T24" fmla="*/ 3 w 83"/>
                  <a:gd name="T25" fmla="*/ 19 h 60"/>
                  <a:gd name="T26" fmla="*/ 4 w 83"/>
                  <a:gd name="T27" fmla="*/ 19 h 60"/>
                  <a:gd name="T28" fmla="*/ 4 w 83"/>
                  <a:gd name="T29" fmla="*/ 19 h 60"/>
                  <a:gd name="T30" fmla="*/ 5 w 83"/>
                  <a:gd name="T31" fmla="*/ 19 h 60"/>
                  <a:gd name="T32" fmla="*/ 5 w 83"/>
                  <a:gd name="T33" fmla="*/ 19 h 60"/>
                  <a:gd name="T34" fmla="*/ 5 w 83"/>
                  <a:gd name="T35" fmla="*/ 17 h 60"/>
                  <a:gd name="T36" fmla="*/ 6 w 83"/>
                  <a:gd name="T37" fmla="*/ 15 h 60"/>
                  <a:gd name="T38" fmla="*/ 6 w 83"/>
                  <a:gd name="T39" fmla="*/ 11 h 60"/>
                  <a:gd name="T40" fmla="*/ 6 w 83"/>
                  <a:gd name="T41" fmla="*/ 7 h 60"/>
                  <a:gd name="T42" fmla="*/ 7 w 83"/>
                  <a:gd name="T43" fmla="*/ 7 h 60"/>
                  <a:gd name="T44" fmla="*/ 6 w 83"/>
                  <a:gd name="T45" fmla="*/ 0 h 60"/>
                  <a:gd name="T46" fmla="*/ 6 w 83"/>
                  <a:gd name="T47" fmla="*/ 2 h 60"/>
                  <a:gd name="T48" fmla="*/ 5 w 83"/>
                  <a:gd name="T49" fmla="*/ 3 h 60"/>
                  <a:gd name="T50" fmla="*/ 4 w 83"/>
                  <a:gd name="T51" fmla="*/ 5 h 60"/>
                  <a:gd name="T52" fmla="*/ 4 w 83"/>
                  <a:gd name="T53" fmla="*/ 7 h 60"/>
                  <a:gd name="T54" fmla="*/ 4 w 83"/>
                  <a:gd name="T55" fmla="*/ 7 h 60"/>
                  <a:gd name="T56" fmla="*/ 3 w 83"/>
                  <a:gd name="T57" fmla="*/ 7 h 60"/>
                  <a:gd name="T58" fmla="*/ 3 w 83"/>
                  <a:gd name="T59" fmla="*/ 7 h 6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3"/>
                  <a:gd name="T91" fmla="*/ 0 h 60"/>
                  <a:gd name="T92" fmla="*/ 83 w 83"/>
                  <a:gd name="T93" fmla="*/ 60 h 6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3" h="60">
                    <a:moveTo>
                      <a:pt x="44" y="18"/>
                    </a:moveTo>
                    <a:lnTo>
                      <a:pt x="39" y="18"/>
                    </a:lnTo>
                    <a:lnTo>
                      <a:pt x="32" y="22"/>
                    </a:lnTo>
                    <a:lnTo>
                      <a:pt x="23" y="24"/>
                    </a:lnTo>
                    <a:lnTo>
                      <a:pt x="14" y="23"/>
                    </a:lnTo>
                    <a:lnTo>
                      <a:pt x="6" y="17"/>
                    </a:lnTo>
                    <a:lnTo>
                      <a:pt x="3" y="21"/>
                    </a:lnTo>
                    <a:lnTo>
                      <a:pt x="1" y="25"/>
                    </a:lnTo>
                    <a:lnTo>
                      <a:pt x="1" y="32"/>
                    </a:lnTo>
                    <a:lnTo>
                      <a:pt x="0" y="33"/>
                    </a:lnTo>
                    <a:lnTo>
                      <a:pt x="8" y="57"/>
                    </a:lnTo>
                    <a:lnTo>
                      <a:pt x="26" y="59"/>
                    </a:lnTo>
                    <a:lnTo>
                      <a:pt x="41" y="53"/>
                    </a:lnTo>
                    <a:lnTo>
                      <a:pt x="49" y="52"/>
                    </a:lnTo>
                    <a:lnTo>
                      <a:pt x="55" y="53"/>
                    </a:lnTo>
                    <a:lnTo>
                      <a:pt x="59" y="53"/>
                    </a:lnTo>
                    <a:lnTo>
                      <a:pt x="61" y="52"/>
                    </a:lnTo>
                    <a:lnTo>
                      <a:pt x="68" y="46"/>
                    </a:lnTo>
                    <a:lnTo>
                      <a:pt x="74" y="40"/>
                    </a:lnTo>
                    <a:lnTo>
                      <a:pt x="77" y="30"/>
                    </a:lnTo>
                    <a:lnTo>
                      <a:pt x="78" y="20"/>
                    </a:lnTo>
                    <a:lnTo>
                      <a:pt x="82" y="11"/>
                    </a:lnTo>
                    <a:lnTo>
                      <a:pt x="75" y="0"/>
                    </a:lnTo>
                    <a:lnTo>
                      <a:pt x="72" y="2"/>
                    </a:lnTo>
                    <a:lnTo>
                      <a:pt x="61" y="3"/>
                    </a:lnTo>
                    <a:lnTo>
                      <a:pt x="56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7" y="17"/>
                    </a:lnTo>
                    <a:lnTo>
                      <a:pt x="44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1" name="Freeform 81"/>
              <p:cNvSpPr>
                <a:spLocks/>
              </p:cNvSpPr>
              <p:nvPr/>
            </p:nvSpPr>
            <p:spPr bwMode="auto">
              <a:xfrm>
                <a:off x="3247" y="1999"/>
                <a:ext cx="128" cy="62"/>
              </a:xfrm>
              <a:custGeom>
                <a:avLst/>
                <a:gdLst>
                  <a:gd name="T0" fmla="*/ 13 w 150"/>
                  <a:gd name="T1" fmla="*/ 8 h 66"/>
                  <a:gd name="T2" fmla="*/ 12 w 150"/>
                  <a:gd name="T3" fmla="*/ 8 h 66"/>
                  <a:gd name="T4" fmla="*/ 11 w 150"/>
                  <a:gd name="T5" fmla="*/ 8 h 66"/>
                  <a:gd name="T6" fmla="*/ 10 w 150"/>
                  <a:gd name="T7" fmla="*/ 8 h 66"/>
                  <a:gd name="T8" fmla="*/ 9 w 150"/>
                  <a:gd name="T9" fmla="*/ 10 h 66"/>
                  <a:gd name="T10" fmla="*/ 8 w 150"/>
                  <a:gd name="T11" fmla="*/ 8 h 66"/>
                  <a:gd name="T12" fmla="*/ 7 w 150"/>
                  <a:gd name="T13" fmla="*/ 8 h 66"/>
                  <a:gd name="T14" fmla="*/ 6 w 150"/>
                  <a:gd name="T15" fmla="*/ 7 h 66"/>
                  <a:gd name="T16" fmla="*/ 4 w 150"/>
                  <a:gd name="T17" fmla="*/ 3 h 66"/>
                  <a:gd name="T18" fmla="*/ 3 w 150"/>
                  <a:gd name="T19" fmla="*/ 0 h 66"/>
                  <a:gd name="T20" fmla="*/ 3 w 150"/>
                  <a:gd name="T21" fmla="*/ 5 h 66"/>
                  <a:gd name="T22" fmla="*/ 3 w 150"/>
                  <a:gd name="T23" fmla="*/ 6 h 66"/>
                  <a:gd name="T24" fmla="*/ 3 w 150"/>
                  <a:gd name="T25" fmla="*/ 2 h 66"/>
                  <a:gd name="T26" fmla="*/ 3 w 150"/>
                  <a:gd name="T27" fmla="*/ 0 h 66"/>
                  <a:gd name="T28" fmla="*/ 3 w 150"/>
                  <a:gd name="T29" fmla="*/ 6 h 66"/>
                  <a:gd name="T30" fmla="*/ 0 w 150"/>
                  <a:gd name="T31" fmla="*/ 7 h 66"/>
                  <a:gd name="T32" fmla="*/ 3 w 150"/>
                  <a:gd name="T33" fmla="*/ 8 h 66"/>
                  <a:gd name="T34" fmla="*/ 3 w 150"/>
                  <a:gd name="T35" fmla="*/ 17 h 66"/>
                  <a:gd name="T36" fmla="*/ 3 w 150"/>
                  <a:gd name="T37" fmla="*/ 19 h 66"/>
                  <a:gd name="T38" fmla="*/ 3 w 150"/>
                  <a:gd name="T39" fmla="*/ 19 h 66"/>
                  <a:gd name="T40" fmla="*/ 4 w 150"/>
                  <a:gd name="T41" fmla="*/ 17 h 66"/>
                  <a:gd name="T42" fmla="*/ 5 w 150"/>
                  <a:gd name="T43" fmla="*/ 20 h 66"/>
                  <a:gd name="T44" fmla="*/ 7 w 150"/>
                  <a:gd name="T45" fmla="*/ 22 h 66"/>
                  <a:gd name="T46" fmla="*/ 8 w 150"/>
                  <a:gd name="T47" fmla="*/ 25 h 66"/>
                  <a:gd name="T48" fmla="*/ 9 w 150"/>
                  <a:gd name="T49" fmla="*/ 23 h 66"/>
                  <a:gd name="T50" fmla="*/ 10 w 150"/>
                  <a:gd name="T51" fmla="*/ 22 h 66"/>
                  <a:gd name="T52" fmla="*/ 11 w 150"/>
                  <a:gd name="T53" fmla="*/ 20 h 66"/>
                  <a:gd name="T54" fmla="*/ 12 w 150"/>
                  <a:gd name="T55" fmla="*/ 18 h 66"/>
                  <a:gd name="T56" fmla="*/ 13 w 150"/>
                  <a:gd name="T57" fmla="*/ 17 h 66"/>
                  <a:gd name="T58" fmla="*/ 14 w 150"/>
                  <a:gd name="T59" fmla="*/ 16 h 66"/>
                  <a:gd name="T60" fmla="*/ 14 w 150"/>
                  <a:gd name="T61" fmla="*/ 12 h 66"/>
                  <a:gd name="T62" fmla="*/ 14 w 150"/>
                  <a:gd name="T63" fmla="*/ 9 h 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50"/>
                  <a:gd name="T97" fmla="*/ 0 h 66"/>
                  <a:gd name="T98" fmla="*/ 150 w 150"/>
                  <a:gd name="T99" fmla="*/ 66 h 6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50" h="66">
                    <a:moveTo>
                      <a:pt x="147" y="24"/>
                    </a:moveTo>
                    <a:lnTo>
                      <a:pt x="136" y="15"/>
                    </a:lnTo>
                    <a:lnTo>
                      <a:pt x="133" y="13"/>
                    </a:lnTo>
                    <a:lnTo>
                      <a:pt x="129" y="12"/>
                    </a:lnTo>
                    <a:lnTo>
                      <a:pt x="122" y="14"/>
                    </a:lnTo>
                    <a:lnTo>
                      <a:pt x="112" y="19"/>
                    </a:lnTo>
                    <a:lnTo>
                      <a:pt x="112" y="22"/>
                    </a:lnTo>
                    <a:lnTo>
                      <a:pt x="110" y="23"/>
                    </a:lnTo>
                    <a:lnTo>
                      <a:pt x="97" y="24"/>
                    </a:lnTo>
                    <a:lnTo>
                      <a:pt x="91" y="26"/>
                    </a:lnTo>
                    <a:lnTo>
                      <a:pt x="90" y="22"/>
                    </a:lnTo>
                    <a:lnTo>
                      <a:pt x="85" y="22"/>
                    </a:lnTo>
                    <a:lnTo>
                      <a:pt x="82" y="20"/>
                    </a:lnTo>
                    <a:lnTo>
                      <a:pt x="72" y="14"/>
                    </a:lnTo>
                    <a:lnTo>
                      <a:pt x="65" y="14"/>
                    </a:lnTo>
                    <a:lnTo>
                      <a:pt x="63" y="7"/>
                    </a:lnTo>
                    <a:lnTo>
                      <a:pt x="48" y="7"/>
                    </a:lnTo>
                    <a:lnTo>
                      <a:pt x="46" y="3"/>
                    </a:lnTo>
                    <a:lnTo>
                      <a:pt x="38" y="3"/>
                    </a:lnTo>
                    <a:lnTo>
                      <a:pt x="35" y="0"/>
                    </a:lnTo>
                    <a:lnTo>
                      <a:pt x="32" y="2"/>
                    </a:lnTo>
                    <a:lnTo>
                      <a:pt x="28" y="5"/>
                    </a:lnTo>
                    <a:lnTo>
                      <a:pt x="28" y="7"/>
                    </a:lnTo>
                    <a:lnTo>
                      <a:pt x="26" y="6"/>
                    </a:lnTo>
                    <a:lnTo>
                      <a:pt x="24" y="3"/>
                    </a:lnTo>
                    <a:lnTo>
                      <a:pt x="23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21" y="3"/>
                    </a:lnTo>
                    <a:lnTo>
                      <a:pt x="13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0" y="19"/>
                    </a:lnTo>
                    <a:lnTo>
                      <a:pt x="8" y="20"/>
                    </a:lnTo>
                    <a:lnTo>
                      <a:pt x="12" y="26"/>
                    </a:lnTo>
                    <a:lnTo>
                      <a:pt x="15" y="41"/>
                    </a:lnTo>
                    <a:lnTo>
                      <a:pt x="18" y="44"/>
                    </a:lnTo>
                    <a:lnTo>
                      <a:pt x="22" y="47"/>
                    </a:lnTo>
                    <a:lnTo>
                      <a:pt x="28" y="47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5" y="42"/>
                    </a:lnTo>
                    <a:lnTo>
                      <a:pt x="45" y="47"/>
                    </a:lnTo>
                    <a:lnTo>
                      <a:pt x="51" y="49"/>
                    </a:lnTo>
                    <a:lnTo>
                      <a:pt x="63" y="51"/>
                    </a:lnTo>
                    <a:lnTo>
                      <a:pt x="67" y="58"/>
                    </a:lnTo>
                    <a:lnTo>
                      <a:pt x="75" y="65"/>
                    </a:lnTo>
                    <a:lnTo>
                      <a:pt x="83" y="65"/>
                    </a:lnTo>
                    <a:lnTo>
                      <a:pt x="91" y="63"/>
                    </a:lnTo>
                    <a:lnTo>
                      <a:pt x="96" y="61"/>
                    </a:lnTo>
                    <a:lnTo>
                      <a:pt x="105" y="60"/>
                    </a:lnTo>
                    <a:lnTo>
                      <a:pt x="110" y="58"/>
                    </a:lnTo>
                    <a:lnTo>
                      <a:pt x="112" y="56"/>
                    </a:lnTo>
                    <a:lnTo>
                      <a:pt x="112" y="51"/>
                    </a:lnTo>
                    <a:lnTo>
                      <a:pt x="116" y="47"/>
                    </a:lnTo>
                    <a:lnTo>
                      <a:pt x="124" y="44"/>
                    </a:lnTo>
                    <a:lnTo>
                      <a:pt x="132" y="44"/>
                    </a:lnTo>
                    <a:lnTo>
                      <a:pt x="137" y="42"/>
                    </a:lnTo>
                    <a:lnTo>
                      <a:pt x="142" y="39"/>
                    </a:lnTo>
                    <a:lnTo>
                      <a:pt x="149" y="39"/>
                    </a:lnTo>
                    <a:lnTo>
                      <a:pt x="146" y="36"/>
                    </a:lnTo>
                    <a:lnTo>
                      <a:pt x="145" y="31"/>
                    </a:lnTo>
                    <a:lnTo>
                      <a:pt x="147" y="26"/>
                    </a:lnTo>
                    <a:lnTo>
                      <a:pt x="147" y="2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2" name="Freeform 82"/>
              <p:cNvSpPr>
                <a:spLocks/>
              </p:cNvSpPr>
              <p:nvPr/>
            </p:nvSpPr>
            <p:spPr bwMode="auto">
              <a:xfrm>
                <a:off x="3261" y="1912"/>
                <a:ext cx="140" cy="113"/>
              </a:xfrm>
              <a:custGeom>
                <a:avLst/>
                <a:gdLst>
                  <a:gd name="T0" fmla="*/ 8 w 164"/>
                  <a:gd name="T1" fmla="*/ 0 h 122"/>
                  <a:gd name="T2" fmla="*/ 8 w 164"/>
                  <a:gd name="T3" fmla="*/ 6 h 122"/>
                  <a:gd name="T4" fmla="*/ 5 w 164"/>
                  <a:gd name="T5" fmla="*/ 6 h 122"/>
                  <a:gd name="T6" fmla="*/ 5 w 164"/>
                  <a:gd name="T7" fmla="*/ 6 h 122"/>
                  <a:gd name="T8" fmla="*/ 3 w 164"/>
                  <a:gd name="T9" fmla="*/ 8 h 122"/>
                  <a:gd name="T10" fmla="*/ 3 w 164"/>
                  <a:gd name="T11" fmla="*/ 16 h 122"/>
                  <a:gd name="T12" fmla="*/ 3 w 164"/>
                  <a:gd name="T13" fmla="*/ 17 h 122"/>
                  <a:gd name="T14" fmla="*/ 1 w 164"/>
                  <a:gd name="T15" fmla="*/ 18 h 122"/>
                  <a:gd name="T16" fmla="*/ 3 w 164"/>
                  <a:gd name="T17" fmla="*/ 21 h 122"/>
                  <a:gd name="T18" fmla="*/ 3 w 164"/>
                  <a:gd name="T19" fmla="*/ 22 h 122"/>
                  <a:gd name="T20" fmla="*/ 3 w 164"/>
                  <a:gd name="T21" fmla="*/ 25 h 122"/>
                  <a:gd name="T22" fmla="*/ 3 w 164"/>
                  <a:gd name="T23" fmla="*/ 28 h 122"/>
                  <a:gd name="T24" fmla="*/ 3 w 164"/>
                  <a:gd name="T25" fmla="*/ 30 h 122"/>
                  <a:gd name="T26" fmla="*/ 3 w 164"/>
                  <a:gd name="T27" fmla="*/ 32 h 122"/>
                  <a:gd name="T28" fmla="*/ 3 w 164"/>
                  <a:gd name="T29" fmla="*/ 31 h 122"/>
                  <a:gd name="T30" fmla="*/ 3 w 164"/>
                  <a:gd name="T31" fmla="*/ 30 h 122"/>
                  <a:gd name="T32" fmla="*/ 3 w 164"/>
                  <a:gd name="T33" fmla="*/ 31 h 122"/>
                  <a:gd name="T34" fmla="*/ 4 w 164"/>
                  <a:gd name="T35" fmla="*/ 32 h 122"/>
                  <a:gd name="T36" fmla="*/ 5 w 164"/>
                  <a:gd name="T37" fmla="*/ 35 h 122"/>
                  <a:gd name="T38" fmla="*/ 7 w 164"/>
                  <a:gd name="T39" fmla="*/ 38 h 122"/>
                  <a:gd name="T40" fmla="*/ 7 w 164"/>
                  <a:gd name="T41" fmla="*/ 38 h 122"/>
                  <a:gd name="T42" fmla="*/ 9 w 164"/>
                  <a:gd name="T43" fmla="*/ 38 h 122"/>
                  <a:gd name="T44" fmla="*/ 9 w 164"/>
                  <a:gd name="T45" fmla="*/ 36 h 122"/>
                  <a:gd name="T46" fmla="*/ 11 w 164"/>
                  <a:gd name="T47" fmla="*/ 34 h 122"/>
                  <a:gd name="T48" fmla="*/ 11 w 164"/>
                  <a:gd name="T49" fmla="*/ 35 h 122"/>
                  <a:gd name="T50" fmla="*/ 13 w 164"/>
                  <a:gd name="T51" fmla="*/ 38 h 122"/>
                  <a:gd name="T52" fmla="*/ 13 w 164"/>
                  <a:gd name="T53" fmla="*/ 37 h 122"/>
                  <a:gd name="T54" fmla="*/ 15 w 164"/>
                  <a:gd name="T55" fmla="*/ 32 h 122"/>
                  <a:gd name="T56" fmla="*/ 15 w 164"/>
                  <a:gd name="T57" fmla="*/ 27 h 122"/>
                  <a:gd name="T58" fmla="*/ 13 w 164"/>
                  <a:gd name="T59" fmla="*/ 19 h 122"/>
                  <a:gd name="T60" fmla="*/ 13 w 164"/>
                  <a:gd name="T61" fmla="*/ 17 h 122"/>
                  <a:gd name="T62" fmla="*/ 14 w 164"/>
                  <a:gd name="T63" fmla="*/ 15 h 122"/>
                  <a:gd name="T64" fmla="*/ 13 w 164"/>
                  <a:gd name="T65" fmla="*/ 9 h 122"/>
                  <a:gd name="T66" fmla="*/ 13 w 164"/>
                  <a:gd name="T67" fmla="*/ 6 h 122"/>
                  <a:gd name="T68" fmla="*/ 11 w 164"/>
                  <a:gd name="T69" fmla="*/ 6 h 122"/>
                  <a:gd name="T70" fmla="*/ 9 w 164"/>
                  <a:gd name="T71" fmla="*/ 6 h 12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64"/>
                  <a:gd name="T109" fmla="*/ 0 h 122"/>
                  <a:gd name="T110" fmla="*/ 164 w 164"/>
                  <a:gd name="T111" fmla="*/ 122 h 12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64" h="122">
                    <a:moveTo>
                      <a:pt x="97" y="4"/>
                    </a:moveTo>
                    <a:lnTo>
                      <a:pt x="89" y="0"/>
                    </a:lnTo>
                    <a:lnTo>
                      <a:pt x="87" y="6"/>
                    </a:lnTo>
                    <a:lnTo>
                      <a:pt x="84" y="12"/>
                    </a:lnTo>
                    <a:lnTo>
                      <a:pt x="64" y="19"/>
                    </a:lnTo>
                    <a:lnTo>
                      <a:pt x="54" y="16"/>
                    </a:lnTo>
                    <a:lnTo>
                      <a:pt x="52" y="14"/>
                    </a:lnTo>
                    <a:lnTo>
                      <a:pt x="49" y="14"/>
                    </a:lnTo>
                    <a:lnTo>
                      <a:pt x="40" y="19"/>
                    </a:lnTo>
                    <a:lnTo>
                      <a:pt x="30" y="26"/>
                    </a:lnTo>
                    <a:lnTo>
                      <a:pt x="3" y="31"/>
                    </a:lnTo>
                    <a:lnTo>
                      <a:pt x="3" y="47"/>
                    </a:lnTo>
                    <a:lnTo>
                      <a:pt x="3" y="50"/>
                    </a:lnTo>
                    <a:lnTo>
                      <a:pt x="3" y="51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5" y="61"/>
                    </a:lnTo>
                    <a:lnTo>
                      <a:pt x="10" y="66"/>
                    </a:lnTo>
                    <a:lnTo>
                      <a:pt x="12" y="69"/>
                    </a:lnTo>
                    <a:lnTo>
                      <a:pt x="10" y="70"/>
                    </a:lnTo>
                    <a:lnTo>
                      <a:pt x="5" y="73"/>
                    </a:lnTo>
                    <a:lnTo>
                      <a:pt x="5" y="77"/>
                    </a:lnTo>
                    <a:lnTo>
                      <a:pt x="8" y="81"/>
                    </a:lnTo>
                    <a:lnTo>
                      <a:pt x="5" y="86"/>
                    </a:lnTo>
                    <a:lnTo>
                      <a:pt x="5" y="89"/>
                    </a:lnTo>
                    <a:lnTo>
                      <a:pt x="5" y="94"/>
                    </a:lnTo>
                    <a:lnTo>
                      <a:pt x="5" y="98"/>
                    </a:lnTo>
                    <a:lnTo>
                      <a:pt x="8" y="100"/>
                    </a:lnTo>
                    <a:lnTo>
                      <a:pt x="11" y="103"/>
                    </a:lnTo>
                    <a:lnTo>
                      <a:pt x="12" y="99"/>
                    </a:lnTo>
                    <a:lnTo>
                      <a:pt x="13" y="96"/>
                    </a:lnTo>
                    <a:lnTo>
                      <a:pt x="16" y="95"/>
                    </a:lnTo>
                    <a:lnTo>
                      <a:pt x="21" y="98"/>
                    </a:lnTo>
                    <a:lnTo>
                      <a:pt x="27" y="98"/>
                    </a:lnTo>
                    <a:lnTo>
                      <a:pt x="30" y="103"/>
                    </a:lnTo>
                    <a:lnTo>
                      <a:pt x="45" y="103"/>
                    </a:lnTo>
                    <a:lnTo>
                      <a:pt x="47" y="109"/>
                    </a:lnTo>
                    <a:lnTo>
                      <a:pt x="54" y="109"/>
                    </a:lnTo>
                    <a:lnTo>
                      <a:pt x="64" y="114"/>
                    </a:lnTo>
                    <a:lnTo>
                      <a:pt x="67" y="117"/>
                    </a:lnTo>
                    <a:lnTo>
                      <a:pt x="73" y="117"/>
                    </a:lnTo>
                    <a:lnTo>
                      <a:pt x="73" y="121"/>
                    </a:lnTo>
                    <a:lnTo>
                      <a:pt x="79" y="118"/>
                    </a:lnTo>
                    <a:lnTo>
                      <a:pt x="91" y="118"/>
                    </a:lnTo>
                    <a:lnTo>
                      <a:pt x="93" y="116"/>
                    </a:lnTo>
                    <a:lnTo>
                      <a:pt x="94" y="114"/>
                    </a:lnTo>
                    <a:lnTo>
                      <a:pt x="103" y="108"/>
                    </a:lnTo>
                    <a:lnTo>
                      <a:pt x="111" y="107"/>
                    </a:lnTo>
                    <a:lnTo>
                      <a:pt x="115" y="107"/>
                    </a:lnTo>
                    <a:lnTo>
                      <a:pt x="119" y="109"/>
                    </a:lnTo>
                    <a:lnTo>
                      <a:pt x="130" y="118"/>
                    </a:lnTo>
                    <a:lnTo>
                      <a:pt x="136" y="119"/>
                    </a:lnTo>
                    <a:lnTo>
                      <a:pt x="138" y="118"/>
                    </a:lnTo>
                    <a:lnTo>
                      <a:pt x="138" y="116"/>
                    </a:lnTo>
                    <a:lnTo>
                      <a:pt x="160" y="103"/>
                    </a:lnTo>
                    <a:lnTo>
                      <a:pt x="163" y="101"/>
                    </a:lnTo>
                    <a:lnTo>
                      <a:pt x="163" y="95"/>
                    </a:lnTo>
                    <a:lnTo>
                      <a:pt x="157" y="85"/>
                    </a:lnTo>
                    <a:lnTo>
                      <a:pt x="150" y="71"/>
                    </a:lnTo>
                    <a:lnTo>
                      <a:pt x="142" y="62"/>
                    </a:lnTo>
                    <a:lnTo>
                      <a:pt x="136" y="58"/>
                    </a:lnTo>
                    <a:lnTo>
                      <a:pt x="141" y="53"/>
                    </a:lnTo>
                    <a:lnTo>
                      <a:pt x="146" y="48"/>
                    </a:lnTo>
                    <a:lnTo>
                      <a:pt x="146" y="44"/>
                    </a:lnTo>
                    <a:lnTo>
                      <a:pt x="144" y="40"/>
                    </a:lnTo>
                    <a:lnTo>
                      <a:pt x="140" y="29"/>
                    </a:lnTo>
                    <a:lnTo>
                      <a:pt x="136" y="21"/>
                    </a:lnTo>
                    <a:lnTo>
                      <a:pt x="131" y="16"/>
                    </a:lnTo>
                    <a:lnTo>
                      <a:pt x="119" y="6"/>
                    </a:lnTo>
                    <a:lnTo>
                      <a:pt x="116" y="6"/>
                    </a:lnTo>
                    <a:lnTo>
                      <a:pt x="104" y="6"/>
                    </a:lnTo>
                    <a:lnTo>
                      <a:pt x="101" y="6"/>
                    </a:lnTo>
                    <a:lnTo>
                      <a:pt x="97" y="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3" name="Freeform 83"/>
              <p:cNvSpPr>
                <a:spLocks/>
              </p:cNvSpPr>
              <p:nvPr/>
            </p:nvSpPr>
            <p:spPr bwMode="auto">
              <a:xfrm>
                <a:off x="3353" y="2039"/>
                <a:ext cx="94" cy="78"/>
              </a:xfrm>
              <a:custGeom>
                <a:avLst/>
                <a:gdLst>
                  <a:gd name="T0" fmla="*/ 3 w 111"/>
                  <a:gd name="T1" fmla="*/ 6 h 84"/>
                  <a:gd name="T2" fmla="*/ 3 w 111"/>
                  <a:gd name="T3" fmla="*/ 2 h 84"/>
                  <a:gd name="T4" fmla="*/ 3 w 111"/>
                  <a:gd name="T5" fmla="*/ 1 h 84"/>
                  <a:gd name="T6" fmla="*/ 4 w 111"/>
                  <a:gd name="T7" fmla="*/ 4 h 84"/>
                  <a:gd name="T8" fmla="*/ 6 w 111"/>
                  <a:gd name="T9" fmla="*/ 5 h 84"/>
                  <a:gd name="T10" fmla="*/ 6 w 111"/>
                  <a:gd name="T11" fmla="*/ 4 h 84"/>
                  <a:gd name="T12" fmla="*/ 6 w 111"/>
                  <a:gd name="T13" fmla="*/ 2 h 84"/>
                  <a:gd name="T14" fmla="*/ 6 w 111"/>
                  <a:gd name="T15" fmla="*/ 0 h 84"/>
                  <a:gd name="T16" fmla="*/ 7 w 111"/>
                  <a:gd name="T17" fmla="*/ 2 h 84"/>
                  <a:gd name="T18" fmla="*/ 8 w 111"/>
                  <a:gd name="T19" fmla="*/ 6 h 84"/>
                  <a:gd name="T20" fmla="*/ 8 w 111"/>
                  <a:gd name="T21" fmla="*/ 6 h 84"/>
                  <a:gd name="T22" fmla="*/ 8 w 111"/>
                  <a:gd name="T23" fmla="*/ 7 h 84"/>
                  <a:gd name="T24" fmla="*/ 8 w 111"/>
                  <a:gd name="T25" fmla="*/ 11 h 84"/>
                  <a:gd name="T26" fmla="*/ 8 w 111"/>
                  <a:gd name="T27" fmla="*/ 14 h 84"/>
                  <a:gd name="T28" fmla="*/ 8 w 111"/>
                  <a:gd name="T29" fmla="*/ 19 h 84"/>
                  <a:gd name="T30" fmla="*/ 9 w 111"/>
                  <a:gd name="T31" fmla="*/ 20 h 84"/>
                  <a:gd name="T32" fmla="*/ 9 w 111"/>
                  <a:gd name="T33" fmla="*/ 20 h 84"/>
                  <a:gd name="T34" fmla="*/ 8 w 111"/>
                  <a:gd name="T35" fmla="*/ 23 h 84"/>
                  <a:gd name="T36" fmla="*/ 9 w 111"/>
                  <a:gd name="T37" fmla="*/ 25 h 84"/>
                  <a:gd name="T38" fmla="*/ 9 w 111"/>
                  <a:gd name="T39" fmla="*/ 28 h 84"/>
                  <a:gd name="T40" fmla="*/ 8 w 111"/>
                  <a:gd name="T41" fmla="*/ 26 h 84"/>
                  <a:gd name="T42" fmla="*/ 8 w 111"/>
                  <a:gd name="T43" fmla="*/ 25 h 84"/>
                  <a:gd name="T44" fmla="*/ 7 w 111"/>
                  <a:gd name="T45" fmla="*/ 23 h 84"/>
                  <a:gd name="T46" fmla="*/ 6 w 111"/>
                  <a:gd name="T47" fmla="*/ 22 h 84"/>
                  <a:gd name="T48" fmla="*/ 6 w 111"/>
                  <a:gd name="T49" fmla="*/ 21 h 84"/>
                  <a:gd name="T50" fmla="*/ 5 w 111"/>
                  <a:gd name="T51" fmla="*/ 22 h 84"/>
                  <a:gd name="T52" fmla="*/ 3 w 111"/>
                  <a:gd name="T53" fmla="*/ 22 h 84"/>
                  <a:gd name="T54" fmla="*/ 3 w 111"/>
                  <a:gd name="T55" fmla="*/ 23 h 84"/>
                  <a:gd name="T56" fmla="*/ 3 w 111"/>
                  <a:gd name="T57" fmla="*/ 23 h 84"/>
                  <a:gd name="T58" fmla="*/ 3 w 111"/>
                  <a:gd name="T59" fmla="*/ 19 h 84"/>
                  <a:gd name="T60" fmla="*/ 3 w 111"/>
                  <a:gd name="T61" fmla="*/ 19 h 84"/>
                  <a:gd name="T62" fmla="*/ 0 w 111"/>
                  <a:gd name="T63" fmla="*/ 18 h 84"/>
                  <a:gd name="T64" fmla="*/ 3 w 111"/>
                  <a:gd name="T65" fmla="*/ 17 h 84"/>
                  <a:gd name="T66" fmla="*/ 3 w 111"/>
                  <a:gd name="T67" fmla="*/ 15 h 84"/>
                  <a:gd name="T68" fmla="*/ 3 w 111"/>
                  <a:gd name="T69" fmla="*/ 13 h 84"/>
                  <a:gd name="T70" fmla="*/ 3 w 111"/>
                  <a:gd name="T71" fmla="*/ 7 h 84"/>
                  <a:gd name="T72" fmla="*/ 3 w 111"/>
                  <a:gd name="T73" fmla="*/ 6 h 84"/>
                  <a:gd name="T74" fmla="*/ 3 w 111"/>
                  <a:gd name="T75" fmla="*/ 6 h 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11"/>
                  <a:gd name="T115" fmla="*/ 0 h 84"/>
                  <a:gd name="T116" fmla="*/ 111 w 111"/>
                  <a:gd name="T117" fmla="*/ 84 h 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11" h="84">
                    <a:moveTo>
                      <a:pt x="19" y="6"/>
                    </a:moveTo>
                    <a:lnTo>
                      <a:pt x="30" y="2"/>
                    </a:lnTo>
                    <a:lnTo>
                      <a:pt x="41" y="1"/>
                    </a:lnTo>
                    <a:lnTo>
                      <a:pt x="51" y="4"/>
                    </a:lnTo>
                    <a:lnTo>
                      <a:pt x="65" y="5"/>
                    </a:lnTo>
                    <a:lnTo>
                      <a:pt x="73" y="4"/>
                    </a:lnTo>
                    <a:lnTo>
                      <a:pt x="75" y="2"/>
                    </a:lnTo>
                    <a:lnTo>
                      <a:pt x="75" y="0"/>
                    </a:lnTo>
                    <a:lnTo>
                      <a:pt x="85" y="2"/>
                    </a:lnTo>
                    <a:lnTo>
                      <a:pt x="93" y="6"/>
                    </a:lnTo>
                    <a:lnTo>
                      <a:pt x="98" y="14"/>
                    </a:lnTo>
                    <a:lnTo>
                      <a:pt x="102" y="23"/>
                    </a:lnTo>
                    <a:lnTo>
                      <a:pt x="103" y="31"/>
                    </a:lnTo>
                    <a:lnTo>
                      <a:pt x="103" y="40"/>
                    </a:lnTo>
                    <a:lnTo>
                      <a:pt x="102" y="56"/>
                    </a:lnTo>
                    <a:lnTo>
                      <a:pt x="107" y="60"/>
                    </a:lnTo>
                    <a:lnTo>
                      <a:pt x="110" y="62"/>
                    </a:lnTo>
                    <a:lnTo>
                      <a:pt x="106" y="69"/>
                    </a:lnTo>
                    <a:lnTo>
                      <a:pt x="107" y="76"/>
                    </a:lnTo>
                    <a:lnTo>
                      <a:pt x="107" y="83"/>
                    </a:lnTo>
                    <a:lnTo>
                      <a:pt x="101" y="78"/>
                    </a:lnTo>
                    <a:lnTo>
                      <a:pt x="92" y="74"/>
                    </a:lnTo>
                    <a:lnTo>
                      <a:pt x="79" y="70"/>
                    </a:lnTo>
                    <a:lnTo>
                      <a:pt x="74" y="67"/>
                    </a:lnTo>
                    <a:lnTo>
                      <a:pt x="65" y="65"/>
                    </a:lnTo>
                    <a:lnTo>
                      <a:pt x="55" y="66"/>
                    </a:lnTo>
                    <a:lnTo>
                      <a:pt x="46" y="67"/>
                    </a:lnTo>
                    <a:lnTo>
                      <a:pt x="37" y="71"/>
                    </a:lnTo>
                    <a:lnTo>
                      <a:pt x="29" y="71"/>
                    </a:lnTo>
                    <a:lnTo>
                      <a:pt x="8" y="58"/>
                    </a:lnTo>
                    <a:lnTo>
                      <a:pt x="5" y="56"/>
                    </a:lnTo>
                    <a:lnTo>
                      <a:pt x="0" y="53"/>
                    </a:lnTo>
                    <a:lnTo>
                      <a:pt x="6" y="48"/>
                    </a:lnTo>
                    <a:lnTo>
                      <a:pt x="12" y="41"/>
                    </a:lnTo>
                    <a:lnTo>
                      <a:pt x="15" y="35"/>
                    </a:lnTo>
                    <a:lnTo>
                      <a:pt x="16" y="23"/>
                    </a:lnTo>
                    <a:lnTo>
                      <a:pt x="20" y="10"/>
                    </a:lnTo>
                    <a:lnTo>
                      <a:pt x="19" y="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4" name="Freeform 84"/>
              <p:cNvSpPr>
                <a:spLocks/>
              </p:cNvSpPr>
              <p:nvPr/>
            </p:nvSpPr>
            <p:spPr bwMode="auto">
              <a:xfrm>
                <a:off x="3408" y="2154"/>
                <a:ext cx="37" cy="41"/>
              </a:xfrm>
              <a:custGeom>
                <a:avLst/>
                <a:gdLst>
                  <a:gd name="T0" fmla="*/ 3 w 43"/>
                  <a:gd name="T1" fmla="*/ 0 h 44"/>
                  <a:gd name="T2" fmla="*/ 4 w 43"/>
                  <a:gd name="T3" fmla="*/ 7 h 44"/>
                  <a:gd name="T4" fmla="*/ 3 w 43"/>
                  <a:gd name="T5" fmla="*/ 10 h 44"/>
                  <a:gd name="T6" fmla="*/ 3 w 43"/>
                  <a:gd name="T7" fmla="*/ 11 h 44"/>
                  <a:gd name="T8" fmla="*/ 3 w 43"/>
                  <a:gd name="T9" fmla="*/ 11 h 44"/>
                  <a:gd name="T10" fmla="*/ 3 w 43"/>
                  <a:gd name="T11" fmla="*/ 14 h 44"/>
                  <a:gd name="T12" fmla="*/ 3 w 43"/>
                  <a:gd name="T13" fmla="*/ 15 h 44"/>
                  <a:gd name="T14" fmla="*/ 3 w 43"/>
                  <a:gd name="T15" fmla="*/ 16 h 44"/>
                  <a:gd name="T16" fmla="*/ 0 w 43"/>
                  <a:gd name="T17" fmla="*/ 15 h 44"/>
                  <a:gd name="T18" fmla="*/ 0 w 43"/>
                  <a:gd name="T19" fmla="*/ 13 h 44"/>
                  <a:gd name="T20" fmla="*/ 1 w 43"/>
                  <a:gd name="T21" fmla="*/ 7 h 44"/>
                  <a:gd name="T22" fmla="*/ 3 w 43"/>
                  <a:gd name="T23" fmla="*/ 7 h 44"/>
                  <a:gd name="T24" fmla="*/ 3 w 43"/>
                  <a:gd name="T25" fmla="*/ 7 h 44"/>
                  <a:gd name="T26" fmla="*/ 3 w 43"/>
                  <a:gd name="T27" fmla="*/ 3 h 44"/>
                  <a:gd name="T28" fmla="*/ 3 w 43"/>
                  <a:gd name="T29" fmla="*/ 1 h 44"/>
                  <a:gd name="T30" fmla="*/ 3 w 43"/>
                  <a:gd name="T31" fmla="*/ 0 h 4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"/>
                  <a:gd name="T49" fmla="*/ 0 h 44"/>
                  <a:gd name="T50" fmla="*/ 43 w 43"/>
                  <a:gd name="T51" fmla="*/ 44 h 4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" h="44">
                    <a:moveTo>
                      <a:pt x="26" y="0"/>
                    </a:moveTo>
                    <a:lnTo>
                      <a:pt x="42" y="19"/>
                    </a:lnTo>
                    <a:lnTo>
                      <a:pt x="35" y="28"/>
                    </a:lnTo>
                    <a:lnTo>
                      <a:pt x="23" y="30"/>
                    </a:lnTo>
                    <a:lnTo>
                      <a:pt x="18" y="31"/>
                    </a:lnTo>
                    <a:lnTo>
                      <a:pt x="16" y="36"/>
                    </a:lnTo>
                    <a:lnTo>
                      <a:pt x="9" y="40"/>
                    </a:lnTo>
                    <a:lnTo>
                      <a:pt x="5" y="43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1" y="19"/>
                    </a:lnTo>
                    <a:lnTo>
                      <a:pt x="3" y="13"/>
                    </a:lnTo>
                    <a:lnTo>
                      <a:pt x="5" y="8"/>
                    </a:lnTo>
                    <a:lnTo>
                      <a:pt x="12" y="3"/>
                    </a:lnTo>
                    <a:lnTo>
                      <a:pt x="16" y="1"/>
                    </a:lnTo>
                    <a:lnTo>
                      <a:pt x="26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5" name="Freeform 85"/>
              <p:cNvSpPr>
                <a:spLocks/>
              </p:cNvSpPr>
              <p:nvPr/>
            </p:nvSpPr>
            <p:spPr bwMode="auto">
              <a:xfrm>
                <a:off x="3505" y="2316"/>
                <a:ext cx="250" cy="214"/>
              </a:xfrm>
              <a:custGeom>
                <a:avLst/>
                <a:gdLst>
                  <a:gd name="T0" fmla="*/ 6 w 292"/>
                  <a:gd name="T1" fmla="*/ 3 h 231"/>
                  <a:gd name="T2" fmla="*/ 3 w 292"/>
                  <a:gd name="T3" fmla="*/ 6 h 231"/>
                  <a:gd name="T4" fmla="*/ 4 w 292"/>
                  <a:gd name="T5" fmla="*/ 6 h 231"/>
                  <a:gd name="T6" fmla="*/ 4 w 292"/>
                  <a:gd name="T7" fmla="*/ 7 h 231"/>
                  <a:gd name="T8" fmla="*/ 3 w 292"/>
                  <a:gd name="T9" fmla="*/ 11 h 231"/>
                  <a:gd name="T10" fmla="*/ 3 w 292"/>
                  <a:gd name="T11" fmla="*/ 13 h 231"/>
                  <a:gd name="T12" fmla="*/ 0 w 292"/>
                  <a:gd name="T13" fmla="*/ 13 h 231"/>
                  <a:gd name="T14" fmla="*/ 1 w 292"/>
                  <a:gd name="T15" fmla="*/ 15 h 231"/>
                  <a:gd name="T16" fmla="*/ 3 w 292"/>
                  <a:gd name="T17" fmla="*/ 18 h 231"/>
                  <a:gd name="T18" fmla="*/ 3 w 292"/>
                  <a:gd name="T19" fmla="*/ 26 h 231"/>
                  <a:gd name="T20" fmla="*/ 4 w 292"/>
                  <a:gd name="T21" fmla="*/ 35 h 231"/>
                  <a:gd name="T22" fmla="*/ 6 w 292"/>
                  <a:gd name="T23" fmla="*/ 47 h 231"/>
                  <a:gd name="T24" fmla="*/ 7 w 292"/>
                  <a:gd name="T25" fmla="*/ 54 h 231"/>
                  <a:gd name="T26" fmla="*/ 9 w 292"/>
                  <a:gd name="T27" fmla="*/ 68 h 231"/>
                  <a:gd name="T28" fmla="*/ 11 w 292"/>
                  <a:gd name="T29" fmla="*/ 67 h 231"/>
                  <a:gd name="T30" fmla="*/ 11 w 292"/>
                  <a:gd name="T31" fmla="*/ 66 h 231"/>
                  <a:gd name="T32" fmla="*/ 11 w 292"/>
                  <a:gd name="T33" fmla="*/ 65 h 231"/>
                  <a:gd name="T34" fmla="*/ 11 w 292"/>
                  <a:gd name="T35" fmla="*/ 63 h 231"/>
                  <a:gd name="T36" fmla="*/ 13 w 292"/>
                  <a:gd name="T37" fmla="*/ 64 h 231"/>
                  <a:gd name="T38" fmla="*/ 15 w 292"/>
                  <a:gd name="T39" fmla="*/ 73 h 231"/>
                  <a:gd name="T40" fmla="*/ 15 w 292"/>
                  <a:gd name="T41" fmla="*/ 72 h 231"/>
                  <a:gd name="T42" fmla="*/ 17 w 292"/>
                  <a:gd name="T43" fmla="*/ 63 h 231"/>
                  <a:gd name="T44" fmla="*/ 20 w 292"/>
                  <a:gd name="T45" fmla="*/ 60 h 231"/>
                  <a:gd name="T46" fmla="*/ 21 w 292"/>
                  <a:gd name="T47" fmla="*/ 58 h 231"/>
                  <a:gd name="T48" fmla="*/ 23 w 292"/>
                  <a:gd name="T49" fmla="*/ 58 h 231"/>
                  <a:gd name="T50" fmla="*/ 23 w 292"/>
                  <a:gd name="T51" fmla="*/ 58 h 231"/>
                  <a:gd name="T52" fmla="*/ 24 w 292"/>
                  <a:gd name="T53" fmla="*/ 57 h 231"/>
                  <a:gd name="T54" fmla="*/ 26 w 292"/>
                  <a:gd name="T55" fmla="*/ 54 h 231"/>
                  <a:gd name="T56" fmla="*/ 27 w 292"/>
                  <a:gd name="T57" fmla="*/ 51 h 231"/>
                  <a:gd name="T58" fmla="*/ 28 w 292"/>
                  <a:gd name="T59" fmla="*/ 49 h 231"/>
                  <a:gd name="T60" fmla="*/ 28 w 292"/>
                  <a:gd name="T61" fmla="*/ 45 h 231"/>
                  <a:gd name="T62" fmla="*/ 28 w 292"/>
                  <a:gd name="T63" fmla="*/ 41 h 231"/>
                  <a:gd name="T64" fmla="*/ 28 w 292"/>
                  <a:gd name="T65" fmla="*/ 41 h 231"/>
                  <a:gd name="T66" fmla="*/ 28 w 292"/>
                  <a:gd name="T67" fmla="*/ 38 h 231"/>
                  <a:gd name="T68" fmla="*/ 27 w 292"/>
                  <a:gd name="T69" fmla="*/ 39 h 231"/>
                  <a:gd name="T70" fmla="*/ 24 w 292"/>
                  <a:gd name="T71" fmla="*/ 39 h 231"/>
                  <a:gd name="T72" fmla="*/ 24 w 292"/>
                  <a:gd name="T73" fmla="*/ 38 h 231"/>
                  <a:gd name="T74" fmla="*/ 24 w 292"/>
                  <a:gd name="T75" fmla="*/ 37 h 231"/>
                  <a:gd name="T76" fmla="*/ 24 w 292"/>
                  <a:gd name="T77" fmla="*/ 35 h 231"/>
                  <a:gd name="T78" fmla="*/ 23 w 292"/>
                  <a:gd name="T79" fmla="*/ 34 h 231"/>
                  <a:gd name="T80" fmla="*/ 22 w 292"/>
                  <a:gd name="T81" fmla="*/ 35 h 231"/>
                  <a:gd name="T82" fmla="*/ 22 w 292"/>
                  <a:gd name="T83" fmla="*/ 35 h 231"/>
                  <a:gd name="T84" fmla="*/ 21 w 292"/>
                  <a:gd name="T85" fmla="*/ 33 h 231"/>
                  <a:gd name="T86" fmla="*/ 21 w 292"/>
                  <a:gd name="T87" fmla="*/ 28 h 231"/>
                  <a:gd name="T88" fmla="*/ 20 w 292"/>
                  <a:gd name="T89" fmla="*/ 25 h 231"/>
                  <a:gd name="T90" fmla="*/ 18 w 292"/>
                  <a:gd name="T91" fmla="*/ 17 h 231"/>
                  <a:gd name="T92" fmla="*/ 16 w 292"/>
                  <a:gd name="T93" fmla="*/ 17 h 231"/>
                  <a:gd name="T94" fmla="*/ 15 w 292"/>
                  <a:gd name="T95" fmla="*/ 16 h 231"/>
                  <a:gd name="T96" fmla="*/ 15 w 292"/>
                  <a:gd name="T97" fmla="*/ 15 h 231"/>
                  <a:gd name="T98" fmla="*/ 15 w 292"/>
                  <a:gd name="T99" fmla="*/ 12 h 231"/>
                  <a:gd name="T100" fmla="*/ 13 w 292"/>
                  <a:gd name="T101" fmla="*/ 10 h 231"/>
                  <a:gd name="T102" fmla="*/ 13 w 292"/>
                  <a:gd name="T103" fmla="*/ 8 h 231"/>
                  <a:gd name="T104" fmla="*/ 11 w 292"/>
                  <a:gd name="T105" fmla="*/ 6 h 231"/>
                  <a:gd name="T106" fmla="*/ 9 w 292"/>
                  <a:gd name="T107" fmla="*/ 6 h 231"/>
                  <a:gd name="T108" fmla="*/ 7 w 292"/>
                  <a:gd name="T109" fmla="*/ 3 h 231"/>
                  <a:gd name="T110" fmla="*/ 7 w 292"/>
                  <a:gd name="T111" fmla="*/ 0 h 231"/>
                  <a:gd name="T112" fmla="*/ 6 w 292"/>
                  <a:gd name="T113" fmla="*/ 3 h 23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2"/>
                  <a:gd name="T172" fmla="*/ 0 h 231"/>
                  <a:gd name="T173" fmla="*/ 292 w 292"/>
                  <a:gd name="T174" fmla="*/ 231 h 23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2" h="231">
                    <a:moveTo>
                      <a:pt x="58" y="3"/>
                    </a:moveTo>
                    <a:lnTo>
                      <a:pt x="36" y="7"/>
                    </a:lnTo>
                    <a:lnTo>
                      <a:pt x="43" y="21"/>
                    </a:lnTo>
                    <a:lnTo>
                      <a:pt x="41" y="25"/>
                    </a:lnTo>
                    <a:lnTo>
                      <a:pt x="36" y="33"/>
                    </a:lnTo>
                    <a:lnTo>
                      <a:pt x="25" y="40"/>
                    </a:lnTo>
                    <a:lnTo>
                      <a:pt x="0" y="40"/>
                    </a:lnTo>
                    <a:lnTo>
                      <a:pt x="1" y="46"/>
                    </a:lnTo>
                    <a:lnTo>
                      <a:pt x="5" y="56"/>
                    </a:lnTo>
                    <a:lnTo>
                      <a:pt x="23" y="80"/>
                    </a:lnTo>
                    <a:lnTo>
                      <a:pt x="43" y="112"/>
                    </a:lnTo>
                    <a:lnTo>
                      <a:pt x="62" y="149"/>
                    </a:lnTo>
                    <a:lnTo>
                      <a:pt x="73" y="168"/>
                    </a:lnTo>
                    <a:lnTo>
                      <a:pt x="99" y="215"/>
                    </a:lnTo>
                    <a:lnTo>
                      <a:pt x="105" y="209"/>
                    </a:lnTo>
                    <a:lnTo>
                      <a:pt x="109" y="208"/>
                    </a:lnTo>
                    <a:lnTo>
                      <a:pt x="112" y="205"/>
                    </a:lnTo>
                    <a:lnTo>
                      <a:pt x="112" y="200"/>
                    </a:lnTo>
                    <a:lnTo>
                      <a:pt x="123" y="203"/>
                    </a:lnTo>
                    <a:lnTo>
                      <a:pt x="145" y="230"/>
                    </a:lnTo>
                    <a:lnTo>
                      <a:pt x="149" y="226"/>
                    </a:lnTo>
                    <a:lnTo>
                      <a:pt x="173" y="199"/>
                    </a:lnTo>
                    <a:lnTo>
                      <a:pt x="198" y="189"/>
                    </a:lnTo>
                    <a:lnTo>
                      <a:pt x="219" y="184"/>
                    </a:lnTo>
                    <a:lnTo>
                      <a:pt x="234" y="181"/>
                    </a:lnTo>
                    <a:lnTo>
                      <a:pt x="237" y="181"/>
                    </a:lnTo>
                    <a:lnTo>
                      <a:pt x="246" y="178"/>
                    </a:lnTo>
                    <a:lnTo>
                      <a:pt x="266" y="168"/>
                    </a:lnTo>
                    <a:lnTo>
                      <a:pt x="276" y="161"/>
                    </a:lnTo>
                    <a:lnTo>
                      <a:pt x="285" y="153"/>
                    </a:lnTo>
                    <a:lnTo>
                      <a:pt x="291" y="143"/>
                    </a:lnTo>
                    <a:lnTo>
                      <a:pt x="289" y="131"/>
                    </a:lnTo>
                    <a:lnTo>
                      <a:pt x="288" y="126"/>
                    </a:lnTo>
                    <a:lnTo>
                      <a:pt x="289" y="121"/>
                    </a:lnTo>
                    <a:lnTo>
                      <a:pt x="274" y="122"/>
                    </a:lnTo>
                    <a:lnTo>
                      <a:pt x="252" y="122"/>
                    </a:lnTo>
                    <a:lnTo>
                      <a:pt x="246" y="120"/>
                    </a:lnTo>
                    <a:lnTo>
                      <a:pt x="244" y="116"/>
                    </a:lnTo>
                    <a:lnTo>
                      <a:pt x="246" y="109"/>
                    </a:lnTo>
                    <a:lnTo>
                      <a:pt x="236" y="107"/>
                    </a:lnTo>
                    <a:lnTo>
                      <a:pt x="228" y="108"/>
                    </a:lnTo>
                    <a:lnTo>
                      <a:pt x="225" y="108"/>
                    </a:lnTo>
                    <a:lnTo>
                      <a:pt x="219" y="105"/>
                    </a:lnTo>
                    <a:lnTo>
                      <a:pt x="213" y="89"/>
                    </a:lnTo>
                    <a:lnTo>
                      <a:pt x="205" y="78"/>
                    </a:lnTo>
                    <a:lnTo>
                      <a:pt x="185" y="52"/>
                    </a:lnTo>
                    <a:lnTo>
                      <a:pt x="165" y="52"/>
                    </a:lnTo>
                    <a:lnTo>
                      <a:pt x="163" y="50"/>
                    </a:lnTo>
                    <a:lnTo>
                      <a:pt x="155" y="46"/>
                    </a:lnTo>
                    <a:lnTo>
                      <a:pt x="144" y="37"/>
                    </a:lnTo>
                    <a:lnTo>
                      <a:pt x="134" y="30"/>
                    </a:lnTo>
                    <a:lnTo>
                      <a:pt x="123" y="26"/>
                    </a:lnTo>
                    <a:lnTo>
                      <a:pt x="111" y="16"/>
                    </a:lnTo>
                    <a:lnTo>
                      <a:pt x="101" y="16"/>
                    </a:lnTo>
                    <a:lnTo>
                      <a:pt x="73" y="3"/>
                    </a:lnTo>
                    <a:lnTo>
                      <a:pt x="66" y="0"/>
                    </a:lnTo>
                    <a:lnTo>
                      <a:pt x="58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6" name="Freeform 86"/>
              <p:cNvSpPr>
                <a:spLocks/>
              </p:cNvSpPr>
              <p:nvPr/>
            </p:nvSpPr>
            <p:spPr bwMode="auto">
              <a:xfrm>
                <a:off x="3591" y="2502"/>
                <a:ext cx="39" cy="61"/>
              </a:xfrm>
              <a:custGeom>
                <a:avLst/>
                <a:gdLst>
                  <a:gd name="T0" fmla="*/ 3 w 46"/>
                  <a:gd name="T1" fmla="*/ 19 h 66"/>
                  <a:gd name="T2" fmla="*/ 3 w 46"/>
                  <a:gd name="T3" fmla="*/ 18 h 66"/>
                  <a:gd name="T4" fmla="*/ 3 w 46"/>
                  <a:gd name="T5" fmla="*/ 15 h 66"/>
                  <a:gd name="T6" fmla="*/ 3 w 46"/>
                  <a:gd name="T7" fmla="*/ 12 h 66"/>
                  <a:gd name="T8" fmla="*/ 2 w 46"/>
                  <a:gd name="T9" fmla="*/ 9 h 66"/>
                  <a:gd name="T10" fmla="*/ 0 w 46"/>
                  <a:gd name="T11" fmla="*/ 6 h 66"/>
                  <a:gd name="T12" fmla="*/ 2 w 46"/>
                  <a:gd name="T13" fmla="*/ 6 h 66"/>
                  <a:gd name="T14" fmla="*/ 3 w 46"/>
                  <a:gd name="T15" fmla="*/ 6 h 66"/>
                  <a:gd name="T16" fmla="*/ 3 w 46"/>
                  <a:gd name="T17" fmla="*/ 2 h 66"/>
                  <a:gd name="T18" fmla="*/ 3 w 46"/>
                  <a:gd name="T19" fmla="*/ 0 h 66"/>
                  <a:gd name="T20" fmla="*/ 3 w 46"/>
                  <a:gd name="T21" fmla="*/ 2 h 66"/>
                  <a:gd name="T22" fmla="*/ 3 w 46"/>
                  <a:gd name="T23" fmla="*/ 2 h 66"/>
                  <a:gd name="T24" fmla="*/ 3 w 46"/>
                  <a:gd name="T25" fmla="*/ 9 h 66"/>
                  <a:gd name="T26" fmla="*/ 3 w 46"/>
                  <a:gd name="T27" fmla="*/ 10 h 66"/>
                  <a:gd name="T28" fmla="*/ 3 w 46"/>
                  <a:gd name="T29" fmla="*/ 13 h 66"/>
                  <a:gd name="T30" fmla="*/ 3 w 46"/>
                  <a:gd name="T31" fmla="*/ 14 h 66"/>
                  <a:gd name="T32" fmla="*/ 3 w 46"/>
                  <a:gd name="T33" fmla="*/ 14 h 66"/>
                  <a:gd name="T34" fmla="*/ 3 w 46"/>
                  <a:gd name="T35" fmla="*/ 15 h 66"/>
                  <a:gd name="T36" fmla="*/ 3 w 46"/>
                  <a:gd name="T37" fmla="*/ 15 h 66"/>
                  <a:gd name="T38" fmla="*/ 3 w 46"/>
                  <a:gd name="T39" fmla="*/ 17 h 66"/>
                  <a:gd name="T40" fmla="*/ 3 w 46"/>
                  <a:gd name="T41" fmla="*/ 18 h 66"/>
                  <a:gd name="T42" fmla="*/ 3 w 46"/>
                  <a:gd name="T43" fmla="*/ 18 h 66"/>
                  <a:gd name="T44" fmla="*/ 3 w 46"/>
                  <a:gd name="T45" fmla="*/ 18 h 66"/>
                  <a:gd name="T46" fmla="*/ 3 w 46"/>
                  <a:gd name="T47" fmla="*/ 19 h 6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46"/>
                  <a:gd name="T73" fmla="*/ 0 h 66"/>
                  <a:gd name="T74" fmla="*/ 46 w 46"/>
                  <a:gd name="T75" fmla="*/ 66 h 6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46" h="66">
                    <a:moveTo>
                      <a:pt x="20" y="65"/>
                    </a:moveTo>
                    <a:lnTo>
                      <a:pt x="10" y="60"/>
                    </a:lnTo>
                    <a:lnTo>
                      <a:pt x="8" y="45"/>
                    </a:lnTo>
                    <a:lnTo>
                      <a:pt x="3" y="38"/>
                    </a:lnTo>
                    <a:lnTo>
                      <a:pt x="2" y="29"/>
                    </a:lnTo>
                    <a:lnTo>
                      <a:pt x="0" y="14"/>
                    </a:lnTo>
                    <a:lnTo>
                      <a:pt x="2" y="11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3" y="2"/>
                    </a:lnTo>
                    <a:lnTo>
                      <a:pt x="45" y="29"/>
                    </a:lnTo>
                    <a:lnTo>
                      <a:pt x="41" y="32"/>
                    </a:lnTo>
                    <a:lnTo>
                      <a:pt x="41" y="39"/>
                    </a:lnTo>
                    <a:lnTo>
                      <a:pt x="43" y="42"/>
                    </a:lnTo>
                    <a:lnTo>
                      <a:pt x="43" y="43"/>
                    </a:lnTo>
                    <a:lnTo>
                      <a:pt x="42" y="47"/>
                    </a:lnTo>
                    <a:lnTo>
                      <a:pt x="36" y="48"/>
                    </a:lnTo>
                    <a:lnTo>
                      <a:pt x="30" y="56"/>
                    </a:lnTo>
                    <a:lnTo>
                      <a:pt x="31" y="58"/>
                    </a:lnTo>
                    <a:lnTo>
                      <a:pt x="30" y="60"/>
                    </a:lnTo>
                    <a:lnTo>
                      <a:pt x="25" y="60"/>
                    </a:lnTo>
                    <a:lnTo>
                      <a:pt x="20" y="6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7" name="Freeform 87"/>
              <p:cNvSpPr>
                <a:spLocks/>
              </p:cNvSpPr>
              <p:nvPr/>
            </p:nvSpPr>
            <p:spPr bwMode="auto">
              <a:xfrm>
                <a:off x="3609" y="2485"/>
                <a:ext cx="110" cy="81"/>
              </a:xfrm>
              <a:custGeom>
                <a:avLst/>
                <a:gdLst>
                  <a:gd name="T0" fmla="*/ 12 w 129"/>
                  <a:gd name="T1" fmla="*/ 8 h 88"/>
                  <a:gd name="T2" fmla="*/ 10 w 129"/>
                  <a:gd name="T3" fmla="*/ 9 h 88"/>
                  <a:gd name="T4" fmla="*/ 9 w 129"/>
                  <a:gd name="T5" fmla="*/ 12 h 88"/>
                  <a:gd name="T6" fmla="*/ 8 w 129"/>
                  <a:gd name="T7" fmla="*/ 16 h 88"/>
                  <a:gd name="T8" fmla="*/ 7 w 129"/>
                  <a:gd name="T9" fmla="*/ 17 h 88"/>
                  <a:gd name="T10" fmla="*/ 6 w 129"/>
                  <a:gd name="T11" fmla="*/ 19 h 88"/>
                  <a:gd name="T12" fmla="*/ 3 w 129"/>
                  <a:gd name="T13" fmla="*/ 23 h 88"/>
                  <a:gd name="T14" fmla="*/ 3 w 129"/>
                  <a:gd name="T15" fmla="*/ 25 h 88"/>
                  <a:gd name="T16" fmla="*/ 0 w 129"/>
                  <a:gd name="T17" fmla="*/ 25 h 88"/>
                  <a:gd name="T18" fmla="*/ 3 w 129"/>
                  <a:gd name="T19" fmla="*/ 23 h 88"/>
                  <a:gd name="T20" fmla="*/ 3 w 129"/>
                  <a:gd name="T21" fmla="*/ 23 h 88"/>
                  <a:gd name="T22" fmla="*/ 3 w 129"/>
                  <a:gd name="T23" fmla="*/ 23 h 88"/>
                  <a:gd name="T24" fmla="*/ 3 w 129"/>
                  <a:gd name="T25" fmla="*/ 22 h 88"/>
                  <a:gd name="T26" fmla="*/ 3 w 129"/>
                  <a:gd name="T27" fmla="*/ 19 h 88"/>
                  <a:gd name="T28" fmla="*/ 3 w 129"/>
                  <a:gd name="T29" fmla="*/ 19 h 88"/>
                  <a:gd name="T30" fmla="*/ 3 w 129"/>
                  <a:gd name="T31" fmla="*/ 19 h 88"/>
                  <a:gd name="T32" fmla="*/ 3 w 129"/>
                  <a:gd name="T33" fmla="*/ 19 h 88"/>
                  <a:gd name="T34" fmla="*/ 3 w 129"/>
                  <a:gd name="T35" fmla="*/ 17 h 88"/>
                  <a:gd name="T36" fmla="*/ 3 w 129"/>
                  <a:gd name="T37" fmla="*/ 16 h 88"/>
                  <a:gd name="T38" fmla="*/ 3 w 129"/>
                  <a:gd name="T39" fmla="*/ 15 h 88"/>
                  <a:gd name="T40" fmla="*/ 3 w 129"/>
                  <a:gd name="T41" fmla="*/ 14 h 88"/>
                  <a:gd name="T42" fmla="*/ 3 w 129"/>
                  <a:gd name="T43" fmla="*/ 13 h 88"/>
                  <a:gd name="T44" fmla="*/ 3 w 129"/>
                  <a:gd name="T45" fmla="*/ 9 h 88"/>
                  <a:gd name="T46" fmla="*/ 5 w 129"/>
                  <a:gd name="T47" fmla="*/ 6 h 88"/>
                  <a:gd name="T48" fmla="*/ 8 w 129"/>
                  <a:gd name="T49" fmla="*/ 6 h 88"/>
                  <a:gd name="T50" fmla="*/ 9 w 129"/>
                  <a:gd name="T51" fmla="*/ 2 h 88"/>
                  <a:gd name="T52" fmla="*/ 10 w 129"/>
                  <a:gd name="T53" fmla="*/ 0 h 88"/>
                  <a:gd name="T54" fmla="*/ 10 w 129"/>
                  <a:gd name="T55" fmla="*/ 0 h 88"/>
                  <a:gd name="T56" fmla="*/ 10 w 129"/>
                  <a:gd name="T57" fmla="*/ 1 h 88"/>
                  <a:gd name="T58" fmla="*/ 12 w 129"/>
                  <a:gd name="T59" fmla="*/ 8 h 8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29"/>
                  <a:gd name="T91" fmla="*/ 0 h 88"/>
                  <a:gd name="T92" fmla="*/ 129 w 129"/>
                  <a:gd name="T93" fmla="*/ 88 h 8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29" h="88">
                    <a:moveTo>
                      <a:pt x="128" y="29"/>
                    </a:moveTo>
                    <a:lnTo>
                      <a:pt x="112" y="32"/>
                    </a:lnTo>
                    <a:lnTo>
                      <a:pt x="101" y="39"/>
                    </a:lnTo>
                    <a:lnTo>
                      <a:pt x="85" y="54"/>
                    </a:lnTo>
                    <a:lnTo>
                      <a:pt x="67" y="62"/>
                    </a:lnTo>
                    <a:lnTo>
                      <a:pt x="56" y="65"/>
                    </a:lnTo>
                    <a:lnTo>
                      <a:pt x="40" y="79"/>
                    </a:lnTo>
                    <a:lnTo>
                      <a:pt x="7" y="87"/>
                    </a:lnTo>
                    <a:lnTo>
                      <a:pt x="0" y="84"/>
                    </a:lnTo>
                    <a:lnTo>
                      <a:pt x="3" y="80"/>
                    </a:lnTo>
                    <a:lnTo>
                      <a:pt x="9" y="80"/>
                    </a:lnTo>
                    <a:lnTo>
                      <a:pt x="11" y="77"/>
                    </a:lnTo>
                    <a:lnTo>
                      <a:pt x="9" y="75"/>
                    </a:lnTo>
                    <a:lnTo>
                      <a:pt x="14" y="68"/>
                    </a:lnTo>
                    <a:lnTo>
                      <a:pt x="15" y="67"/>
                    </a:lnTo>
                    <a:lnTo>
                      <a:pt x="21" y="65"/>
                    </a:lnTo>
                    <a:lnTo>
                      <a:pt x="22" y="65"/>
                    </a:lnTo>
                    <a:lnTo>
                      <a:pt x="23" y="61"/>
                    </a:lnTo>
                    <a:lnTo>
                      <a:pt x="18" y="56"/>
                    </a:lnTo>
                    <a:lnTo>
                      <a:pt x="18" y="51"/>
                    </a:lnTo>
                    <a:lnTo>
                      <a:pt x="24" y="49"/>
                    </a:lnTo>
                    <a:lnTo>
                      <a:pt x="27" y="45"/>
                    </a:lnTo>
                    <a:lnTo>
                      <a:pt x="38" y="31"/>
                    </a:lnTo>
                    <a:lnTo>
                      <a:pt x="54" y="15"/>
                    </a:lnTo>
                    <a:lnTo>
                      <a:pt x="79" y="7"/>
                    </a:lnTo>
                    <a:lnTo>
                      <a:pt x="99" y="2"/>
                    </a:lnTo>
                    <a:lnTo>
                      <a:pt x="112" y="0"/>
                    </a:lnTo>
                    <a:lnTo>
                      <a:pt x="113" y="0"/>
                    </a:lnTo>
                    <a:lnTo>
                      <a:pt x="116" y="1"/>
                    </a:lnTo>
                    <a:lnTo>
                      <a:pt x="128" y="2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8" name="Freeform 88"/>
              <p:cNvSpPr>
                <a:spLocks/>
              </p:cNvSpPr>
              <p:nvPr/>
            </p:nvSpPr>
            <p:spPr bwMode="auto">
              <a:xfrm>
                <a:off x="3707" y="2418"/>
                <a:ext cx="85" cy="95"/>
              </a:xfrm>
              <a:custGeom>
                <a:avLst/>
                <a:gdLst>
                  <a:gd name="T0" fmla="*/ 7 w 100"/>
                  <a:gd name="T1" fmla="*/ 0 h 102"/>
                  <a:gd name="T2" fmla="*/ 7 w 100"/>
                  <a:gd name="T3" fmla="*/ 7 h 102"/>
                  <a:gd name="T4" fmla="*/ 8 w 100"/>
                  <a:gd name="T5" fmla="*/ 7 h 102"/>
                  <a:gd name="T6" fmla="*/ 8 w 100"/>
                  <a:gd name="T7" fmla="*/ 7 h 102"/>
                  <a:gd name="T8" fmla="*/ 9 w 100"/>
                  <a:gd name="T9" fmla="*/ 7 h 102"/>
                  <a:gd name="T10" fmla="*/ 9 w 100"/>
                  <a:gd name="T11" fmla="*/ 10 h 102"/>
                  <a:gd name="T12" fmla="*/ 9 w 100"/>
                  <a:gd name="T13" fmla="*/ 12 h 102"/>
                  <a:gd name="T14" fmla="*/ 9 w 100"/>
                  <a:gd name="T15" fmla="*/ 14 h 102"/>
                  <a:gd name="T16" fmla="*/ 8 w 100"/>
                  <a:gd name="T17" fmla="*/ 15 h 102"/>
                  <a:gd name="T18" fmla="*/ 8 w 100"/>
                  <a:gd name="T19" fmla="*/ 18 h 102"/>
                  <a:gd name="T20" fmla="*/ 8 w 100"/>
                  <a:gd name="T21" fmla="*/ 19 h 102"/>
                  <a:gd name="T22" fmla="*/ 7 w 100"/>
                  <a:gd name="T23" fmla="*/ 20 h 102"/>
                  <a:gd name="T24" fmla="*/ 7 w 100"/>
                  <a:gd name="T25" fmla="*/ 22 h 102"/>
                  <a:gd name="T26" fmla="*/ 6 w 100"/>
                  <a:gd name="T27" fmla="*/ 23 h 102"/>
                  <a:gd name="T28" fmla="*/ 5 w 100"/>
                  <a:gd name="T29" fmla="*/ 24 h 102"/>
                  <a:gd name="T30" fmla="*/ 5 w 100"/>
                  <a:gd name="T31" fmla="*/ 28 h 102"/>
                  <a:gd name="T32" fmla="*/ 4 w 100"/>
                  <a:gd name="T33" fmla="*/ 30 h 102"/>
                  <a:gd name="T34" fmla="*/ 3 w 100"/>
                  <a:gd name="T35" fmla="*/ 33 h 102"/>
                  <a:gd name="T36" fmla="*/ 3 w 100"/>
                  <a:gd name="T37" fmla="*/ 34 h 102"/>
                  <a:gd name="T38" fmla="*/ 2 w 100"/>
                  <a:gd name="T39" fmla="*/ 26 h 102"/>
                  <a:gd name="T40" fmla="*/ 0 w 100"/>
                  <a:gd name="T41" fmla="*/ 25 h 102"/>
                  <a:gd name="T42" fmla="*/ 3 w 100"/>
                  <a:gd name="T43" fmla="*/ 20 h 102"/>
                  <a:gd name="T44" fmla="*/ 4 w 100"/>
                  <a:gd name="T45" fmla="*/ 17 h 102"/>
                  <a:gd name="T46" fmla="*/ 5 w 100"/>
                  <a:gd name="T47" fmla="*/ 14 h 102"/>
                  <a:gd name="T48" fmla="*/ 5 w 100"/>
                  <a:gd name="T49" fmla="*/ 8 h 102"/>
                  <a:gd name="T50" fmla="*/ 5 w 100"/>
                  <a:gd name="T51" fmla="*/ 7 h 102"/>
                  <a:gd name="T52" fmla="*/ 5 w 100"/>
                  <a:gd name="T53" fmla="*/ 7 h 102"/>
                  <a:gd name="T54" fmla="*/ 5 w 100"/>
                  <a:gd name="T55" fmla="*/ 7 h 102"/>
                  <a:gd name="T56" fmla="*/ 6 w 100"/>
                  <a:gd name="T57" fmla="*/ 7 h 102"/>
                  <a:gd name="T58" fmla="*/ 6 w 100"/>
                  <a:gd name="T59" fmla="*/ 6 h 102"/>
                  <a:gd name="T60" fmla="*/ 6 w 100"/>
                  <a:gd name="T61" fmla="*/ 4 h 102"/>
                  <a:gd name="T62" fmla="*/ 7 w 100"/>
                  <a:gd name="T63" fmla="*/ 3 h 102"/>
                  <a:gd name="T64" fmla="*/ 7 w 100"/>
                  <a:gd name="T65" fmla="*/ 4 h 102"/>
                  <a:gd name="T66" fmla="*/ 7 w 100"/>
                  <a:gd name="T67" fmla="*/ 0 h 1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00"/>
                  <a:gd name="T103" fmla="*/ 0 h 102"/>
                  <a:gd name="T104" fmla="*/ 100 w 100"/>
                  <a:gd name="T105" fmla="*/ 102 h 10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00" h="102">
                    <a:moveTo>
                      <a:pt x="76" y="0"/>
                    </a:moveTo>
                    <a:lnTo>
                      <a:pt x="77" y="7"/>
                    </a:lnTo>
                    <a:lnTo>
                      <a:pt x="84" y="15"/>
                    </a:lnTo>
                    <a:lnTo>
                      <a:pt x="90" y="20"/>
                    </a:lnTo>
                    <a:lnTo>
                      <a:pt x="96" y="23"/>
                    </a:lnTo>
                    <a:lnTo>
                      <a:pt x="99" y="29"/>
                    </a:lnTo>
                    <a:lnTo>
                      <a:pt x="99" y="33"/>
                    </a:lnTo>
                    <a:lnTo>
                      <a:pt x="96" y="38"/>
                    </a:lnTo>
                    <a:lnTo>
                      <a:pt x="91" y="42"/>
                    </a:lnTo>
                    <a:lnTo>
                      <a:pt x="80" y="50"/>
                    </a:lnTo>
                    <a:lnTo>
                      <a:pt x="80" y="56"/>
                    </a:lnTo>
                    <a:lnTo>
                      <a:pt x="74" y="60"/>
                    </a:lnTo>
                    <a:lnTo>
                      <a:pt x="68" y="63"/>
                    </a:lnTo>
                    <a:lnTo>
                      <a:pt x="58" y="67"/>
                    </a:lnTo>
                    <a:lnTo>
                      <a:pt x="55" y="71"/>
                    </a:lnTo>
                    <a:lnTo>
                      <a:pt x="53" y="78"/>
                    </a:lnTo>
                    <a:lnTo>
                      <a:pt x="44" y="88"/>
                    </a:lnTo>
                    <a:lnTo>
                      <a:pt x="32" y="96"/>
                    </a:lnTo>
                    <a:lnTo>
                      <a:pt x="14" y="101"/>
                    </a:lnTo>
                    <a:lnTo>
                      <a:pt x="2" y="74"/>
                    </a:lnTo>
                    <a:lnTo>
                      <a:pt x="0" y="72"/>
                    </a:lnTo>
                    <a:lnTo>
                      <a:pt x="27" y="61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3" y="26"/>
                    </a:lnTo>
                    <a:lnTo>
                      <a:pt x="52" y="15"/>
                    </a:lnTo>
                    <a:lnTo>
                      <a:pt x="52" y="14"/>
                    </a:lnTo>
                    <a:lnTo>
                      <a:pt x="54" y="11"/>
                    </a:lnTo>
                    <a:lnTo>
                      <a:pt x="57" y="10"/>
                    </a:lnTo>
                    <a:lnTo>
                      <a:pt x="63" y="6"/>
                    </a:lnTo>
                    <a:lnTo>
                      <a:pt x="66" y="4"/>
                    </a:lnTo>
                    <a:lnTo>
                      <a:pt x="68" y="3"/>
                    </a:lnTo>
                    <a:lnTo>
                      <a:pt x="70" y="4"/>
                    </a:lnTo>
                    <a:lnTo>
                      <a:pt x="76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9" name="Freeform 89"/>
              <p:cNvSpPr>
                <a:spLocks/>
              </p:cNvSpPr>
              <p:nvPr/>
            </p:nvSpPr>
            <p:spPr bwMode="auto">
              <a:xfrm>
                <a:off x="3545" y="2225"/>
                <a:ext cx="107" cy="125"/>
              </a:xfrm>
              <a:custGeom>
                <a:avLst/>
                <a:gdLst>
                  <a:gd name="T0" fmla="*/ 8 w 126"/>
                  <a:gd name="T1" fmla="*/ 42 h 135"/>
                  <a:gd name="T2" fmla="*/ 8 w 126"/>
                  <a:gd name="T3" fmla="*/ 41 h 135"/>
                  <a:gd name="T4" fmla="*/ 6 w 126"/>
                  <a:gd name="T5" fmla="*/ 41 h 135"/>
                  <a:gd name="T6" fmla="*/ 5 w 126"/>
                  <a:gd name="T7" fmla="*/ 36 h 135"/>
                  <a:gd name="T8" fmla="*/ 4 w 126"/>
                  <a:gd name="T9" fmla="*/ 36 h 135"/>
                  <a:gd name="T10" fmla="*/ 3 w 126"/>
                  <a:gd name="T11" fmla="*/ 32 h 135"/>
                  <a:gd name="T12" fmla="*/ 3 w 126"/>
                  <a:gd name="T13" fmla="*/ 30 h 135"/>
                  <a:gd name="T14" fmla="*/ 3 w 126"/>
                  <a:gd name="T15" fmla="*/ 30 h 135"/>
                  <a:gd name="T16" fmla="*/ 3 w 126"/>
                  <a:gd name="T17" fmla="*/ 30 h 135"/>
                  <a:gd name="T18" fmla="*/ 3 w 126"/>
                  <a:gd name="T19" fmla="*/ 24 h 135"/>
                  <a:gd name="T20" fmla="*/ 0 w 126"/>
                  <a:gd name="T21" fmla="*/ 21 h 135"/>
                  <a:gd name="T22" fmla="*/ 3 w 126"/>
                  <a:gd name="T23" fmla="*/ 16 h 135"/>
                  <a:gd name="T24" fmla="*/ 3 w 126"/>
                  <a:gd name="T25" fmla="*/ 14 h 135"/>
                  <a:gd name="T26" fmla="*/ 3 w 126"/>
                  <a:gd name="T27" fmla="*/ 13 h 135"/>
                  <a:gd name="T28" fmla="*/ 3 w 126"/>
                  <a:gd name="T29" fmla="*/ 12 h 135"/>
                  <a:gd name="T30" fmla="*/ 3 w 126"/>
                  <a:gd name="T31" fmla="*/ 10 h 135"/>
                  <a:gd name="T32" fmla="*/ 3 w 126"/>
                  <a:gd name="T33" fmla="*/ 6 h 135"/>
                  <a:gd name="T34" fmla="*/ 3 w 126"/>
                  <a:gd name="T35" fmla="*/ 6 h 135"/>
                  <a:gd name="T36" fmla="*/ 3 w 126"/>
                  <a:gd name="T37" fmla="*/ 6 h 135"/>
                  <a:gd name="T38" fmla="*/ 4 w 126"/>
                  <a:gd name="T39" fmla="*/ 4 h 135"/>
                  <a:gd name="T40" fmla="*/ 5 w 126"/>
                  <a:gd name="T41" fmla="*/ 3 h 135"/>
                  <a:gd name="T42" fmla="*/ 6 w 126"/>
                  <a:gd name="T43" fmla="*/ 0 h 135"/>
                  <a:gd name="T44" fmla="*/ 6 w 126"/>
                  <a:gd name="T45" fmla="*/ 2 h 135"/>
                  <a:gd name="T46" fmla="*/ 7 w 126"/>
                  <a:gd name="T47" fmla="*/ 4 h 135"/>
                  <a:gd name="T48" fmla="*/ 7 w 126"/>
                  <a:gd name="T49" fmla="*/ 3 h 135"/>
                  <a:gd name="T50" fmla="*/ 7 w 126"/>
                  <a:gd name="T51" fmla="*/ 4 h 135"/>
                  <a:gd name="T52" fmla="*/ 8 w 126"/>
                  <a:gd name="T53" fmla="*/ 6 h 135"/>
                  <a:gd name="T54" fmla="*/ 8 w 126"/>
                  <a:gd name="T55" fmla="*/ 6 h 135"/>
                  <a:gd name="T56" fmla="*/ 7 w 126"/>
                  <a:gd name="T57" fmla="*/ 6 h 135"/>
                  <a:gd name="T58" fmla="*/ 8 w 126"/>
                  <a:gd name="T59" fmla="*/ 6 h 135"/>
                  <a:gd name="T60" fmla="*/ 8 w 126"/>
                  <a:gd name="T61" fmla="*/ 9 h 135"/>
                  <a:gd name="T62" fmla="*/ 8 w 126"/>
                  <a:gd name="T63" fmla="*/ 11 h 135"/>
                  <a:gd name="T64" fmla="*/ 8 w 126"/>
                  <a:gd name="T65" fmla="*/ 13 h 135"/>
                  <a:gd name="T66" fmla="*/ 8 w 126"/>
                  <a:gd name="T67" fmla="*/ 16 h 135"/>
                  <a:gd name="T68" fmla="*/ 8 w 126"/>
                  <a:gd name="T69" fmla="*/ 20 h 135"/>
                  <a:gd name="T70" fmla="*/ 8 w 126"/>
                  <a:gd name="T71" fmla="*/ 24 h 135"/>
                  <a:gd name="T72" fmla="*/ 10 w 126"/>
                  <a:gd name="T73" fmla="*/ 28 h 135"/>
                  <a:gd name="T74" fmla="*/ 10 w 126"/>
                  <a:gd name="T75" fmla="*/ 30 h 135"/>
                  <a:gd name="T76" fmla="*/ 10 w 126"/>
                  <a:gd name="T77" fmla="*/ 32 h 135"/>
                  <a:gd name="T78" fmla="*/ 11 w 126"/>
                  <a:gd name="T79" fmla="*/ 36 h 135"/>
                  <a:gd name="T80" fmla="*/ 10 w 126"/>
                  <a:gd name="T81" fmla="*/ 39 h 135"/>
                  <a:gd name="T82" fmla="*/ 10 w 126"/>
                  <a:gd name="T83" fmla="*/ 39 h 135"/>
                  <a:gd name="T84" fmla="*/ 10 w 126"/>
                  <a:gd name="T85" fmla="*/ 41 h 135"/>
                  <a:gd name="T86" fmla="*/ 8 w 126"/>
                  <a:gd name="T87" fmla="*/ 42 h 13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6"/>
                  <a:gd name="T133" fmla="*/ 0 h 135"/>
                  <a:gd name="T134" fmla="*/ 126 w 126"/>
                  <a:gd name="T135" fmla="*/ 135 h 13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6" h="135">
                    <a:moveTo>
                      <a:pt x="93" y="134"/>
                    </a:moveTo>
                    <a:lnTo>
                      <a:pt x="89" y="130"/>
                    </a:lnTo>
                    <a:lnTo>
                      <a:pt x="75" y="126"/>
                    </a:lnTo>
                    <a:lnTo>
                      <a:pt x="63" y="115"/>
                    </a:lnTo>
                    <a:lnTo>
                      <a:pt x="53" y="115"/>
                    </a:lnTo>
                    <a:lnTo>
                      <a:pt x="25" y="102"/>
                    </a:lnTo>
                    <a:lnTo>
                      <a:pt x="17" y="97"/>
                    </a:lnTo>
                    <a:lnTo>
                      <a:pt x="17" y="96"/>
                    </a:lnTo>
                    <a:lnTo>
                      <a:pt x="15" y="93"/>
                    </a:lnTo>
                    <a:lnTo>
                      <a:pt x="3" y="76"/>
                    </a:lnTo>
                    <a:lnTo>
                      <a:pt x="0" y="67"/>
                    </a:lnTo>
                    <a:lnTo>
                      <a:pt x="26" y="47"/>
                    </a:lnTo>
                    <a:lnTo>
                      <a:pt x="27" y="43"/>
                    </a:lnTo>
                    <a:lnTo>
                      <a:pt x="27" y="39"/>
                    </a:lnTo>
                    <a:lnTo>
                      <a:pt x="27" y="36"/>
                    </a:lnTo>
                    <a:lnTo>
                      <a:pt x="29" y="30"/>
                    </a:lnTo>
                    <a:lnTo>
                      <a:pt x="35" y="23"/>
                    </a:lnTo>
                    <a:lnTo>
                      <a:pt x="39" y="18"/>
                    </a:lnTo>
                    <a:lnTo>
                      <a:pt x="42" y="9"/>
                    </a:lnTo>
                    <a:lnTo>
                      <a:pt x="49" y="4"/>
                    </a:lnTo>
                    <a:lnTo>
                      <a:pt x="63" y="3"/>
                    </a:lnTo>
                    <a:lnTo>
                      <a:pt x="74" y="0"/>
                    </a:lnTo>
                    <a:lnTo>
                      <a:pt x="75" y="2"/>
                    </a:lnTo>
                    <a:lnTo>
                      <a:pt x="80" y="4"/>
                    </a:lnTo>
                    <a:lnTo>
                      <a:pt x="83" y="3"/>
                    </a:lnTo>
                    <a:lnTo>
                      <a:pt x="88" y="4"/>
                    </a:lnTo>
                    <a:lnTo>
                      <a:pt x="89" y="9"/>
                    </a:lnTo>
                    <a:lnTo>
                      <a:pt x="89" y="11"/>
                    </a:lnTo>
                    <a:lnTo>
                      <a:pt x="87" y="16"/>
                    </a:lnTo>
                    <a:lnTo>
                      <a:pt x="93" y="23"/>
                    </a:lnTo>
                    <a:lnTo>
                      <a:pt x="100" y="29"/>
                    </a:lnTo>
                    <a:lnTo>
                      <a:pt x="103" y="33"/>
                    </a:lnTo>
                    <a:lnTo>
                      <a:pt x="104" y="39"/>
                    </a:lnTo>
                    <a:lnTo>
                      <a:pt x="101" y="49"/>
                    </a:lnTo>
                    <a:lnTo>
                      <a:pt x="99" y="65"/>
                    </a:lnTo>
                    <a:lnTo>
                      <a:pt x="103" y="75"/>
                    </a:lnTo>
                    <a:lnTo>
                      <a:pt x="113" y="87"/>
                    </a:lnTo>
                    <a:lnTo>
                      <a:pt x="114" y="96"/>
                    </a:lnTo>
                    <a:lnTo>
                      <a:pt x="123" y="105"/>
                    </a:lnTo>
                    <a:lnTo>
                      <a:pt x="125" y="115"/>
                    </a:lnTo>
                    <a:lnTo>
                      <a:pt x="123" y="123"/>
                    </a:lnTo>
                    <a:lnTo>
                      <a:pt x="121" y="124"/>
                    </a:lnTo>
                    <a:lnTo>
                      <a:pt x="117" y="129"/>
                    </a:lnTo>
                    <a:lnTo>
                      <a:pt x="93" y="13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0" name="Freeform 90"/>
              <p:cNvSpPr>
                <a:spLocks/>
              </p:cNvSpPr>
              <p:nvPr/>
            </p:nvSpPr>
            <p:spPr bwMode="auto">
              <a:xfrm>
                <a:off x="3504" y="2289"/>
                <a:ext cx="57" cy="67"/>
              </a:xfrm>
              <a:custGeom>
                <a:avLst/>
                <a:gdLst>
                  <a:gd name="T0" fmla="*/ 3 w 67"/>
                  <a:gd name="T1" fmla="*/ 12 h 73"/>
                  <a:gd name="T2" fmla="*/ 3 w 67"/>
                  <a:gd name="T3" fmla="*/ 6 h 73"/>
                  <a:gd name="T4" fmla="*/ 3 w 67"/>
                  <a:gd name="T5" fmla="*/ 6 h 73"/>
                  <a:gd name="T6" fmla="*/ 3 w 67"/>
                  <a:gd name="T7" fmla="*/ 6 h 73"/>
                  <a:gd name="T8" fmla="*/ 3 w 67"/>
                  <a:gd name="T9" fmla="*/ 6 h 73"/>
                  <a:gd name="T10" fmla="*/ 3 w 67"/>
                  <a:gd name="T11" fmla="*/ 6 h 73"/>
                  <a:gd name="T12" fmla="*/ 5 w 67"/>
                  <a:gd name="T13" fmla="*/ 0 h 73"/>
                  <a:gd name="T14" fmla="*/ 5 w 67"/>
                  <a:gd name="T15" fmla="*/ 6 h 73"/>
                  <a:gd name="T16" fmla="*/ 7 w 67"/>
                  <a:gd name="T17" fmla="*/ 8 h 73"/>
                  <a:gd name="T18" fmla="*/ 7 w 67"/>
                  <a:gd name="T19" fmla="*/ 9 h 73"/>
                  <a:gd name="T20" fmla="*/ 6 w 67"/>
                  <a:gd name="T21" fmla="*/ 10 h 73"/>
                  <a:gd name="T22" fmla="*/ 3 w 67"/>
                  <a:gd name="T23" fmla="*/ 11 h 73"/>
                  <a:gd name="T24" fmla="*/ 4 w 67"/>
                  <a:gd name="T25" fmla="*/ 14 h 73"/>
                  <a:gd name="T26" fmla="*/ 4 w 67"/>
                  <a:gd name="T27" fmla="*/ 15 h 73"/>
                  <a:gd name="T28" fmla="*/ 4 w 67"/>
                  <a:gd name="T29" fmla="*/ 16 h 73"/>
                  <a:gd name="T30" fmla="*/ 3 w 67"/>
                  <a:gd name="T31" fmla="*/ 17 h 73"/>
                  <a:gd name="T32" fmla="*/ 3 w 67"/>
                  <a:gd name="T33" fmla="*/ 18 h 73"/>
                  <a:gd name="T34" fmla="*/ 3 w 67"/>
                  <a:gd name="T35" fmla="*/ 20 h 73"/>
                  <a:gd name="T36" fmla="*/ 1 w 67"/>
                  <a:gd name="T37" fmla="*/ 20 h 73"/>
                  <a:gd name="T38" fmla="*/ 0 w 67"/>
                  <a:gd name="T39" fmla="*/ 20 h 73"/>
                  <a:gd name="T40" fmla="*/ 3 w 67"/>
                  <a:gd name="T41" fmla="*/ 12 h 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7"/>
                  <a:gd name="T64" fmla="*/ 0 h 73"/>
                  <a:gd name="T65" fmla="*/ 67 w 67"/>
                  <a:gd name="T66" fmla="*/ 73 h 7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7" h="73">
                    <a:moveTo>
                      <a:pt x="4" y="41"/>
                    </a:moveTo>
                    <a:lnTo>
                      <a:pt x="4" y="7"/>
                    </a:lnTo>
                    <a:lnTo>
                      <a:pt x="8" y="11"/>
                    </a:lnTo>
                    <a:lnTo>
                      <a:pt x="12" y="14"/>
                    </a:lnTo>
                    <a:lnTo>
                      <a:pt x="17" y="16"/>
                    </a:lnTo>
                    <a:lnTo>
                      <a:pt x="29" y="15"/>
                    </a:lnTo>
                    <a:lnTo>
                      <a:pt x="48" y="0"/>
                    </a:lnTo>
                    <a:lnTo>
                      <a:pt x="51" y="7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59" y="33"/>
                    </a:lnTo>
                    <a:lnTo>
                      <a:pt x="36" y="38"/>
                    </a:lnTo>
                    <a:lnTo>
                      <a:pt x="41" y="46"/>
                    </a:lnTo>
                    <a:lnTo>
                      <a:pt x="43" y="50"/>
                    </a:lnTo>
                    <a:lnTo>
                      <a:pt x="43" y="55"/>
                    </a:lnTo>
                    <a:lnTo>
                      <a:pt x="39" y="61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1" y="70"/>
                    </a:lnTo>
                    <a:lnTo>
                      <a:pt x="0" y="70"/>
                    </a:lnTo>
                    <a:lnTo>
                      <a:pt x="4" y="4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1" name="Freeform 91"/>
              <p:cNvSpPr>
                <a:spLocks/>
              </p:cNvSpPr>
              <p:nvPr/>
            </p:nvSpPr>
            <p:spPr bwMode="auto">
              <a:xfrm>
                <a:off x="3504" y="2289"/>
                <a:ext cx="57" cy="67"/>
              </a:xfrm>
              <a:custGeom>
                <a:avLst/>
                <a:gdLst>
                  <a:gd name="T0" fmla="*/ 3 w 67"/>
                  <a:gd name="T1" fmla="*/ 12 h 73"/>
                  <a:gd name="T2" fmla="*/ 3 w 67"/>
                  <a:gd name="T3" fmla="*/ 6 h 73"/>
                  <a:gd name="T4" fmla="*/ 3 w 67"/>
                  <a:gd name="T5" fmla="*/ 6 h 73"/>
                  <a:gd name="T6" fmla="*/ 3 w 67"/>
                  <a:gd name="T7" fmla="*/ 6 h 73"/>
                  <a:gd name="T8" fmla="*/ 3 w 67"/>
                  <a:gd name="T9" fmla="*/ 6 h 73"/>
                  <a:gd name="T10" fmla="*/ 3 w 67"/>
                  <a:gd name="T11" fmla="*/ 6 h 73"/>
                  <a:gd name="T12" fmla="*/ 5 w 67"/>
                  <a:gd name="T13" fmla="*/ 0 h 73"/>
                  <a:gd name="T14" fmla="*/ 5 w 67"/>
                  <a:gd name="T15" fmla="*/ 6 h 73"/>
                  <a:gd name="T16" fmla="*/ 7 w 67"/>
                  <a:gd name="T17" fmla="*/ 8 h 73"/>
                  <a:gd name="T18" fmla="*/ 7 w 67"/>
                  <a:gd name="T19" fmla="*/ 9 h 73"/>
                  <a:gd name="T20" fmla="*/ 6 w 67"/>
                  <a:gd name="T21" fmla="*/ 10 h 73"/>
                  <a:gd name="T22" fmla="*/ 3 w 67"/>
                  <a:gd name="T23" fmla="*/ 11 h 73"/>
                  <a:gd name="T24" fmla="*/ 4 w 67"/>
                  <a:gd name="T25" fmla="*/ 14 h 73"/>
                  <a:gd name="T26" fmla="*/ 4 w 67"/>
                  <a:gd name="T27" fmla="*/ 15 h 73"/>
                  <a:gd name="T28" fmla="*/ 4 w 67"/>
                  <a:gd name="T29" fmla="*/ 16 h 73"/>
                  <a:gd name="T30" fmla="*/ 3 w 67"/>
                  <a:gd name="T31" fmla="*/ 17 h 73"/>
                  <a:gd name="T32" fmla="*/ 3 w 67"/>
                  <a:gd name="T33" fmla="*/ 18 h 73"/>
                  <a:gd name="T34" fmla="*/ 3 w 67"/>
                  <a:gd name="T35" fmla="*/ 20 h 73"/>
                  <a:gd name="T36" fmla="*/ 1 w 67"/>
                  <a:gd name="T37" fmla="*/ 20 h 73"/>
                  <a:gd name="T38" fmla="*/ 0 w 67"/>
                  <a:gd name="T39" fmla="*/ 20 h 7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7"/>
                  <a:gd name="T61" fmla="*/ 0 h 73"/>
                  <a:gd name="T62" fmla="*/ 67 w 67"/>
                  <a:gd name="T63" fmla="*/ 73 h 73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7" h="73">
                    <a:moveTo>
                      <a:pt x="4" y="41"/>
                    </a:moveTo>
                    <a:lnTo>
                      <a:pt x="4" y="7"/>
                    </a:lnTo>
                    <a:lnTo>
                      <a:pt x="8" y="11"/>
                    </a:lnTo>
                    <a:lnTo>
                      <a:pt x="12" y="14"/>
                    </a:lnTo>
                    <a:lnTo>
                      <a:pt x="17" y="16"/>
                    </a:lnTo>
                    <a:lnTo>
                      <a:pt x="29" y="15"/>
                    </a:lnTo>
                    <a:lnTo>
                      <a:pt x="48" y="0"/>
                    </a:lnTo>
                    <a:lnTo>
                      <a:pt x="51" y="7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59" y="33"/>
                    </a:lnTo>
                    <a:lnTo>
                      <a:pt x="36" y="38"/>
                    </a:lnTo>
                    <a:lnTo>
                      <a:pt x="41" y="46"/>
                    </a:lnTo>
                    <a:lnTo>
                      <a:pt x="43" y="50"/>
                    </a:lnTo>
                    <a:lnTo>
                      <a:pt x="43" y="55"/>
                    </a:lnTo>
                    <a:lnTo>
                      <a:pt x="39" y="61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1" y="70"/>
                    </a:lnTo>
                    <a:lnTo>
                      <a:pt x="0" y="7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2" name="Freeform 92"/>
              <p:cNvSpPr>
                <a:spLocks/>
              </p:cNvSpPr>
              <p:nvPr/>
            </p:nvSpPr>
            <p:spPr bwMode="auto">
              <a:xfrm>
                <a:off x="3488" y="2297"/>
                <a:ext cx="22" cy="57"/>
              </a:xfrm>
              <a:custGeom>
                <a:avLst/>
                <a:gdLst>
                  <a:gd name="T0" fmla="*/ 3 w 26"/>
                  <a:gd name="T1" fmla="*/ 0 h 62"/>
                  <a:gd name="T2" fmla="*/ 3 w 26"/>
                  <a:gd name="T3" fmla="*/ 1 h 62"/>
                  <a:gd name="T4" fmla="*/ 3 w 26"/>
                  <a:gd name="T5" fmla="*/ 6 h 62"/>
                  <a:gd name="T6" fmla="*/ 3 w 26"/>
                  <a:gd name="T7" fmla="*/ 6 h 62"/>
                  <a:gd name="T8" fmla="*/ 0 w 26"/>
                  <a:gd name="T9" fmla="*/ 8 h 62"/>
                  <a:gd name="T10" fmla="*/ 2 w 26"/>
                  <a:gd name="T11" fmla="*/ 10 h 62"/>
                  <a:gd name="T12" fmla="*/ 3 w 26"/>
                  <a:gd name="T13" fmla="*/ 17 h 62"/>
                  <a:gd name="T14" fmla="*/ 3 w 26"/>
                  <a:gd name="T15" fmla="*/ 14 h 62"/>
                  <a:gd name="T16" fmla="*/ 3 w 26"/>
                  <a:gd name="T17" fmla="*/ 11 h 62"/>
                  <a:gd name="T18" fmla="*/ 3 w 26"/>
                  <a:gd name="T19" fmla="*/ 9 h 62"/>
                  <a:gd name="T20" fmla="*/ 3 w 26"/>
                  <a:gd name="T21" fmla="*/ 0 h 6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62"/>
                  <a:gd name="T35" fmla="*/ 26 w 26"/>
                  <a:gd name="T36" fmla="*/ 62 h 6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62">
                    <a:moveTo>
                      <a:pt x="25" y="0"/>
                    </a:moveTo>
                    <a:lnTo>
                      <a:pt x="18" y="1"/>
                    </a:lnTo>
                    <a:lnTo>
                      <a:pt x="14" y="13"/>
                    </a:lnTo>
                    <a:lnTo>
                      <a:pt x="12" y="17"/>
                    </a:lnTo>
                    <a:lnTo>
                      <a:pt x="0" y="29"/>
                    </a:lnTo>
                    <a:lnTo>
                      <a:pt x="2" y="33"/>
                    </a:lnTo>
                    <a:lnTo>
                      <a:pt x="18" y="61"/>
                    </a:lnTo>
                    <a:lnTo>
                      <a:pt x="19" y="46"/>
                    </a:lnTo>
                    <a:lnTo>
                      <a:pt x="19" y="36"/>
                    </a:lnTo>
                    <a:lnTo>
                      <a:pt x="23" y="31"/>
                    </a:lnTo>
                    <a:lnTo>
                      <a:pt x="25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3" name="Freeform 93"/>
              <p:cNvSpPr>
                <a:spLocks/>
              </p:cNvSpPr>
              <p:nvPr/>
            </p:nvSpPr>
            <p:spPr bwMode="auto">
              <a:xfrm>
                <a:off x="3509" y="2232"/>
                <a:ext cx="73" cy="71"/>
              </a:xfrm>
              <a:custGeom>
                <a:avLst/>
                <a:gdLst>
                  <a:gd name="T0" fmla="*/ 7 w 86"/>
                  <a:gd name="T1" fmla="*/ 3 h 77"/>
                  <a:gd name="T2" fmla="*/ 6 w 86"/>
                  <a:gd name="T3" fmla="*/ 6 h 77"/>
                  <a:gd name="T4" fmla="*/ 6 w 86"/>
                  <a:gd name="T5" fmla="*/ 6 h 77"/>
                  <a:gd name="T6" fmla="*/ 5 w 86"/>
                  <a:gd name="T7" fmla="*/ 6 h 77"/>
                  <a:gd name="T8" fmla="*/ 5 w 86"/>
                  <a:gd name="T9" fmla="*/ 6 h 77"/>
                  <a:gd name="T10" fmla="*/ 5 w 86"/>
                  <a:gd name="T11" fmla="*/ 6 h 77"/>
                  <a:gd name="T12" fmla="*/ 4 w 86"/>
                  <a:gd name="T13" fmla="*/ 6 h 77"/>
                  <a:gd name="T14" fmla="*/ 3 w 86"/>
                  <a:gd name="T15" fmla="*/ 6 h 77"/>
                  <a:gd name="T16" fmla="*/ 3 w 86"/>
                  <a:gd name="T17" fmla="*/ 6 h 77"/>
                  <a:gd name="T18" fmla="*/ 3 w 86"/>
                  <a:gd name="T19" fmla="*/ 6 h 77"/>
                  <a:gd name="T20" fmla="*/ 3 w 86"/>
                  <a:gd name="T21" fmla="*/ 6 h 77"/>
                  <a:gd name="T22" fmla="*/ 3 w 86"/>
                  <a:gd name="T23" fmla="*/ 6 h 77"/>
                  <a:gd name="T24" fmla="*/ 3 w 86"/>
                  <a:gd name="T25" fmla="*/ 6 h 77"/>
                  <a:gd name="T26" fmla="*/ 3 w 86"/>
                  <a:gd name="T27" fmla="*/ 7 h 77"/>
                  <a:gd name="T28" fmla="*/ 3 w 86"/>
                  <a:gd name="T29" fmla="*/ 6 h 77"/>
                  <a:gd name="T30" fmla="*/ 3 w 86"/>
                  <a:gd name="T31" fmla="*/ 8 h 77"/>
                  <a:gd name="T32" fmla="*/ 3 w 86"/>
                  <a:gd name="T33" fmla="*/ 10 h 77"/>
                  <a:gd name="T34" fmla="*/ 3 w 86"/>
                  <a:gd name="T35" fmla="*/ 11 h 77"/>
                  <a:gd name="T36" fmla="*/ 3 w 86"/>
                  <a:gd name="T37" fmla="*/ 11 h 77"/>
                  <a:gd name="T38" fmla="*/ 2 w 86"/>
                  <a:gd name="T39" fmla="*/ 13 h 77"/>
                  <a:gd name="T40" fmla="*/ 3 w 86"/>
                  <a:gd name="T41" fmla="*/ 13 h 77"/>
                  <a:gd name="T42" fmla="*/ 3 w 86"/>
                  <a:gd name="T43" fmla="*/ 13 h 77"/>
                  <a:gd name="T44" fmla="*/ 3 w 86"/>
                  <a:gd name="T45" fmla="*/ 14 h 77"/>
                  <a:gd name="T46" fmla="*/ 3 w 86"/>
                  <a:gd name="T47" fmla="*/ 15 h 77"/>
                  <a:gd name="T48" fmla="*/ 3 w 86"/>
                  <a:gd name="T49" fmla="*/ 17 h 77"/>
                  <a:gd name="T50" fmla="*/ 3 w 86"/>
                  <a:gd name="T51" fmla="*/ 18 h 77"/>
                  <a:gd name="T52" fmla="*/ 2 w 86"/>
                  <a:gd name="T53" fmla="*/ 18 h 77"/>
                  <a:gd name="T54" fmla="*/ 0 w 86"/>
                  <a:gd name="T55" fmla="*/ 20 h 77"/>
                  <a:gd name="T56" fmla="*/ 3 w 86"/>
                  <a:gd name="T57" fmla="*/ 21 h 77"/>
                  <a:gd name="T58" fmla="*/ 3 w 86"/>
                  <a:gd name="T59" fmla="*/ 22 h 77"/>
                  <a:gd name="T60" fmla="*/ 3 w 86"/>
                  <a:gd name="T61" fmla="*/ 23 h 77"/>
                  <a:gd name="T62" fmla="*/ 3 w 86"/>
                  <a:gd name="T63" fmla="*/ 22 h 77"/>
                  <a:gd name="T64" fmla="*/ 6 w 86"/>
                  <a:gd name="T65" fmla="*/ 12 h 77"/>
                  <a:gd name="T66" fmla="*/ 6 w 86"/>
                  <a:gd name="T67" fmla="*/ 11 h 77"/>
                  <a:gd name="T68" fmla="*/ 6 w 86"/>
                  <a:gd name="T69" fmla="*/ 10 h 77"/>
                  <a:gd name="T70" fmla="*/ 6 w 86"/>
                  <a:gd name="T71" fmla="*/ 7 h 77"/>
                  <a:gd name="T72" fmla="*/ 6 w 86"/>
                  <a:gd name="T73" fmla="*/ 6 h 77"/>
                  <a:gd name="T74" fmla="*/ 7 w 86"/>
                  <a:gd name="T75" fmla="*/ 6 h 77"/>
                  <a:gd name="T76" fmla="*/ 7 w 86"/>
                  <a:gd name="T77" fmla="*/ 6 h 77"/>
                  <a:gd name="T78" fmla="*/ 7 w 86"/>
                  <a:gd name="T79" fmla="*/ 0 h 77"/>
                  <a:gd name="T80" fmla="*/ 7 w 86"/>
                  <a:gd name="T81" fmla="*/ 3 h 7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86"/>
                  <a:gd name="T124" fmla="*/ 0 h 77"/>
                  <a:gd name="T125" fmla="*/ 86 w 86"/>
                  <a:gd name="T126" fmla="*/ 77 h 7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86" h="77">
                    <a:moveTo>
                      <a:pt x="77" y="3"/>
                    </a:moveTo>
                    <a:lnTo>
                      <a:pt x="70" y="6"/>
                    </a:lnTo>
                    <a:lnTo>
                      <a:pt x="67" y="7"/>
                    </a:lnTo>
                    <a:lnTo>
                      <a:pt x="62" y="7"/>
                    </a:lnTo>
                    <a:lnTo>
                      <a:pt x="60" y="10"/>
                    </a:lnTo>
                    <a:lnTo>
                      <a:pt x="58" y="13"/>
                    </a:lnTo>
                    <a:lnTo>
                      <a:pt x="47" y="16"/>
                    </a:lnTo>
                    <a:lnTo>
                      <a:pt x="35" y="16"/>
                    </a:lnTo>
                    <a:lnTo>
                      <a:pt x="24" y="15"/>
                    </a:lnTo>
                    <a:lnTo>
                      <a:pt x="21" y="13"/>
                    </a:lnTo>
                    <a:lnTo>
                      <a:pt x="17" y="14"/>
                    </a:lnTo>
                    <a:lnTo>
                      <a:pt x="15" y="17"/>
                    </a:lnTo>
                    <a:lnTo>
                      <a:pt x="11" y="23"/>
                    </a:lnTo>
                    <a:lnTo>
                      <a:pt x="6" y="25"/>
                    </a:lnTo>
                    <a:lnTo>
                      <a:pt x="4" y="23"/>
                    </a:lnTo>
                    <a:lnTo>
                      <a:pt x="5" y="27"/>
                    </a:lnTo>
                    <a:lnTo>
                      <a:pt x="5" y="33"/>
                    </a:lnTo>
                    <a:lnTo>
                      <a:pt x="4" y="35"/>
                    </a:lnTo>
                    <a:lnTo>
                      <a:pt x="3" y="35"/>
                    </a:lnTo>
                    <a:lnTo>
                      <a:pt x="2" y="42"/>
                    </a:lnTo>
                    <a:lnTo>
                      <a:pt x="6" y="42"/>
                    </a:lnTo>
                    <a:lnTo>
                      <a:pt x="11" y="42"/>
                    </a:lnTo>
                    <a:lnTo>
                      <a:pt x="12" y="46"/>
                    </a:lnTo>
                    <a:lnTo>
                      <a:pt x="10" y="50"/>
                    </a:lnTo>
                    <a:lnTo>
                      <a:pt x="6" y="57"/>
                    </a:lnTo>
                    <a:lnTo>
                      <a:pt x="3" y="62"/>
                    </a:lnTo>
                    <a:lnTo>
                      <a:pt x="2" y="64"/>
                    </a:lnTo>
                    <a:lnTo>
                      <a:pt x="0" y="68"/>
                    </a:lnTo>
                    <a:lnTo>
                      <a:pt x="3" y="70"/>
                    </a:lnTo>
                    <a:lnTo>
                      <a:pt x="6" y="74"/>
                    </a:lnTo>
                    <a:lnTo>
                      <a:pt x="14" y="76"/>
                    </a:lnTo>
                    <a:lnTo>
                      <a:pt x="24" y="74"/>
                    </a:lnTo>
                    <a:lnTo>
                      <a:pt x="69" y="39"/>
                    </a:lnTo>
                    <a:lnTo>
                      <a:pt x="70" y="34"/>
                    </a:lnTo>
                    <a:lnTo>
                      <a:pt x="70" y="31"/>
                    </a:lnTo>
                    <a:lnTo>
                      <a:pt x="70" y="26"/>
                    </a:lnTo>
                    <a:lnTo>
                      <a:pt x="71" y="22"/>
                    </a:lnTo>
                    <a:lnTo>
                      <a:pt x="77" y="15"/>
                    </a:lnTo>
                    <a:lnTo>
                      <a:pt x="81" y="8"/>
                    </a:lnTo>
                    <a:lnTo>
                      <a:pt x="85" y="0"/>
                    </a:lnTo>
                    <a:lnTo>
                      <a:pt x="77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4" name="Freeform 94"/>
              <p:cNvSpPr>
                <a:spLocks/>
              </p:cNvSpPr>
              <p:nvPr/>
            </p:nvSpPr>
            <p:spPr bwMode="auto">
              <a:xfrm>
                <a:off x="3603" y="2190"/>
                <a:ext cx="217" cy="231"/>
              </a:xfrm>
              <a:custGeom>
                <a:avLst/>
                <a:gdLst>
                  <a:gd name="T0" fmla="*/ 3 w 254"/>
                  <a:gd name="T1" fmla="*/ 14 h 249"/>
                  <a:gd name="T2" fmla="*/ 3 w 254"/>
                  <a:gd name="T3" fmla="*/ 16 h 249"/>
                  <a:gd name="T4" fmla="*/ 3 w 254"/>
                  <a:gd name="T5" fmla="*/ 19 h 249"/>
                  <a:gd name="T6" fmla="*/ 3 w 254"/>
                  <a:gd name="T7" fmla="*/ 23 h 249"/>
                  <a:gd name="T8" fmla="*/ 3 w 254"/>
                  <a:gd name="T9" fmla="*/ 28 h 249"/>
                  <a:gd name="T10" fmla="*/ 3 w 254"/>
                  <a:gd name="T11" fmla="*/ 36 h 249"/>
                  <a:gd name="T12" fmla="*/ 4 w 254"/>
                  <a:gd name="T13" fmla="*/ 43 h 249"/>
                  <a:gd name="T14" fmla="*/ 5 w 254"/>
                  <a:gd name="T15" fmla="*/ 49 h 249"/>
                  <a:gd name="T16" fmla="*/ 7 w 254"/>
                  <a:gd name="T17" fmla="*/ 53 h 249"/>
                  <a:gd name="T18" fmla="*/ 9 w 254"/>
                  <a:gd name="T19" fmla="*/ 58 h 249"/>
                  <a:gd name="T20" fmla="*/ 14 w 254"/>
                  <a:gd name="T21" fmla="*/ 67 h 249"/>
                  <a:gd name="T22" fmla="*/ 16 w 254"/>
                  <a:gd name="T23" fmla="*/ 66 h 249"/>
                  <a:gd name="T24" fmla="*/ 17 w 254"/>
                  <a:gd name="T25" fmla="*/ 72 h 249"/>
                  <a:gd name="T26" fmla="*/ 19 w 254"/>
                  <a:gd name="T27" fmla="*/ 74 h 249"/>
                  <a:gd name="T28" fmla="*/ 20 w 254"/>
                  <a:gd name="T29" fmla="*/ 74 h 249"/>
                  <a:gd name="T30" fmla="*/ 20 w 254"/>
                  <a:gd name="T31" fmla="*/ 77 h 249"/>
                  <a:gd name="T32" fmla="*/ 22 w 254"/>
                  <a:gd name="T33" fmla="*/ 77 h 249"/>
                  <a:gd name="T34" fmla="*/ 23 w 254"/>
                  <a:gd name="T35" fmla="*/ 70 h 249"/>
                  <a:gd name="T36" fmla="*/ 23 w 254"/>
                  <a:gd name="T37" fmla="*/ 65 h 249"/>
                  <a:gd name="T38" fmla="*/ 23 w 254"/>
                  <a:gd name="T39" fmla="*/ 62 h 249"/>
                  <a:gd name="T40" fmla="*/ 21 w 254"/>
                  <a:gd name="T41" fmla="*/ 49 h 249"/>
                  <a:gd name="T42" fmla="*/ 22 w 254"/>
                  <a:gd name="T43" fmla="*/ 33 h 249"/>
                  <a:gd name="T44" fmla="*/ 22 w 254"/>
                  <a:gd name="T45" fmla="*/ 25 h 249"/>
                  <a:gd name="T46" fmla="*/ 20 w 254"/>
                  <a:gd name="T47" fmla="*/ 18 h 249"/>
                  <a:gd name="T48" fmla="*/ 19 w 254"/>
                  <a:gd name="T49" fmla="*/ 17 h 249"/>
                  <a:gd name="T50" fmla="*/ 17 w 254"/>
                  <a:gd name="T51" fmla="*/ 15 h 249"/>
                  <a:gd name="T52" fmla="*/ 15 w 254"/>
                  <a:gd name="T53" fmla="*/ 16 h 249"/>
                  <a:gd name="T54" fmla="*/ 13 w 254"/>
                  <a:gd name="T55" fmla="*/ 18 h 249"/>
                  <a:gd name="T56" fmla="*/ 10 w 254"/>
                  <a:gd name="T57" fmla="*/ 19 h 249"/>
                  <a:gd name="T58" fmla="*/ 8 w 254"/>
                  <a:gd name="T59" fmla="*/ 15 h 249"/>
                  <a:gd name="T60" fmla="*/ 7 w 254"/>
                  <a:gd name="T61" fmla="*/ 6 h 249"/>
                  <a:gd name="T62" fmla="*/ 6 w 254"/>
                  <a:gd name="T63" fmla="*/ 0 h 249"/>
                  <a:gd name="T64" fmla="*/ 3 w 254"/>
                  <a:gd name="T65" fmla="*/ 6 h 249"/>
                  <a:gd name="T66" fmla="*/ 0 w 254"/>
                  <a:gd name="T67" fmla="*/ 6 h 249"/>
                  <a:gd name="T68" fmla="*/ 3 w 254"/>
                  <a:gd name="T69" fmla="*/ 8 h 249"/>
                  <a:gd name="T70" fmla="*/ 3 w 254"/>
                  <a:gd name="T71" fmla="*/ 14 h 24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54"/>
                  <a:gd name="T109" fmla="*/ 0 h 249"/>
                  <a:gd name="T110" fmla="*/ 254 w 254"/>
                  <a:gd name="T111" fmla="*/ 249 h 24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54" h="249">
                    <a:moveTo>
                      <a:pt x="15" y="41"/>
                    </a:moveTo>
                    <a:lnTo>
                      <a:pt x="20" y="41"/>
                    </a:lnTo>
                    <a:lnTo>
                      <a:pt x="21" y="46"/>
                    </a:lnTo>
                    <a:lnTo>
                      <a:pt x="21" y="48"/>
                    </a:lnTo>
                    <a:lnTo>
                      <a:pt x="17" y="53"/>
                    </a:lnTo>
                    <a:lnTo>
                      <a:pt x="25" y="60"/>
                    </a:lnTo>
                    <a:lnTo>
                      <a:pt x="31" y="66"/>
                    </a:lnTo>
                    <a:lnTo>
                      <a:pt x="35" y="70"/>
                    </a:lnTo>
                    <a:lnTo>
                      <a:pt x="36" y="76"/>
                    </a:lnTo>
                    <a:lnTo>
                      <a:pt x="33" y="86"/>
                    </a:lnTo>
                    <a:lnTo>
                      <a:pt x="30" y="102"/>
                    </a:lnTo>
                    <a:lnTo>
                      <a:pt x="35" y="111"/>
                    </a:lnTo>
                    <a:lnTo>
                      <a:pt x="45" y="124"/>
                    </a:lnTo>
                    <a:lnTo>
                      <a:pt x="47" y="133"/>
                    </a:lnTo>
                    <a:lnTo>
                      <a:pt x="54" y="142"/>
                    </a:lnTo>
                    <a:lnTo>
                      <a:pt x="55" y="152"/>
                    </a:lnTo>
                    <a:lnTo>
                      <a:pt x="54" y="160"/>
                    </a:lnTo>
                    <a:lnTo>
                      <a:pt x="71" y="162"/>
                    </a:lnTo>
                    <a:lnTo>
                      <a:pt x="84" y="160"/>
                    </a:lnTo>
                    <a:lnTo>
                      <a:pt x="102" y="180"/>
                    </a:lnTo>
                    <a:lnTo>
                      <a:pt x="123" y="201"/>
                    </a:lnTo>
                    <a:lnTo>
                      <a:pt x="148" y="208"/>
                    </a:lnTo>
                    <a:lnTo>
                      <a:pt x="164" y="208"/>
                    </a:lnTo>
                    <a:lnTo>
                      <a:pt x="173" y="205"/>
                    </a:lnTo>
                    <a:lnTo>
                      <a:pt x="179" y="212"/>
                    </a:lnTo>
                    <a:lnTo>
                      <a:pt x="181" y="224"/>
                    </a:lnTo>
                    <a:lnTo>
                      <a:pt x="190" y="232"/>
                    </a:lnTo>
                    <a:lnTo>
                      <a:pt x="202" y="227"/>
                    </a:lnTo>
                    <a:lnTo>
                      <a:pt x="207" y="226"/>
                    </a:lnTo>
                    <a:lnTo>
                      <a:pt x="212" y="227"/>
                    </a:lnTo>
                    <a:lnTo>
                      <a:pt x="216" y="232"/>
                    </a:lnTo>
                    <a:lnTo>
                      <a:pt x="216" y="239"/>
                    </a:lnTo>
                    <a:lnTo>
                      <a:pt x="225" y="248"/>
                    </a:lnTo>
                    <a:lnTo>
                      <a:pt x="241" y="239"/>
                    </a:lnTo>
                    <a:lnTo>
                      <a:pt x="240" y="223"/>
                    </a:lnTo>
                    <a:lnTo>
                      <a:pt x="242" y="215"/>
                    </a:lnTo>
                    <a:lnTo>
                      <a:pt x="251" y="206"/>
                    </a:lnTo>
                    <a:lnTo>
                      <a:pt x="253" y="200"/>
                    </a:lnTo>
                    <a:lnTo>
                      <a:pt x="251" y="196"/>
                    </a:lnTo>
                    <a:lnTo>
                      <a:pt x="249" y="193"/>
                    </a:lnTo>
                    <a:lnTo>
                      <a:pt x="236" y="171"/>
                    </a:lnTo>
                    <a:lnTo>
                      <a:pt x="223" y="151"/>
                    </a:lnTo>
                    <a:lnTo>
                      <a:pt x="223" y="118"/>
                    </a:lnTo>
                    <a:lnTo>
                      <a:pt x="232" y="104"/>
                    </a:lnTo>
                    <a:lnTo>
                      <a:pt x="236" y="79"/>
                    </a:lnTo>
                    <a:lnTo>
                      <a:pt x="232" y="75"/>
                    </a:lnTo>
                    <a:lnTo>
                      <a:pt x="228" y="65"/>
                    </a:lnTo>
                    <a:lnTo>
                      <a:pt x="216" y="56"/>
                    </a:lnTo>
                    <a:lnTo>
                      <a:pt x="208" y="52"/>
                    </a:lnTo>
                    <a:lnTo>
                      <a:pt x="199" y="51"/>
                    </a:lnTo>
                    <a:lnTo>
                      <a:pt x="183" y="46"/>
                    </a:lnTo>
                    <a:lnTo>
                      <a:pt x="177" y="43"/>
                    </a:lnTo>
                    <a:lnTo>
                      <a:pt x="166" y="43"/>
                    </a:lnTo>
                    <a:lnTo>
                      <a:pt x="151" y="46"/>
                    </a:lnTo>
                    <a:lnTo>
                      <a:pt x="138" y="53"/>
                    </a:lnTo>
                    <a:lnTo>
                      <a:pt x="134" y="56"/>
                    </a:lnTo>
                    <a:lnTo>
                      <a:pt x="112" y="58"/>
                    </a:lnTo>
                    <a:lnTo>
                      <a:pt x="107" y="59"/>
                    </a:lnTo>
                    <a:lnTo>
                      <a:pt x="92" y="53"/>
                    </a:lnTo>
                    <a:lnTo>
                      <a:pt x="82" y="43"/>
                    </a:lnTo>
                    <a:lnTo>
                      <a:pt x="78" y="26"/>
                    </a:lnTo>
                    <a:lnTo>
                      <a:pt x="68" y="12"/>
                    </a:lnTo>
                    <a:lnTo>
                      <a:pt x="63" y="7"/>
                    </a:lnTo>
                    <a:lnTo>
                      <a:pt x="56" y="0"/>
                    </a:lnTo>
                    <a:lnTo>
                      <a:pt x="41" y="16"/>
                    </a:lnTo>
                    <a:lnTo>
                      <a:pt x="34" y="17"/>
                    </a:lnTo>
                    <a:lnTo>
                      <a:pt x="24" y="15"/>
                    </a:lnTo>
                    <a:lnTo>
                      <a:pt x="0" y="10"/>
                    </a:lnTo>
                    <a:lnTo>
                      <a:pt x="3" y="16"/>
                    </a:lnTo>
                    <a:lnTo>
                      <a:pt x="8" y="26"/>
                    </a:lnTo>
                    <a:lnTo>
                      <a:pt x="12" y="38"/>
                    </a:lnTo>
                    <a:lnTo>
                      <a:pt x="12" y="41"/>
                    </a:lnTo>
                    <a:lnTo>
                      <a:pt x="15" y="4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5" name="Freeform 95"/>
              <p:cNvSpPr>
                <a:spLocks/>
              </p:cNvSpPr>
              <p:nvPr/>
            </p:nvSpPr>
            <p:spPr bwMode="auto">
              <a:xfrm>
                <a:off x="2793" y="2436"/>
                <a:ext cx="18" cy="27"/>
              </a:xfrm>
              <a:custGeom>
                <a:avLst/>
                <a:gdLst>
                  <a:gd name="T0" fmla="*/ 3 w 21"/>
                  <a:gd name="T1" fmla="*/ 8 h 29"/>
                  <a:gd name="T2" fmla="*/ 3 w 21"/>
                  <a:gd name="T3" fmla="*/ 7 h 29"/>
                  <a:gd name="T4" fmla="*/ 3 w 21"/>
                  <a:gd name="T5" fmla="*/ 7 h 29"/>
                  <a:gd name="T6" fmla="*/ 3 w 21"/>
                  <a:gd name="T7" fmla="*/ 7 h 29"/>
                  <a:gd name="T8" fmla="*/ 3 w 21"/>
                  <a:gd name="T9" fmla="*/ 5 h 29"/>
                  <a:gd name="T10" fmla="*/ 3 w 21"/>
                  <a:gd name="T11" fmla="*/ 1 h 29"/>
                  <a:gd name="T12" fmla="*/ 3 w 21"/>
                  <a:gd name="T13" fmla="*/ 0 h 29"/>
                  <a:gd name="T14" fmla="*/ 3 w 21"/>
                  <a:gd name="T15" fmla="*/ 1 h 29"/>
                  <a:gd name="T16" fmla="*/ 3 w 21"/>
                  <a:gd name="T17" fmla="*/ 6 h 29"/>
                  <a:gd name="T18" fmla="*/ 2 w 21"/>
                  <a:gd name="T19" fmla="*/ 7 h 29"/>
                  <a:gd name="T20" fmla="*/ 0 w 21"/>
                  <a:gd name="T21" fmla="*/ 9 h 29"/>
                  <a:gd name="T22" fmla="*/ 3 w 21"/>
                  <a:gd name="T23" fmla="*/ 8 h 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1"/>
                  <a:gd name="T37" fmla="*/ 0 h 29"/>
                  <a:gd name="T38" fmla="*/ 21 w 21"/>
                  <a:gd name="T39" fmla="*/ 29 h 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1" h="29">
                    <a:moveTo>
                      <a:pt x="7" y="26"/>
                    </a:moveTo>
                    <a:lnTo>
                      <a:pt x="11" y="21"/>
                    </a:lnTo>
                    <a:lnTo>
                      <a:pt x="15" y="15"/>
                    </a:lnTo>
                    <a:lnTo>
                      <a:pt x="17" y="8"/>
                    </a:lnTo>
                    <a:lnTo>
                      <a:pt x="20" y="5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8" y="1"/>
                    </a:lnTo>
                    <a:lnTo>
                      <a:pt x="8" y="6"/>
                    </a:lnTo>
                    <a:lnTo>
                      <a:pt x="2" y="13"/>
                    </a:lnTo>
                    <a:lnTo>
                      <a:pt x="0" y="28"/>
                    </a:lnTo>
                    <a:lnTo>
                      <a:pt x="7" y="2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6" name="Freeform 96"/>
              <p:cNvSpPr>
                <a:spLocks/>
              </p:cNvSpPr>
              <p:nvPr/>
            </p:nvSpPr>
            <p:spPr bwMode="auto">
              <a:xfrm>
                <a:off x="3222" y="2768"/>
                <a:ext cx="25" cy="20"/>
              </a:xfrm>
              <a:custGeom>
                <a:avLst/>
                <a:gdLst>
                  <a:gd name="T0" fmla="*/ 2 w 29"/>
                  <a:gd name="T1" fmla="*/ 5 h 22"/>
                  <a:gd name="T2" fmla="*/ 3 w 29"/>
                  <a:gd name="T3" fmla="*/ 5 h 22"/>
                  <a:gd name="T4" fmla="*/ 3 w 29"/>
                  <a:gd name="T5" fmla="*/ 2 h 22"/>
                  <a:gd name="T6" fmla="*/ 3 w 29"/>
                  <a:gd name="T7" fmla="*/ 0 h 22"/>
                  <a:gd name="T8" fmla="*/ 3 w 29"/>
                  <a:gd name="T9" fmla="*/ 1 h 22"/>
                  <a:gd name="T10" fmla="*/ 0 w 29"/>
                  <a:gd name="T11" fmla="*/ 5 h 22"/>
                  <a:gd name="T12" fmla="*/ 2 w 29"/>
                  <a:gd name="T13" fmla="*/ 5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"/>
                  <a:gd name="T22" fmla="*/ 0 h 22"/>
                  <a:gd name="T23" fmla="*/ 29 w 29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" h="22">
                    <a:moveTo>
                      <a:pt x="2" y="8"/>
                    </a:moveTo>
                    <a:lnTo>
                      <a:pt x="3" y="21"/>
                    </a:lnTo>
                    <a:lnTo>
                      <a:pt x="28" y="2"/>
                    </a:lnTo>
                    <a:lnTo>
                      <a:pt x="25" y="0"/>
                    </a:lnTo>
                    <a:lnTo>
                      <a:pt x="15" y="1"/>
                    </a:lnTo>
                    <a:lnTo>
                      <a:pt x="0" y="7"/>
                    </a:lnTo>
                    <a:lnTo>
                      <a:pt x="2" y="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7" name="Freeform 97"/>
              <p:cNvSpPr>
                <a:spLocks/>
              </p:cNvSpPr>
              <p:nvPr/>
            </p:nvSpPr>
            <p:spPr bwMode="auto">
              <a:xfrm>
                <a:off x="2985" y="2235"/>
                <a:ext cx="240" cy="227"/>
              </a:xfrm>
              <a:custGeom>
                <a:avLst/>
                <a:gdLst>
                  <a:gd name="T0" fmla="*/ 3 w 282"/>
                  <a:gd name="T1" fmla="*/ 44 h 245"/>
                  <a:gd name="T2" fmla="*/ 0 w 282"/>
                  <a:gd name="T3" fmla="*/ 40 h 245"/>
                  <a:gd name="T4" fmla="*/ 3 w 282"/>
                  <a:gd name="T5" fmla="*/ 38 h 245"/>
                  <a:gd name="T6" fmla="*/ 3 w 282"/>
                  <a:gd name="T7" fmla="*/ 36 h 245"/>
                  <a:gd name="T8" fmla="*/ 3 w 282"/>
                  <a:gd name="T9" fmla="*/ 34 h 245"/>
                  <a:gd name="T10" fmla="*/ 9 w 282"/>
                  <a:gd name="T11" fmla="*/ 29 h 245"/>
                  <a:gd name="T12" fmla="*/ 9 w 282"/>
                  <a:gd name="T13" fmla="*/ 25 h 245"/>
                  <a:gd name="T14" fmla="*/ 9 w 282"/>
                  <a:gd name="T15" fmla="*/ 24 h 245"/>
                  <a:gd name="T16" fmla="*/ 9 w 282"/>
                  <a:gd name="T17" fmla="*/ 24 h 245"/>
                  <a:gd name="T18" fmla="*/ 9 w 282"/>
                  <a:gd name="T19" fmla="*/ 22 h 245"/>
                  <a:gd name="T20" fmla="*/ 10 w 282"/>
                  <a:gd name="T21" fmla="*/ 23 h 245"/>
                  <a:gd name="T22" fmla="*/ 10 w 282"/>
                  <a:gd name="T23" fmla="*/ 19 h 245"/>
                  <a:gd name="T24" fmla="*/ 9 w 282"/>
                  <a:gd name="T25" fmla="*/ 17 h 245"/>
                  <a:gd name="T26" fmla="*/ 9 w 282"/>
                  <a:gd name="T27" fmla="*/ 13 h 245"/>
                  <a:gd name="T28" fmla="*/ 9 w 282"/>
                  <a:gd name="T29" fmla="*/ 11 h 245"/>
                  <a:gd name="T30" fmla="*/ 9 w 282"/>
                  <a:gd name="T31" fmla="*/ 10 h 245"/>
                  <a:gd name="T32" fmla="*/ 9 w 282"/>
                  <a:gd name="T33" fmla="*/ 9 h 245"/>
                  <a:gd name="T34" fmla="*/ 9 w 282"/>
                  <a:gd name="T35" fmla="*/ 8 h 245"/>
                  <a:gd name="T36" fmla="*/ 9 w 282"/>
                  <a:gd name="T37" fmla="*/ 6 h 245"/>
                  <a:gd name="T38" fmla="*/ 12 w 282"/>
                  <a:gd name="T39" fmla="*/ 6 h 245"/>
                  <a:gd name="T40" fmla="*/ 14 w 282"/>
                  <a:gd name="T41" fmla="*/ 6 h 245"/>
                  <a:gd name="T42" fmla="*/ 15 w 282"/>
                  <a:gd name="T43" fmla="*/ 4 h 245"/>
                  <a:gd name="T44" fmla="*/ 16 w 282"/>
                  <a:gd name="T45" fmla="*/ 3 h 245"/>
                  <a:gd name="T46" fmla="*/ 16 w 282"/>
                  <a:gd name="T47" fmla="*/ 3 h 245"/>
                  <a:gd name="T48" fmla="*/ 19 w 282"/>
                  <a:gd name="T49" fmla="*/ 1 h 245"/>
                  <a:gd name="T50" fmla="*/ 19 w 282"/>
                  <a:gd name="T51" fmla="*/ 0 h 245"/>
                  <a:gd name="T52" fmla="*/ 21 w 282"/>
                  <a:gd name="T53" fmla="*/ 2 h 245"/>
                  <a:gd name="T54" fmla="*/ 22 w 282"/>
                  <a:gd name="T55" fmla="*/ 6 h 245"/>
                  <a:gd name="T56" fmla="*/ 21 w 282"/>
                  <a:gd name="T57" fmla="*/ 6 h 245"/>
                  <a:gd name="T58" fmla="*/ 21 w 282"/>
                  <a:gd name="T59" fmla="*/ 6 h 245"/>
                  <a:gd name="T60" fmla="*/ 21 w 282"/>
                  <a:gd name="T61" fmla="*/ 6 h 245"/>
                  <a:gd name="T62" fmla="*/ 21 w 282"/>
                  <a:gd name="T63" fmla="*/ 9 h 245"/>
                  <a:gd name="T64" fmla="*/ 20 w 282"/>
                  <a:gd name="T65" fmla="*/ 11 h 245"/>
                  <a:gd name="T66" fmla="*/ 19 w 282"/>
                  <a:gd name="T67" fmla="*/ 13 h 245"/>
                  <a:gd name="T68" fmla="*/ 20 w 282"/>
                  <a:gd name="T69" fmla="*/ 15 h 245"/>
                  <a:gd name="T70" fmla="*/ 20 w 282"/>
                  <a:gd name="T71" fmla="*/ 16 h 245"/>
                  <a:gd name="T72" fmla="*/ 20 w 282"/>
                  <a:gd name="T73" fmla="*/ 17 h 245"/>
                  <a:gd name="T74" fmla="*/ 21 w 282"/>
                  <a:gd name="T75" fmla="*/ 19 h 245"/>
                  <a:gd name="T76" fmla="*/ 21 w 282"/>
                  <a:gd name="T77" fmla="*/ 19 h 245"/>
                  <a:gd name="T78" fmla="*/ 22 w 282"/>
                  <a:gd name="T79" fmla="*/ 19 h 245"/>
                  <a:gd name="T80" fmla="*/ 22 w 282"/>
                  <a:gd name="T81" fmla="*/ 28 h 245"/>
                  <a:gd name="T82" fmla="*/ 22 w 282"/>
                  <a:gd name="T83" fmla="*/ 32 h 245"/>
                  <a:gd name="T84" fmla="*/ 22 w 282"/>
                  <a:gd name="T85" fmla="*/ 34 h 245"/>
                  <a:gd name="T86" fmla="*/ 22 w 282"/>
                  <a:gd name="T87" fmla="*/ 37 h 245"/>
                  <a:gd name="T88" fmla="*/ 22 w 282"/>
                  <a:gd name="T89" fmla="*/ 44 h 245"/>
                  <a:gd name="T90" fmla="*/ 22 w 282"/>
                  <a:gd name="T91" fmla="*/ 45 h 245"/>
                  <a:gd name="T92" fmla="*/ 22 w 282"/>
                  <a:gd name="T93" fmla="*/ 50 h 245"/>
                  <a:gd name="T94" fmla="*/ 22 w 282"/>
                  <a:gd name="T95" fmla="*/ 53 h 245"/>
                  <a:gd name="T96" fmla="*/ 22 w 282"/>
                  <a:gd name="T97" fmla="*/ 53 h 245"/>
                  <a:gd name="T98" fmla="*/ 22 w 282"/>
                  <a:gd name="T99" fmla="*/ 55 h 245"/>
                  <a:gd name="T100" fmla="*/ 23 w 282"/>
                  <a:gd name="T101" fmla="*/ 57 h 245"/>
                  <a:gd name="T102" fmla="*/ 24 w 282"/>
                  <a:gd name="T103" fmla="*/ 58 h 245"/>
                  <a:gd name="T104" fmla="*/ 26 w 282"/>
                  <a:gd name="T105" fmla="*/ 63 h 245"/>
                  <a:gd name="T106" fmla="*/ 19 w 282"/>
                  <a:gd name="T107" fmla="*/ 75 h 245"/>
                  <a:gd name="T108" fmla="*/ 14 w 282"/>
                  <a:gd name="T109" fmla="*/ 78 h 245"/>
                  <a:gd name="T110" fmla="*/ 14 w 282"/>
                  <a:gd name="T111" fmla="*/ 73 h 245"/>
                  <a:gd name="T112" fmla="*/ 12 w 282"/>
                  <a:gd name="T113" fmla="*/ 73 h 245"/>
                  <a:gd name="T114" fmla="*/ 3 w 282"/>
                  <a:gd name="T115" fmla="*/ 44 h 24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82"/>
                  <a:gd name="T175" fmla="*/ 0 h 245"/>
                  <a:gd name="T176" fmla="*/ 282 w 282"/>
                  <a:gd name="T177" fmla="*/ 245 h 24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82" h="245">
                    <a:moveTo>
                      <a:pt x="4" y="141"/>
                    </a:moveTo>
                    <a:lnTo>
                      <a:pt x="0" y="125"/>
                    </a:lnTo>
                    <a:lnTo>
                      <a:pt x="12" y="121"/>
                    </a:lnTo>
                    <a:lnTo>
                      <a:pt x="21" y="113"/>
                    </a:lnTo>
                    <a:lnTo>
                      <a:pt x="36" y="107"/>
                    </a:lnTo>
                    <a:lnTo>
                      <a:pt x="92" y="91"/>
                    </a:lnTo>
                    <a:lnTo>
                      <a:pt x="93" y="78"/>
                    </a:lnTo>
                    <a:lnTo>
                      <a:pt x="95" y="75"/>
                    </a:lnTo>
                    <a:lnTo>
                      <a:pt x="99" y="73"/>
                    </a:lnTo>
                    <a:lnTo>
                      <a:pt x="105" y="70"/>
                    </a:lnTo>
                    <a:lnTo>
                      <a:pt x="117" y="71"/>
                    </a:lnTo>
                    <a:lnTo>
                      <a:pt x="110" y="62"/>
                    </a:lnTo>
                    <a:lnTo>
                      <a:pt x="105" y="52"/>
                    </a:lnTo>
                    <a:lnTo>
                      <a:pt x="105" y="39"/>
                    </a:lnTo>
                    <a:lnTo>
                      <a:pt x="103" y="33"/>
                    </a:lnTo>
                    <a:lnTo>
                      <a:pt x="99" y="30"/>
                    </a:lnTo>
                    <a:lnTo>
                      <a:pt x="92" y="29"/>
                    </a:lnTo>
                    <a:lnTo>
                      <a:pt x="94" y="26"/>
                    </a:lnTo>
                    <a:lnTo>
                      <a:pt x="101" y="23"/>
                    </a:lnTo>
                    <a:lnTo>
                      <a:pt x="125" y="14"/>
                    </a:lnTo>
                    <a:lnTo>
                      <a:pt x="153" y="7"/>
                    </a:lnTo>
                    <a:lnTo>
                      <a:pt x="170" y="4"/>
                    </a:lnTo>
                    <a:lnTo>
                      <a:pt x="181" y="3"/>
                    </a:lnTo>
                    <a:lnTo>
                      <a:pt x="190" y="3"/>
                    </a:lnTo>
                    <a:lnTo>
                      <a:pt x="214" y="1"/>
                    </a:lnTo>
                    <a:lnTo>
                      <a:pt x="223" y="0"/>
                    </a:lnTo>
                    <a:lnTo>
                      <a:pt x="231" y="2"/>
                    </a:lnTo>
                    <a:lnTo>
                      <a:pt x="236" y="7"/>
                    </a:lnTo>
                    <a:lnTo>
                      <a:pt x="234" y="10"/>
                    </a:lnTo>
                    <a:lnTo>
                      <a:pt x="231" y="17"/>
                    </a:lnTo>
                    <a:lnTo>
                      <a:pt x="231" y="23"/>
                    </a:lnTo>
                    <a:lnTo>
                      <a:pt x="231" y="28"/>
                    </a:lnTo>
                    <a:lnTo>
                      <a:pt x="227" y="33"/>
                    </a:lnTo>
                    <a:lnTo>
                      <a:pt x="226" y="37"/>
                    </a:lnTo>
                    <a:lnTo>
                      <a:pt x="228" y="43"/>
                    </a:lnTo>
                    <a:lnTo>
                      <a:pt x="230" y="49"/>
                    </a:lnTo>
                    <a:lnTo>
                      <a:pt x="230" y="52"/>
                    </a:lnTo>
                    <a:lnTo>
                      <a:pt x="234" y="59"/>
                    </a:lnTo>
                    <a:lnTo>
                      <a:pt x="235" y="59"/>
                    </a:lnTo>
                    <a:lnTo>
                      <a:pt x="238" y="62"/>
                    </a:lnTo>
                    <a:lnTo>
                      <a:pt x="241" y="87"/>
                    </a:lnTo>
                    <a:lnTo>
                      <a:pt x="247" y="101"/>
                    </a:lnTo>
                    <a:lnTo>
                      <a:pt x="254" y="107"/>
                    </a:lnTo>
                    <a:lnTo>
                      <a:pt x="253" y="115"/>
                    </a:lnTo>
                    <a:lnTo>
                      <a:pt x="257" y="137"/>
                    </a:lnTo>
                    <a:lnTo>
                      <a:pt x="262" y="142"/>
                    </a:lnTo>
                    <a:lnTo>
                      <a:pt x="265" y="157"/>
                    </a:lnTo>
                    <a:lnTo>
                      <a:pt x="260" y="165"/>
                    </a:lnTo>
                    <a:lnTo>
                      <a:pt x="264" y="166"/>
                    </a:lnTo>
                    <a:lnTo>
                      <a:pt x="266" y="172"/>
                    </a:lnTo>
                    <a:lnTo>
                      <a:pt x="267" y="178"/>
                    </a:lnTo>
                    <a:lnTo>
                      <a:pt x="269" y="184"/>
                    </a:lnTo>
                    <a:lnTo>
                      <a:pt x="281" y="199"/>
                    </a:lnTo>
                    <a:lnTo>
                      <a:pt x="207" y="235"/>
                    </a:lnTo>
                    <a:lnTo>
                      <a:pt x="163" y="244"/>
                    </a:lnTo>
                    <a:lnTo>
                      <a:pt x="161" y="229"/>
                    </a:lnTo>
                    <a:lnTo>
                      <a:pt x="130" y="228"/>
                    </a:lnTo>
                    <a:lnTo>
                      <a:pt x="4" y="14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8" name="Freeform 98"/>
              <p:cNvSpPr>
                <a:spLocks/>
              </p:cNvSpPr>
              <p:nvPr/>
            </p:nvSpPr>
            <p:spPr bwMode="auto">
              <a:xfrm>
                <a:off x="2885" y="2361"/>
                <a:ext cx="105" cy="91"/>
              </a:xfrm>
              <a:custGeom>
                <a:avLst/>
                <a:gdLst>
                  <a:gd name="T0" fmla="*/ 0 w 123"/>
                  <a:gd name="T1" fmla="*/ 31 h 98"/>
                  <a:gd name="T2" fmla="*/ 0 w 123"/>
                  <a:gd name="T3" fmla="*/ 30 h 98"/>
                  <a:gd name="T4" fmla="*/ 1 w 123"/>
                  <a:gd name="T5" fmla="*/ 28 h 98"/>
                  <a:gd name="T6" fmla="*/ 3 w 123"/>
                  <a:gd name="T7" fmla="*/ 25 h 98"/>
                  <a:gd name="T8" fmla="*/ 3 w 123"/>
                  <a:gd name="T9" fmla="*/ 22 h 98"/>
                  <a:gd name="T10" fmla="*/ 3 w 123"/>
                  <a:gd name="T11" fmla="*/ 21 h 98"/>
                  <a:gd name="T12" fmla="*/ 3 w 123"/>
                  <a:gd name="T13" fmla="*/ 20 h 98"/>
                  <a:gd name="T14" fmla="*/ 3 w 123"/>
                  <a:gd name="T15" fmla="*/ 19 h 98"/>
                  <a:gd name="T16" fmla="*/ 3 w 123"/>
                  <a:gd name="T17" fmla="*/ 18 h 98"/>
                  <a:gd name="T18" fmla="*/ 3 w 123"/>
                  <a:gd name="T19" fmla="*/ 15 h 98"/>
                  <a:gd name="T20" fmla="*/ 3 w 123"/>
                  <a:gd name="T21" fmla="*/ 12 h 98"/>
                  <a:gd name="T22" fmla="*/ 3 w 123"/>
                  <a:gd name="T23" fmla="*/ 9 h 98"/>
                  <a:gd name="T24" fmla="*/ 5 w 123"/>
                  <a:gd name="T25" fmla="*/ 7 h 98"/>
                  <a:gd name="T26" fmla="*/ 6 w 123"/>
                  <a:gd name="T27" fmla="*/ 6 h 98"/>
                  <a:gd name="T28" fmla="*/ 6 w 123"/>
                  <a:gd name="T29" fmla="*/ 6 h 98"/>
                  <a:gd name="T30" fmla="*/ 6 w 123"/>
                  <a:gd name="T31" fmla="*/ 0 h 98"/>
                  <a:gd name="T32" fmla="*/ 7 w 123"/>
                  <a:gd name="T33" fmla="*/ 0 h 98"/>
                  <a:gd name="T34" fmla="*/ 11 w 123"/>
                  <a:gd name="T35" fmla="*/ 5 h 98"/>
                  <a:gd name="T36" fmla="*/ 11 w 123"/>
                  <a:gd name="T37" fmla="*/ 6 h 98"/>
                  <a:gd name="T38" fmla="*/ 9 w 123"/>
                  <a:gd name="T39" fmla="*/ 6 h 98"/>
                  <a:gd name="T40" fmla="*/ 9 w 123"/>
                  <a:gd name="T41" fmla="*/ 6 h 98"/>
                  <a:gd name="T42" fmla="*/ 8 w 123"/>
                  <a:gd name="T43" fmla="*/ 6 h 98"/>
                  <a:gd name="T44" fmla="*/ 8 w 123"/>
                  <a:gd name="T45" fmla="*/ 8 h 98"/>
                  <a:gd name="T46" fmla="*/ 8 w 123"/>
                  <a:gd name="T47" fmla="*/ 19 h 98"/>
                  <a:gd name="T48" fmla="*/ 8 w 123"/>
                  <a:gd name="T49" fmla="*/ 19 h 98"/>
                  <a:gd name="T50" fmla="*/ 8 w 123"/>
                  <a:gd name="T51" fmla="*/ 20 h 98"/>
                  <a:gd name="T52" fmla="*/ 7 w 123"/>
                  <a:gd name="T53" fmla="*/ 20 h 98"/>
                  <a:gd name="T54" fmla="*/ 7 w 123"/>
                  <a:gd name="T55" fmla="*/ 21 h 98"/>
                  <a:gd name="T56" fmla="*/ 6 w 123"/>
                  <a:gd name="T57" fmla="*/ 22 h 98"/>
                  <a:gd name="T58" fmla="*/ 6 w 123"/>
                  <a:gd name="T59" fmla="*/ 25 h 98"/>
                  <a:gd name="T60" fmla="*/ 6 w 123"/>
                  <a:gd name="T61" fmla="*/ 32 h 98"/>
                  <a:gd name="T62" fmla="*/ 0 w 123"/>
                  <a:gd name="T63" fmla="*/ 31 h 9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23"/>
                  <a:gd name="T97" fmla="*/ 0 h 98"/>
                  <a:gd name="T98" fmla="*/ 123 w 123"/>
                  <a:gd name="T99" fmla="*/ 98 h 9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23" h="98">
                    <a:moveTo>
                      <a:pt x="0" y="94"/>
                    </a:moveTo>
                    <a:lnTo>
                      <a:pt x="0" y="89"/>
                    </a:lnTo>
                    <a:lnTo>
                      <a:pt x="1" y="84"/>
                    </a:lnTo>
                    <a:lnTo>
                      <a:pt x="7" y="75"/>
                    </a:lnTo>
                    <a:lnTo>
                      <a:pt x="15" y="68"/>
                    </a:lnTo>
                    <a:lnTo>
                      <a:pt x="30" y="64"/>
                    </a:lnTo>
                    <a:lnTo>
                      <a:pt x="35" y="60"/>
                    </a:lnTo>
                    <a:lnTo>
                      <a:pt x="34" y="57"/>
                    </a:lnTo>
                    <a:lnTo>
                      <a:pt x="30" y="54"/>
                    </a:lnTo>
                    <a:lnTo>
                      <a:pt x="26" y="41"/>
                    </a:lnTo>
                    <a:lnTo>
                      <a:pt x="32" y="33"/>
                    </a:lnTo>
                    <a:lnTo>
                      <a:pt x="40" y="28"/>
                    </a:lnTo>
                    <a:lnTo>
                      <a:pt x="51" y="23"/>
                    </a:lnTo>
                    <a:lnTo>
                      <a:pt x="57" y="12"/>
                    </a:lnTo>
                    <a:lnTo>
                      <a:pt x="58" y="1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122" y="5"/>
                    </a:lnTo>
                    <a:lnTo>
                      <a:pt x="122" y="21"/>
                    </a:lnTo>
                    <a:lnTo>
                      <a:pt x="96" y="20"/>
                    </a:lnTo>
                    <a:lnTo>
                      <a:pt x="91" y="19"/>
                    </a:lnTo>
                    <a:lnTo>
                      <a:pt x="89" y="19"/>
                    </a:lnTo>
                    <a:lnTo>
                      <a:pt x="87" y="25"/>
                    </a:lnTo>
                    <a:lnTo>
                      <a:pt x="87" y="55"/>
                    </a:lnTo>
                    <a:lnTo>
                      <a:pt x="87" y="58"/>
                    </a:lnTo>
                    <a:lnTo>
                      <a:pt x="83" y="60"/>
                    </a:lnTo>
                    <a:lnTo>
                      <a:pt x="73" y="59"/>
                    </a:lnTo>
                    <a:lnTo>
                      <a:pt x="67" y="64"/>
                    </a:lnTo>
                    <a:lnTo>
                      <a:pt x="64" y="67"/>
                    </a:lnTo>
                    <a:lnTo>
                      <a:pt x="64" y="74"/>
                    </a:lnTo>
                    <a:lnTo>
                      <a:pt x="62" y="97"/>
                    </a:lnTo>
                    <a:lnTo>
                      <a:pt x="0" y="9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9" name="Freeform 99"/>
              <p:cNvSpPr>
                <a:spLocks/>
              </p:cNvSpPr>
              <p:nvPr/>
            </p:nvSpPr>
            <p:spPr bwMode="auto">
              <a:xfrm>
                <a:off x="2882" y="2367"/>
                <a:ext cx="145" cy="169"/>
              </a:xfrm>
              <a:custGeom>
                <a:avLst/>
                <a:gdLst>
                  <a:gd name="T0" fmla="*/ 0 w 170"/>
                  <a:gd name="T1" fmla="*/ 54 h 182"/>
                  <a:gd name="T2" fmla="*/ 3 w 170"/>
                  <a:gd name="T3" fmla="*/ 50 h 182"/>
                  <a:gd name="T4" fmla="*/ 3 w 170"/>
                  <a:gd name="T5" fmla="*/ 47 h 182"/>
                  <a:gd name="T6" fmla="*/ 3 w 170"/>
                  <a:gd name="T7" fmla="*/ 45 h 182"/>
                  <a:gd name="T8" fmla="*/ 3 w 170"/>
                  <a:gd name="T9" fmla="*/ 43 h 182"/>
                  <a:gd name="T10" fmla="*/ 3 w 170"/>
                  <a:gd name="T11" fmla="*/ 40 h 182"/>
                  <a:gd name="T12" fmla="*/ 3 w 170"/>
                  <a:gd name="T13" fmla="*/ 36 h 182"/>
                  <a:gd name="T14" fmla="*/ 3 w 170"/>
                  <a:gd name="T15" fmla="*/ 31 h 182"/>
                  <a:gd name="T16" fmla="*/ 3 w 170"/>
                  <a:gd name="T17" fmla="*/ 29 h 182"/>
                  <a:gd name="T18" fmla="*/ 3 w 170"/>
                  <a:gd name="T19" fmla="*/ 29 h 182"/>
                  <a:gd name="T20" fmla="*/ 7 w 170"/>
                  <a:gd name="T21" fmla="*/ 30 h 182"/>
                  <a:gd name="T22" fmla="*/ 7 w 170"/>
                  <a:gd name="T23" fmla="*/ 22 h 182"/>
                  <a:gd name="T24" fmla="*/ 7 w 170"/>
                  <a:gd name="T25" fmla="*/ 20 h 182"/>
                  <a:gd name="T26" fmla="*/ 7 w 170"/>
                  <a:gd name="T27" fmla="*/ 19 h 182"/>
                  <a:gd name="T28" fmla="*/ 8 w 170"/>
                  <a:gd name="T29" fmla="*/ 18 h 182"/>
                  <a:gd name="T30" fmla="*/ 8 w 170"/>
                  <a:gd name="T31" fmla="*/ 19 h 182"/>
                  <a:gd name="T32" fmla="*/ 9 w 170"/>
                  <a:gd name="T33" fmla="*/ 18 h 182"/>
                  <a:gd name="T34" fmla="*/ 9 w 170"/>
                  <a:gd name="T35" fmla="*/ 17 h 182"/>
                  <a:gd name="T36" fmla="*/ 9 w 170"/>
                  <a:gd name="T37" fmla="*/ 6 h 182"/>
                  <a:gd name="T38" fmla="*/ 9 w 170"/>
                  <a:gd name="T39" fmla="*/ 6 h 182"/>
                  <a:gd name="T40" fmla="*/ 9 w 170"/>
                  <a:gd name="T41" fmla="*/ 6 h 182"/>
                  <a:gd name="T42" fmla="*/ 9 w 170"/>
                  <a:gd name="T43" fmla="*/ 6 h 182"/>
                  <a:gd name="T44" fmla="*/ 12 w 170"/>
                  <a:gd name="T45" fmla="*/ 6 h 182"/>
                  <a:gd name="T46" fmla="*/ 12 w 170"/>
                  <a:gd name="T47" fmla="*/ 5 h 182"/>
                  <a:gd name="T48" fmla="*/ 12 w 170"/>
                  <a:gd name="T49" fmla="*/ 0 h 182"/>
                  <a:gd name="T50" fmla="*/ 16 w 170"/>
                  <a:gd name="T51" fmla="*/ 10 h 182"/>
                  <a:gd name="T52" fmla="*/ 14 w 170"/>
                  <a:gd name="T53" fmla="*/ 10 h 182"/>
                  <a:gd name="T54" fmla="*/ 14 w 170"/>
                  <a:gd name="T55" fmla="*/ 9 h 182"/>
                  <a:gd name="T56" fmla="*/ 14 w 170"/>
                  <a:gd name="T57" fmla="*/ 12 h 182"/>
                  <a:gd name="T58" fmla="*/ 15 w 170"/>
                  <a:gd name="T59" fmla="*/ 46 h 182"/>
                  <a:gd name="T60" fmla="*/ 15 w 170"/>
                  <a:gd name="T61" fmla="*/ 48 h 182"/>
                  <a:gd name="T62" fmla="*/ 15 w 170"/>
                  <a:gd name="T63" fmla="*/ 50 h 182"/>
                  <a:gd name="T64" fmla="*/ 14 w 170"/>
                  <a:gd name="T65" fmla="*/ 54 h 182"/>
                  <a:gd name="T66" fmla="*/ 9 w 170"/>
                  <a:gd name="T67" fmla="*/ 52 h 182"/>
                  <a:gd name="T68" fmla="*/ 9 w 170"/>
                  <a:gd name="T69" fmla="*/ 54 h 182"/>
                  <a:gd name="T70" fmla="*/ 8 w 170"/>
                  <a:gd name="T71" fmla="*/ 54 h 182"/>
                  <a:gd name="T72" fmla="*/ 8 w 170"/>
                  <a:gd name="T73" fmla="*/ 53 h 182"/>
                  <a:gd name="T74" fmla="*/ 8 w 170"/>
                  <a:gd name="T75" fmla="*/ 54 h 182"/>
                  <a:gd name="T76" fmla="*/ 8 w 170"/>
                  <a:gd name="T77" fmla="*/ 54 h 182"/>
                  <a:gd name="T78" fmla="*/ 8 w 170"/>
                  <a:gd name="T79" fmla="*/ 57 h 182"/>
                  <a:gd name="T80" fmla="*/ 8 w 170"/>
                  <a:gd name="T81" fmla="*/ 57 h 182"/>
                  <a:gd name="T82" fmla="*/ 7 w 170"/>
                  <a:gd name="T83" fmla="*/ 58 h 182"/>
                  <a:gd name="T84" fmla="*/ 7 w 170"/>
                  <a:gd name="T85" fmla="*/ 59 h 182"/>
                  <a:gd name="T86" fmla="*/ 7 w 170"/>
                  <a:gd name="T87" fmla="*/ 59 h 182"/>
                  <a:gd name="T88" fmla="*/ 6 w 170"/>
                  <a:gd name="T89" fmla="*/ 58 h 182"/>
                  <a:gd name="T90" fmla="*/ 6 w 170"/>
                  <a:gd name="T91" fmla="*/ 58 h 182"/>
                  <a:gd name="T92" fmla="*/ 5 w 170"/>
                  <a:gd name="T93" fmla="*/ 58 h 182"/>
                  <a:gd name="T94" fmla="*/ 4 w 170"/>
                  <a:gd name="T95" fmla="*/ 54 h 182"/>
                  <a:gd name="T96" fmla="*/ 3 w 170"/>
                  <a:gd name="T97" fmla="*/ 54 h 182"/>
                  <a:gd name="T98" fmla="*/ 3 w 170"/>
                  <a:gd name="T99" fmla="*/ 51 h 182"/>
                  <a:gd name="T100" fmla="*/ 3 w 170"/>
                  <a:gd name="T101" fmla="*/ 50 h 182"/>
                  <a:gd name="T102" fmla="*/ 0 w 170"/>
                  <a:gd name="T103" fmla="*/ 54 h 18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70"/>
                  <a:gd name="T157" fmla="*/ 0 h 182"/>
                  <a:gd name="T158" fmla="*/ 170 w 170"/>
                  <a:gd name="T159" fmla="*/ 182 h 18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70" h="182">
                    <a:moveTo>
                      <a:pt x="0" y="163"/>
                    </a:moveTo>
                    <a:lnTo>
                      <a:pt x="9" y="150"/>
                    </a:lnTo>
                    <a:lnTo>
                      <a:pt x="15" y="145"/>
                    </a:lnTo>
                    <a:lnTo>
                      <a:pt x="18" y="138"/>
                    </a:lnTo>
                    <a:lnTo>
                      <a:pt x="16" y="130"/>
                    </a:lnTo>
                    <a:lnTo>
                      <a:pt x="11" y="120"/>
                    </a:lnTo>
                    <a:lnTo>
                      <a:pt x="5" y="109"/>
                    </a:lnTo>
                    <a:lnTo>
                      <a:pt x="17" y="95"/>
                    </a:lnTo>
                    <a:lnTo>
                      <a:pt x="5" y="88"/>
                    </a:lnTo>
                    <a:lnTo>
                      <a:pt x="14" y="88"/>
                    </a:lnTo>
                    <a:lnTo>
                      <a:pt x="67" y="91"/>
                    </a:lnTo>
                    <a:lnTo>
                      <a:pt x="70" y="68"/>
                    </a:lnTo>
                    <a:lnTo>
                      <a:pt x="71" y="61"/>
                    </a:lnTo>
                    <a:lnTo>
                      <a:pt x="73" y="57"/>
                    </a:lnTo>
                    <a:lnTo>
                      <a:pt x="78" y="53"/>
                    </a:lnTo>
                    <a:lnTo>
                      <a:pt x="88" y="55"/>
                    </a:lnTo>
                    <a:lnTo>
                      <a:pt x="92" y="52"/>
                    </a:lnTo>
                    <a:lnTo>
                      <a:pt x="92" y="48"/>
                    </a:lnTo>
                    <a:lnTo>
                      <a:pt x="93" y="19"/>
                    </a:lnTo>
                    <a:lnTo>
                      <a:pt x="94" y="14"/>
                    </a:lnTo>
                    <a:lnTo>
                      <a:pt x="96" y="12"/>
                    </a:lnTo>
                    <a:lnTo>
                      <a:pt x="101" y="14"/>
                    </a:lnTo>
                    <a:lnTo>
                      <a:pt x="127" y="14"/>
                    </a:lnTo>
                    <a:lnTo>
                      <a:pt x="126" y="5"/>
                    </a:lnTo>
                    <a:lnTo>
                      <a:pt x="126" y="0"/>
                    </a:lnTo>
                    <a:lnTo>
                      <a:pt x="169" y="29"/>
                    </a:lnTo>
                    <a:lnTo>
                      <a:pt x="147" y="29"/>
                    </a:lnTo>
                    <a:lnTo>
                      <a:pt x="146" y="28"/>
                    </a:lnTo>
                    <a:lnTo>
                      <a:pt x="145" y="33"/>
                    </a:lnTo>
                    <a:lnTo>
                      <a:pt x="152" y="141"/>
                    </a:lnTo>
                    <a:lnTo>
                      <a:pt x="154" y="146"/>
                    </a:lnTo>
                    <a:lnTo>
                      <a:pt x="156" y="155"/>
                    </a:lnTo>
                    <a:lnTo>
                      <a:pt x="149" y="163"/>
                    </a:lnTo>
                    <a:lnTo>
                      <a:pt x="93" y="157"/>
                    </a:lnTo>
                    <a:lnTo>
                      <a:pt x="91" y="160"/>
                    </a:lnTo>
                    <a:lnTo>
                      <a:pt x="87" y="160"/>
                    </a:lnTo>
                    <a:lnTo>
                      <a:pt x="84" y="159"/>
                    </a:lnTo>
                    <a:lnTo>
                      <a:pt x="81" y="161"/>
                    </a:lnTo>
                    <a:lnTo>
                      <a:pt x="81" y="167"/>
                    </a:lnTo>
                    <a:lnTo>
                      <a:pt x="81" y="172"/>
                    </a:lnTo>
                    <a:lnTo>
                      <a:pt x="77" y="172"/>
                    </a:lnTo>
                    <a:lnTo>
                      <a:pt x="73" y="178"/>
                    </a:lnTo>
                    <a:lnTo>
                      <a:pt x="70" y="181"/>
                    </a:lnTo>
                    <a:lnTo>
                      <a:pt x="66" y="181"/>
                    </a:lnTo>
                    <a:lnTo>
                      <a:pt x="64" y="178"/>
                    </a:lnTo>
                    <a:lnTo>
                      <a:pt x="57" y="177"/>
                    </a:lnTo>
                    <a:lnTo>
                      <a:pt x="52" y="174"/>
                    </a:lnTo>
                    <a:lnTo>
                      <a:pt x="45" y="166"/>
                    </a:lnTo>
                    <a:lnTo>
                      <a:pt x="38" y="160"/>
                    </a:lnTo>
                    <a:lnTo>
                      <a:pt x="31" y="156"/>
                    </a:lnTo>
                    <a:lnTo>
                      <a:pt x="22" y="155"/>
                    </a:lnTo>
                    <a:lnTo>
                      <a:pt x="0" y="16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0" name="Freeform 100"/>
              <p:cNvSpPr>
                <a:spLocks/>
              </p:cNvSpPr>
              <p:nvPr/>
            </p:nvSpPr>
            <p:spPr bwMode="auto">
              <a:xfrm>
                <a:off x="2893" y="2551"/>
                <a:ext cx="38" cy="25"/>
              </a:xfrm>
              <a:custGeom>
                <a:avLst/>
                <a:gdLst>
                  <a:gd name="T0" fmla="*/ 3 w 45"/>
                  <a:gd name="T1" fmla="*/ 0 h 27"/>
                  <a:gd name="T2" fmla="*/ 3 w 45"/>
                  <a:gd name="T3" fmla="*/ 0 h 27"/>
                  <a:gd name="T4" fmla="*/ 0 w 45"/>
                  <a:gd name="T5" fmla="*/ 5 h 27"/>
                  <a:gd name="T6" fmla="*/ 3 w 45"/>
                  <a:gd name="T7" fmla="*/ 6 h 27"/>
                  <a:gd name="T8" fmla="*/ 3 w 45"/>
                  <a:gd name="T9" fmla="*/ 8 h 27"/>
                  <a:gd name="T10" fmla="*/ 3 w 45"/>
                  <a:gd name="T11" fmla="*/ 6 h 27"/>
                  <a:gd name="T12" fmla="*/ 3 w 45"/>
                  <a:gd name="T13" fmla="*/ 6 h 27"/>
                  <a:gd name="T14" fmla="*/ 3 w 45"/>
                  <a:gd name="T15" fmla="*/ 6 h 27"/>
                  <a:gd name="T16" fmla="*/ 3 w 45"/>
                  <a:gd name="T17" fmla="*/ 1 h 27"/>
                  <a:gd name="T18" fmla="*/ 3 w 45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5"/>
                  <a:gd name="T31" fmla="*/ 0 h 27"/>
                  <a:gd name="T32" fmla="*/ 45 w 45"/>
                  <a:gd name="T33" fmla="*/ 27 h 2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5" h="27">
                    <a:moveTo>
                      <a:pt x="27" y="0"/>
                    </a:moveTo>
                    <a:lnTo>
                      <a:pt x="22" y="0"/>
                    </a:lnTo>
                    <a:lnTo>
                      <a:pt x="0" y="5"/>
                    </a:lnTo>
                    <a:lnTo>
                      <a:pt x="4" y="12"/>
                    </a:lnTo>
                    <a:lnTo>
                      <a:pt x="20" y="26"/>
                    </a:lnTo>
                    <a:lnTo>
                      <a:pt x="38" y="20"/>
                    </a:lnTo>
                    <a:lnTo>
                      <a:pt x="44" y="14"/>
                    </a:lnTo>
                    <a:lnTo>
                      <a:pt x="44" y="7"/>
                    </a:lnTo>
                    <a:lnTo>
                      <a:pt x="42" y="1"/>
                    </a:lnTo>
                    <a:lnTo>
                      <a:pt x="27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1" name="Freeform 101"/>
              <p:cNvSpPr>
                <a:spLocks/>
              </p:cNvSpPr>
              <p:nvPr/>
            </p:nvSpPr>
            <p:spPr bwMode="auto">
              <a:xfrm>
                <a:off x="2882" y="2511"/>
                <a:ext cx="61" cy="47"/>
              </a:xfrm>
              <a:custGeom>
                <a:avLst/>
                <a:gdLst>
                  <a:gd name="T0" fmla="*/ 2 w 72"/>
                  <a:gd name="T1" fmla="*/ 9 h 51"/>
                  <a:gd name="T2" fmla="*/ 0 w 72"/>
                  <a:gd name="T3" fmla="*/ 6 h 51"/>
                  <a:gd name="T4" fmla="*/ 1 w 72"/>
                  <a:gd name="T5" fmla="*/ 6 h 51"/>
                  <a:gd name="T6" fmla="*/ 1 w 72"/>
                  <a:gd name="T7" fmla="*/ 6 h 51"/>
                  <a:gd name="T8" fmla="*/ 3 w 72"/>
                  <a:gd name="T9" fmla="*/ 0 h 51"/>
                  <a:gd name="T10" fmla="*/ 3 w 72"/>
                  <a:gd name="T11" fmla="*/ 1 h 51"/>
                  <a:gd name="T12" fmla="*/ 3 w 72"/>
                  <a:gd name="T13" fmla="*/ 5 h 51"/>
                  <a:gd name="T14" fmla="*/ 3 w 72"/>
                  <a:gd name="T15" fmla="*/ 6 h 51"/>
                  <a:gd name="T16" fmla="*/ 4 w 72"/>
                  <a:gd name="T17" fmla="*/ 6 h 51"/>
                  <a:gd name="T18" fmla="*/ 5 w 72"/>
                  <a:gd name="T19" fmla="*/ 6 h 51"/>
                  <a:gd name="T20" fmla="*/ 5 w 72"/>
                  <a:gd name="T21" fmla="*/ 6 h 51"/>
                  <a:gd name="T22" fmla="*/ 6 w 72"/>
                  <a:gd name="T23" fmla="*/ 7 h 51"/>
                  <a:gd name="T24" fmla="*/ 6 w 72"/>
                  <a:gd name="T25" fmla="*/ 11 h 51"/>
                  <a:gd name="T26" fmla="*/ 6 w 72"/>
                  <a:gd name="T27" fmla="*/ 14 h 51"/>
                  <a:gd name="T28" fmla="*/ 5 w 72"/>
                  <a:gd name="T29" fmla="*/ 14 h 51"/>
                  <a:gd name="T30" fmla="*/ 3 w 72"/>
                  <a:gd name="T31" fmla="*/ 14 h 51"/>
                  <a:gd name="T32" fmla="*/ 3 w 72"/>
                  <a:gd name="T33" fmla="*/ 14 h 51"/>
                  <a:gd name="T34" fmla="*/ 3 w 72"/>
                  <a:gd name="T35" fmla="*/ 14 h 51"/>
                  <a:gd name="T36" fmla="*/ 3 w 72"/>
                  <a:gd name="T37" fmla="*/ 15 h 51"/>
                  <a:gd name="T38" fmla="*/ 3 w 72"/>
                  <a:gd name="T39" fmla="*/ 14 h 51"/>
                  <a:gd name="T40" fmla="*/ 3 w 72"/>
                  <a:gd name="T41" fmla="*/ 13 h 51"/>
                  <a:gd name="T42" fmla="*/ 2 w 72"/>
                  <a:gd name="T43" fmla="*/ 9 h 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2"/>
                  <a:gd name="T67" fmla="*/ 0 h 51"/>
                  <a:gd name="T68" fmla="*/ 72 w 72"/>
                  <a:gd name="T69" fmla="*/ 51 h 5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2" h="51">
                    <a:moveTo>
                      <a:pt x="2" y="30"/>
                    </a:moveTo>
                    <a:lnTo>
                      <a:pt x="0" y="10"/>
                    </a:lnTo>
                    <a:lnTo>
                      <a:pt x="1" y="6"/>
                    </a:lnTo>
                    <a:lnTo>
                      <a:pt x="1" y="7"/>
                    </a:lnTo>
                    <a:lnTo>
                      <a:pt x="22" y="0"/>
                    </a:lnTo>
                    <a:lnTo>
                      <a:pt x="32" y="1"/>
                    </a:lnTo>
                    <a:lnTo>
                      <a:pt x="38" y="5"/>
                    </a:lnTo>
                    <a:lnTo>
                      <a:pt x="46" y="11"/>
                    </a:lnTo>
                    <a:lnTo>
                      <a:pt x="52" y="19"/>
                    </a:lnTo>
                    <a:lnTo>
                      <a:pt x="55" y="21"/>
                    </a:lnTo>
                    <a:lnTo>
                      <a:pt x="64" y="23"/>
                    </a:lnTo>
                    <a:lnTo>
                      <a:pt x="67" y="26"/>
                    </a:lnTo>
                    <a:lnTo>
                      <a:pt x="69" y="36"/>
                    </a:lnTo>
                    <a:lnTo>
                      <a:pt x="71" y="45"/>
                    </a:lnTo>
                    <a:lnTo>
                      <a:pt x="61" y="44"/>
                    </a:lnTo>
                    <a:lnTo>
                      <a:pt x="39" y="44"/>
                    </a:lnTo>
                    <a:lnTo>
                      <a:pt x="34" y="44"/>
                    </a:lnTo>
                    <a:lnTo>
                      <a:pt x="25" y="45"/>
                    </a:lnTo>
                    <a:lnTo>
                      <a:pt x="14" y="50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2" y="3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2" name="Freeform 102"/>
              <p:cNvSpPr>
                <a:spLocks/>
              </p:cNvSpPr>
              <p:nvPr/>
            </p:nvSpPr>
            <p:spPr bwMode="auto">
              <a:xfrm>
                <a:off x="2884" y="2528"/>
                <a:ext cx="40" cy="18"/>
              </a:xfrm>
              <a:custGeom>
                <a:avLst/>
                <a:gdLst>
                  <a:gd name="T0" fmla="*/ 0 w 47"/>
                  <a:gd name="T1" fmla="*/ 1 h 19"/>
                  <a:gd name="T2" fmla="*/ 1 w 47"/>
                  <a:gd name="T3" fmla="*/ 9 h 19"/>
                  <a:gd name="T4" fmla="*/ 3 w 47"/>
                  <a:gd name="T5" fmla="*/ 9 h 19"/>
                  <a:gd name="T6" fmla="*/ 3 w 47"/>
                  <a:gd name="T7" fmla="*/ 9 h 19"/>
                  <a:gd name="T8" fmla="*/ 3 w 47"/>
                  <a:gd name="T9" fmla="*/ 9 h 19"/>
                  <a:gd name="T10" fmla="*/ 3 w 47"/>
                  <a:gd name="T11" fmla="*/ 9 h 19"/>
                  <a:gd name="T12" fmla="*/ 4 w 47"/>
                  <a:gd name="T13" fmla="*/ 9 h 19"/>
                  <a:gd name="T14" fmla="*/ 4 w 47"/>
                  <a:gd name="T15" fmla="*/ 9 h 19"/>
                  <a:gd name="T16" fmla="*/ 4 w 47"/>
                  <a:gd name="T17" fmla="*/ 7 h 19"/>
                  <a:gd name="T18" fmla="*/ 3 w 47"/>
                  <a:gd name="T19" fmla="*/ 3 h 19"/>
                  <a:gd name="T20" fmla="*/ 3 w 47"/>
                  <a:gd name="T21" fmla="*/ 3 h 19"/>
                  <a:gd name="T22" fmla="*/ 3 w 47"/>
                  <a:gd name="T23" fmla="*/ 5 h 19"/>
                  <a:gd name="T24" fmla="*/ 3 w 47"/>
                  <a:gd name="T25" fmla="*/ 3 h 19"/>
                  <a:gd name="T26" fmla="*/ 3 w 47"/>
                  <a:gd name="T27" fmla="*/ 0 h 19"/>
                  <a:gd name="T28" fmla="*/ 0 w 47"/>
                  <a:gd name="T29" fmla="*/ 1 h 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19"/>
                  <a:gd name="T47" fmla="*/ 47 w 47"/>
                  <a:gd name="T48" fmla="*/ 19 h 1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19">
                    <a:moveTo>
                      <a:pt x="0" y="1"/>
                    </a:moveTo>
                    <a:lnTo>
                      <a:pt x="1" y="14"/>
                    </a:lnTo>
                    <a:lnTo>
                      <a:pt x="7" y="12"/>
                    </a:lnTo>
                    <a:lnTo>
                      <a:pt x="19" y="14"/>
                    </a:lnTo>
                    <a:lnTo>
                      <a:pt x="28" y="18"/>
                    </a:lnTo>
                    <a:lnTo>
                      <a:pt x="33" y="14"/>
                    </a:lnTo>
                    <a:lnTo>
                      <a:pt x="43" y="10"/>
                    </a:lnTo>
                    <a:lnTo>
                      <a:pt x="46" y="10"/>
                    </a:lnTo>
                    <a:lnTo>
                      <a:pt x="44" y="7"/>
                    </a:lnTo>
                    <a:lnTo>
                      <a:pt x="35" y="3"/>
                    </a:lnTo>
                    <a:lnTo>
                      <a:pt x="28" y="3"/>
                    </a:lnTo>
                    <a:lnTo>
                      <a:pt x="20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3" name="Freeform 103"/>
              <p:cNvSpPr>
                <a:spLocks/>
              </p:cNvSpPr>
              <p:nvPr/>
            </p:nvSpPr>
            <p:spPr bwMode="auto">
              <a:xfrm>
                <a:off x="2955" y="2608"/>
                <a:ext cx="77" cy="52"/>
              </a:xfrm>
              <a:custGeom>
                <a:avLst/>
                <a:gdLst>
                  <a:gd name="T0" fmla="*/ 3 w 91"/>
                  <a:gd name="T1" fmla="*/ 15 h 56"/>
                  <a:gd name="T2" fmla="*/ 3 w 91"/>
                  <a:gd name="T3" fmla="*/ 13 h 56"/>
                  <a:gd name="T4" fmla="*/ 0 w 91"/>
                  <a:gd name="T5" fmla="*/ 7 h 56"/>
                  <a:gd name="T6" fmla="*/ 3 w 91"/>
                  <a:gd name="T7" fmla="*/ 7 h 56"/>
                  <a:gd name="T8" fmla="*/ 3 w 91"/>
                  <a:gd name="T9" fmla="*/ 7 h 56"/>
                  <a:gd name="T10" fmla="*/ 3 w 91"/>
                  <a:gd name="T11" fmla="*/ 0 h 56"/>
                  <a:gd name="T12" fmla="*/ 3 w 91"/>
                  <a:gd name="T13" fmla="*/ 0 h 56"/>
                  <a:gd name="T14" fmla="*/ 3 w 91"/>
                  <a:gd name="T15" fmla="*/ 4 h 56"/>
                  <a:gd name="T16" fmla="*/ 4 w 91"/>
                  <a:gd name="T17" fmla="*/ 7 h 56"/>
                  <a:gd name="T18" fmla="*/ 5 w 91"/>
                  <a:gd name="T19" fmla="*/ 3 h 56"/>
                  <a:gd name="T20" fmla="*/ 5 w 91"/>
                  <a:gd name="T21" fmla="*/ 2 h 56"/>
                  <a:gd name="T22" fmla="*/ 6 w 91"/>
                  <a:gd name="T23" fmla="*/ 7 h 56"/>
                  <a:gd name="T24" fmla="*/ 6 w 91"/>
                  <a:gd name="T25" fmla="*/ 7 h 56"/>
                  <a:gd name="T26" fmla="*/ 6 w 91"/>
                  <a:gd name="T27" fmla="*/ 7 h 56"/>
                  <a:gd name="T28" fmla="*/ 7 w 91"/>
                  <a:gd name="T29" fmla="*/ 7 h 56"/>
                  <a:gd name="T30" fmla="*/ 7 w 91"/>
                  <a:gd name="T31" fmla="*/ 7 h 56"/>
                  <a:gd name="T32" fmla="*/ 7 w 91"/>
                  <a:gd name="T33" fmla="*/ 7 h 56"/>
                  <a:gd name="T34" fmla="*/ 7 w 91"/>
                  <a:gd name="T35" fmla="*/ 10 h 56"/>
                  <a:gd name="T36" fmla="*/ 7 w 91"/>
                  <a:gd name="T37" fmla="*/ 14 h 56"/>
                  <a:gd name="T38" fmla="*/ 7 w 91"/>
                  <a:gd name="T39" fmla="*/ 15 h 56"/>
                  <a:gd name="T40" fmla="*/ 4 w 91"/>
                  <a:gd name="T41" fmla="*/ 19 h 56"/>
                  <a:gd name="T42" fmla="*/ 4 w 91"/>
                  <a:gd name="T43" fmla="*/ 19 h 56"/>
                  <a:gd name="T44" fmla="*/ 3 w 91"/>
                  <a:gd name="T45" fmla="*/ 18 h 56"/>
                  <a:gd name="T46" fmla="*/ 3 w 91"/>
                  <a:gd name="T47" fmla="*/ 17 h 56"/>
                  <a:gd name="T48" fmla="*/ 3 w 91"/>
                  <a:gd name="T49" fmla="*/ 15 h 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1"/>
                  <a:gd name="T76" fmla="*/ 0 h 56"/>
                  <a:gd name="T77" fmla="*/ 91 w 91"/>
                  <a:gd name="T78" fmla="*/ 56 h 5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1" h="56">
                    <a:moveTo>
                      <a:pt x="26" y="42"/>
                    </a:moveTo>
                    <a:lnTo>
                      <a:pt x="24" y="37"/>
                    </a:lnTo>
                    <a:lnTo>
                      <a:pt x="0" y="20"/>
                    </a:lnTo>
                    <a:lnTo>
                      <a:pt x="8" y="15"/>
                    </a:lnTo>
                    <a:lnTo>
                      <a:pt x="15" y="8"/>
                    </a:lnTo>
                    <a:lnTo>
                      <a:pt x="18" y="0"/>
                    </a:lnTo>
                    <a:lnTo>
                      <a:pt x="31" y="0"/>
                    </a:lnTo>
                    <a:lnTo>
                      <a:pt x="38" y="4"/>
                    </a:lnTo>
                    <a:lnTo>
                      <a:pt x="51" y="8"/>
                    </a:lnTo>
                    <a:lnTo>
                      <a:pt x="57" y="3"/>
                    </a:lnTo>
                    <a:lnTo>
                      <a:pt x="64" y="2"/>
                    </a:lnTo>
                    <a:lnTo>
                      <a:pt x="70" y="8"/>
                    </a:lnTo>
                    <a:lnTo>
                      <a:pt x="68" y="14"/>
                    </a:lnTo>
                    <a:lnTo>
                      <a:pt x="71" y="20"/>
                    </a:lnTo>
                    <a:lnTo>
                      <a:pt x="77" y="23"/>
                    </a:lnTo>
                    <a:lnTo>
                      <a:pt x="82" y="23"/>
                    </a:lnTo>
                    <a:lnTo>
                      <a:pt x="86" y="24"/>
                    </a:lnTo>
                    <a:lnTo>
                      <a:pt x="90" y="29"/>
                    </a:lnTo>
                    <a:lnTo>
                      <a:pt x="90" y="40"/>
                    </a:lnTo>
                    <a:lnTo>
                      <a:pt x="86" y="43"/>
                    </a:lnTo>
                    <a:lnTo>
                      <a:pt x="52" y="55"/>
                    </a:lnTo>
                    <a:lnTo>
                      <a:pt x="49" y="55"/>
                    </a:lnTo>
                    <a:lnTo>
                      <a:pt x="36" y="51"/>
                    </a:lnTo>
                    <a:lnTo>
                      <a:pt x="32" y="49"/>
                    </a:lnTo>
                    <a:lnTo>
                      <a:pt x="26" y="4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4" name="Freeform 104"/>
              <p:cNvSpPr>
                <a:spLocks/>
              </p:cNvSpPr>
              <p:nvPr/>
            </p:nvSpPr>
            <p:spPr bwMode="auto">
              <a:xfrm>
                <a:off x="2939" y="2585"/>
                <a:ext cx="33" cy="42"/>
              </a:xfrm>
              <a:custGeom>
                <a:avLst/>
                <a:gdLst>
                  <a:gd name="T0" fmla="*/ 0 w 39"/>
                  <a:gd name="T1" fmla="*/ 7 h 45"/>
                  <a:gd name="T2" fmla="*/ 0 w 39"/>
                  <a:gd name="T3" fmla="*/ 7 h 45"/>
                  <a:gd name="T4" fmla="*/ 2 w 39"/>
                  <a:gd name="T5" fmla="*/ 6 h 45"/>
                  <a:gd name="T6" fmla="*/ 3 w 39"/>
                  <a:gd name="T7" fmla="*/ 2 h 45"/>
                  <a:gd name="T8" fmla="*/ 3 w 39"/>
                  <a:gd name="T9" fmla="*/ 0 h 45"/>
                  <a:gd name="T10" fmla="*/ 3 w 39"/>
                  <a:gd name="T11" fmla="*/ 1 h 45"/>
                  <a:gd name="T12" fmla="*/ 3 w 39"/>
                  <a:gd name="T13" fmla="*/ 4 h 45"/>
                  <a:gd name="T14" fmla="*/ 3 w 39"/>
                  <a:gd name="T15" fmla="*/ 7 h 45"/>
                  <a:gd name="T16" fmla="*/ 3 w 39"/>
                  <a:gd name="T17" fmla="*/ 7 h 45"/>
                  <a:gd name="T18" fmla="*/ 3 w 39"/>
                  <a:gd name="T19" fmla="*/ 12 h 45"/>
                  <a:gd name="T20" fmla="*/ 3 w 39"/>
                  <a:gd name="T21" fmla="*/ 14 h 45"/>
                  <a:gd name="T22" fmla="*/ 3 w 39"/>
                  <a:gd name="T23" fmla="*/ 16 h 45"/>
                  <a:gd name="T24" fmla="*/ 3 w 39"/>
                  <a:gd name="T25" fmla="*/ 16 h 45"/>
                  <a:gd name="T26" fmla="*/ 3 w 39"/>
                  <a:gd name="T27" fmla="*/ 15 h 45"/>
                  <a:gd name="T28" fmla="*/ 3 w 39"/>
                  <a:gd name="T29" fmla="*/ 14 h 45"/>
                  <a:gd name="T30" fmla="*/ 0 w 39"/>
                  <a:gd name="T31" fmla="*/ 7 h 4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"/>
                  <a:gd name="T49" fmla="*/ 0 h 45"/>
                  <a:gd name="T50" fmla="*/ 39 w 39"/>
                  <a:gd name="T51" fmla="*/ 45 h 4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" h="45">
                    <a:moveTo>
                      <a:pt x="0" y="18"/>
                    </a:moveTo>
                    <a:lnTo>
                      <a:pt x="0" y="12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21" y="0"/>
                    </a:lnTo>
                    <a:lnTo>
                      <a:pt x="26" y="1"/>
                    </a:lnTo>
                    <a:lnTo>
                      <a:pt x="32" y="4"/>
                    </a:lnTo>
                    <a:lnTo>
                      <a:pt x="38" y="11"/>
                    </a:lnTo>
                    <a:lnTo>
                      <a:pt x="36" y="22"/>
                    </a:lnTo>
                    <a:lnTo>
                      <a:pt x="32" y="33"/>
                    </a:lnTo>
                    <a:lnTo>
                      <a:pt x="30" y="36"/>
                    </a:lnTo>
                    <a:lnTo>
                      <a:pt x="21" y="44"/>
                    </a:lnTo>
                    <a:lnTo>
                      <a:pt x="15" y="42"/>
                    </a:lnTo>
                    <a:lnTo>
                      <a:pt x="12" y="40"/>
                    </a:lnTo>
                    <a:lnTo>
                      <a:pt x="8" y="36"/>
                    </a:lnTo>
                    <a:lnTo>
                      <a:pt x="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5" name="Freeform 105"/>
              <p:cNvSpPr>
                <a:spLocks/>
              </p:cNvSpPr>
              <p:nvPr/>
            </p:nvSpPr>
            <p:spPr bwMode="auto">
              <a:xfrm>
                <a:off x="2910" y="2552"/>
                <a:ext cx="91" cy="65"/>
              </a:xfrm>
              <a:custGeom>
                <a:avLst/>
                <a:gdLst>
                  <a:gd name="T0" fmla="*/ 3 w 106"/>
                  <a:gd name="T1" fmla="*/ 11 h 71"/>
                  <a:gd name="T2" fmla="*/ 0 w 106"/>
                  <a:gd name="T3" fmla="*/ 6 h 71"/>
                  <a:gd name="T4" fmla="*/ 3 w 106"/>
                  <a:gd name="T5" fmla="*/ 5 h 71"/>
                  <a:gd name="T6" fmla="*/ 3 w 106"/>
                  <a:gd name="T7" fmla="*/ 5 h 71"/>
                  <a:gd name="T8" fmla="*/ 3 w 106"/>
                  <a:gd name="T9" fmla="*/ 5 h 71"/>
                  <a:gd name="T10" fmla="*/ 3 w 106"/>
                  <a:gd name="T11" fmla="*/ 0 h 71"/>
                  <a:gd name="T12" fmla="*/ 3 w 106"/>
                  <a:gd name="T13" fmla="*/ 0 h 71"/>
                  <a:gd name="T14" fmla="*/ 3 w 106"/>
                  <a:gd name="T15" fmla="*/ 1 h 71"/>
                  <a:gd name="T16" fmla="*/ 3 w 106"/>
                  <a:gd name="T17" fmla="*/ 4 h 71"/>
                  <a:gd name="T18" fmla="*/ 4 w 106"/>
                  <a:gd name="T19" fmla="*/ 5 h 71"/>
                  <a:gd name="T20" fmla="*/ 5 w 106"/>
                  <a:gd name="T21" fmla="*/ 5 h 71"/>
                  <a:gd name="T22" fmla="*/ 6 w 106"/>
                  <a:gd name="T23" fmla="*/ 5 h 71"/>
                  <a:gd name="T24" fmla="*/ 7 w 106"/>
                  <a:gd name="T25" fmla="*/ 5 h 71"/>
                  <a:gd name="T26" fmla="*/ 7 w 106"/>
                  <a:gd name="T27" fmla="*/ 5 h 71"/>
                  <a:gd name="T28" fmla="*/ 7 w 106"/>
                  <a:gd name="T29" fmla="*/ 4 h 71"/>
                  <a:gd name="T30" fmla="*/ 7 w 106"/>
                  <a:gd name="T31" fmla="*/ 3 h 71"/>
                  <a:gd name="T32" fmla="*/ 8 w 106"/>
                  <a:gd name="T33" fmla="*/ 3 h 71"/>
                  <a:gd name="T34" fmla="*/ 8 w 106"/>
                  <a:gd name="T35" fmla="*/ 5 h 71"/>
                  <a:gd name="T36" fmla="*/ 8 w 106"/>
                  <a:gd name="T37" fmla="*/ 5 h 71"/>
                  <a:gd name="T38" fmla="*/ 9 w 106"/>
                  <a:gd name="T39" fmla="*/ 5 h 71"/>
                  <a:gd name="T40" fmla="*/ 9 w 106"/>
                  <a:gd name="T41" fmla="*/ 6 h 71"/>
                  <a:gd name="T42" fmla="*/ 9 w 106"/>
                  <a:gd name="T43" fmla="*/ 8 h 71"/>
                  <a:gd name="T44" fmla="*/ 9 w 106"/>
                  <a:gd name="T45" fmla="*/ 11 h 71"/>
                  <a:gd name="T46" fmla="*/ 11 w 106"/>
                  <a:gd name="T47" fmla="*/ 16 h 71"/>
                  <a:gd name="T48" fmla="*/ 11 w 106"/>
                  <a:gd name="T49" fmla="*/ 17 h 71"/>
                  <a:gd name="T50" fmla="*/ 10 w 106"/>
                  <a:gd name="T51" fmla="*/ 19 h 71"/>
                  <a:gd name="T52" fmla="*/ 9 w 106"/>
                  <a:gd name="T53" fmla="*/ 17 h 71"/>
                  <a:gd name="T54" fmla="*/ 8 w 106"/>
                  <a:gd name="T55" fmla="*/ 16 h 71"/>
                  <a:gd name="T56" fmla="*/ 7 w 106"/>
                  <a:gd name="T57" fmla="*/ 16 h 71"/>
                  <a:gd name="T58" fmla="*/ 7 w 106"/>
                  <a:gd name="T59" fmla="*/ 13 h 71"/>
                  <a:gd name="T60" fmla="*/ 7 w 106"/>
                  <a:gd name="T61" fmla="*/ 11 h 71"/>
                  <a:gd name="T62" fmla="*/ 5 w 106"/>
                  <a:gd name="T63" fmla="*/ 10 h 71"/>
                  <a:gd name="T64" fmla="*/ 4 w 106"/>
                  <a:gd name="T65" fmla="*/ 11 h 71"/>
                  <a:gd name="T66" fmla="*/ 3 w 106"/>
                  <a:gd name="T67" fmla="*/ 12 h 71"/>
                  <a:gd name="T68" fmla="*/ 3 w 106"/>
                  <a:gd name="T69" fmla="*/ 14 h 71"/>
                  <a:gd name="T70" fmla="*/ 3 w 106"/>
                  <a:gd name="T71" fmla="*/ 11 h 71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06"/>
                  <a:gd name="T109" fmla="*/ 0 h 71"/>
                  <a:gd name="T110" fmla="*/ 106 w 106"/>
                  <a:gd name="T111" fmla="*/ 71 h 71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06" h="71">
                    <a:moveTo>
                      <a:pt x="16" y="40"/>
                    </a:moveTo>
                    <a:lnTo>
                      <a:pt x="0" y="25"/>
                    </a:lnTo>
                    <a:lnTo>
                      <a:pt x="17" y="20"/>
                    </a:lnTo>
                    <a:lnTo>
                      <a:pt x="22" y="19"/>
                    </a:lnTo>
                    <a:lnTo>
                      <a:pt x="24" y="13"/>
                    </a:lnTo>
                    <a:lnTo>
                      <a:pt x="22" y="0"/>
                    </a:lnTo>
                    <a:lnTo>
                      <a:pt x="29" y="0"/>
                    </a:lnTo>
                    <a:lnTo>
                      <a:pt x="37" y="1"/>
                    </a:lnTo>
                    <a:lnTo>
                      <a:pt x="39" y="4"/>
                    </a:lnTo>
                    <a:lnTo>
                      <a:pt x="44" y="5"/>
                    </a:lnTo>
                    <a:lnTo>
                      <a:pt x="49" y="9"/>
                    </a:lnTo>
                    <a:lnTo>
                      <a:pt x="61" y="11"/>
                    </a:lnTo>
                    <a:lnTo>
                      <a:pt x="67" y="10"/>
                    </a:lnTo>
                    <a:lnTo>
                      <a:pt x="68" y="7"/>
                    </a:lnTo>
                    <a:lnTo>
                      <a:pt x="68" y="4"/>
                    </a:lnTo>
                    <a:lnTo>
                      <a:pt x="72" y="3"/>
                    </a:lnTo>
                    <a:lnTo>
                      <a:pt x="78" y="3"/>
                    </a:lnTo>
                    <a:lnTo>
                      <a:pt x="82" y="6"/>
                    </a:lnTo>
                    <a:lnTo>
                      <a:pt x="83" y="14"/>
                    </a:lnTo>
                    <a:lnTo>
                      <a:pt x="88" y="21"/>
                    </a:lnTo>
                    <a:lnTo>
                      <a:pt x="93" y="25"/>
                    </a:lnTo>
                    <a:lnTo>
                      <a:pt x="93" y="30"/>
                    </a:lnTo>
                    <a:lnTo>
                      <a:pt x="97" y="40"/>
                    </a:lnTo>
                    <a:lnTo>
                      <a:pt x="105" y="60"/>
                    </a:lnTo>
                    <a:lnTo>
                      <a:pt x="105" y="66"/>
                    </a:lnTo>
                    <a:lnTo>
                      <a:pt x="102" y="70"/>
                    </a:lnTo>
                    <a:lnTo>
                      <a:pt x="92" y="67"/>
                    </a:lnTo>
                    <a:lnTo>
                      <a:pt x="82" y="60"/>
                    </a:lnTo>
                    <a:lnTo>
                      <a:pt x="70" y="60"/>
                    </a:lnTo>
                    <a:lnTo>
                      <a:pt x="71" y="48"/>
                    </a:lnTo>
                    <a:lnTo>
                      <a:pt x="67" y="40"/>
                    </a:lnTo>
                    <a:lnTo>
                      <a:pt x="53" y="37"/>
                    </a:lnTo>
                    <a:lnTo>
                      <a:pt x="43" y="38"/>
                    </a:lnTo>
                    <a:lnTo>
                      <a:pt x="36" y="42"/>
                    </a:lnTo>
                    <a:lnTo>
                      <a:pt x="31" y="51"/>
                    </a:lnTo>
                    <a:lnTo>
                      <a:pt x="16" y="4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6" name="Freeform 106"/>
              <p:cNvSpPr>
                <a:spLocks/>
              </p:cNvSpPr>
              <p:nvPr/>
            </p:nvSpPr>
            <p:spPr bwMode="auto">
              <a:xfrm>
                <a:off x="2990" y="2570"/>
                <a:ext cx="77" cy="84"/>
              </a:xfrm>
              <a:custGeom>
                <a:avLst/>
                <a:gdLst>
                  <a:gd name="T0" fmla="*/ 3 w 92"/>
                  <a:gd name="T1" fmla="*/ 31 h 90"/>
                  <a:gd name="T2" fmla="*/ 3 w 92"/>
                  <a:gd name="T3" fmla="*/ 29 h 90"/>
                  <a:gd name="T4" fmla="*/ 3 w 92"/>
                  <a:gd name="T5" fmla="*/ 24 h 90"/>
                  <a:gd name="T6" fmla="*/ 3 w 92"/>
                  <a:gd name="T7" fmla="*/ 23 h 90"/>
                  <a:gd name="T8" fmla="*/ 3 w 92"/>
                  <a:gd name="T9" fmla="*/ 23 h 90"/>
                  <a:gd name="T10" fmla="*/ 3 w 92"/>
                  <a:gd name="T11" fmla="*/ 21 h 90"/>
                  <a:gd name="T12" fmla="*/ 3 w 92"/>
                  <a:gd name="T13" fmla="*/ 20 h 90"/>
                  <a:gd name="T14" fmla="*/ 3 w 92"/>
                  <a:gd name="T15" fmla="*/ 18 h 90"/>
                  <a:gd name="T16" fmla="*/ 3 w 92"/>
                  <a:gd name="T17" fmla="*/ 16 h 90"/>
                  <a:gd name="T18" fmla="*/ 3 w 92"/>
                  <a:gd name="T19" fmla="*/ 16 h 90"/>
                  <a:gd name="T20" fmla="*/ 3 w 92"/>
                  <a:gd name="T21" fmla="*/ 17 h 90"/>
                  <a:gd name="T22" fmla="*/ 3 w 92"/>
                  <a:gd name="T23" fmla="*/ 14 h 90"/>
                  <a:gd name="T24" fmla="*/ 3 w 92"/>
                  <a:gd name="T25" fmla="*/ 8 h 90"/>
                  <a:gd name="T26" fmla="*/ 1 w 92"/>
                  <a:gd name="T27" fmla="*/ 7 h 90"/>
                  <a:gd name="T28" fmla="*/ 0 w 92"/>
                  <a:gd name="T29" fmla="*/ 5 h 90"/>
                  <a:gd name="T30" fmla="*/ 3 w 92"/>
                  <a:gd name="T31" fmla="*/ 7 h 90"/>
                  <a:gd name="T32" fmla="*/ 3 w 92"/>
                  <a:gd name="T33" fmla="*/ 4 h 90"/>
                  <a:gd name="T34" fmla="*/ 3 w 92"/>
                  <a:gd name="T35" fmla="*/ 1 h 90"/>
                  <a:gd name="T36" fmla="*/ 3 w 92"/>
                  <a:gd name="T37" fmla="*/ 0 h 90"/>
                  <a:gd name="T38" fmla="*/ 3 w 92"/>
                  <a:gd name="T39" fmla="*/ 2 h 90"/>
                  <a:gd name="T40" fmla="*/ 3 w 92"/>
                  <a:gd name="T41" fmla="*/ 4 h 90"/>
                  <a:gd name="T42" fmla="*/ 3 w 92"/>
                  <a:gd name="T43" fmla="*/ 4 h 90"/>
                  <a:gd name="T44" fmla="*/ 3 w 92"/>
                  <a:gd name="T45" fmla="*/ 2 h 90"/>
                  <a:gd name="T46" fmla="*/ 3 w 92"/>
                  <a:gd name="T47" fmla="*/ 1 h 90"/>
                  <a:gd name="T48" fmla="*/ 4 w 92"/>
                  <a:gd name="T49" fmla="*/ 1 h 90"/>
                  <a:gd name="T50" fmla="*/ 5 w 92"/>
                  <a:gd name="T51" fmla="*/ 2 h 90"/>
                  <a:gd name="T52" fmla="*/ 6 w 92"/>
                  <a:gd name="T53" fmla="*/ 0 h 90"/>
                  <a:gd name="T54" fmla="*/ 6 w 92"/>
                  <a:gd name="T55" fmla="*/ 1 h 90"/>
                  <a:gd name="T56" fmla="*/ 6 w 92"/>
                  <a:gd name="T57" fmla="*/ 6 h 90"/>
                  <a:gd name="T58" fmla="*/ 6 w 92"/>
                  <a:gd name="T59" fmla="*/ 7 h 90"/>
                  <a:gd name="T60" fmla="*/ 7 w 92"/>
                  <a:gd name="T61" fmla="*/ 11 h 90"/>
                  <a:gd name="T62" fmla="*/ 6 w 92"/>
                  <a:gd name="T63" fmla="*/ 15 h 90"/>
                  <a:gd name="T64" fmla="*/ 6 w 92"/>
                  <a:gd name="T65" fmla="*/ 20 h 90"/>
                  <a:gd name="T66" fmla="*/ 6 w 92"/>
                  <a:gd name="T67" fmla="*/ 24 h 90"/>
                  <a:gd name="T68" fmla="*/ 6 w 92"/>
                  <a:gd name="T69" fmla="*/ 27 h 90"/>
                  <a:gd name="T70" fmla="*/ 7 w 92"/>
                  <a:gd name="T71" fmla="*/ 32 h 90"/>
                  <a:gd name="T72" fmla="*/ 5 w 92"/>
                  <a:gd name="T73" fmla="*/ 30 h 90"/>
                  <a:gd name="T74" fmla="*/ 3 w 92"/>
                  <a:gd name="T75" fmla="*/ 31 h 9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2"/>
                  <a:gd name="T115" fmla="*/ 0 h 90"/>
                  <a:gd name="T116" fmla="*/ 92 w 92"/>
                  <a:gd name="T117" fmla="*/ 90 h 9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2" h="90">
                    <a:moveTo>
                      <a:pt x="43" y="85"/>
                    </a:moveTo>
                    <a:lnTo>
                      <a:pt x="47" y="79"/>
                    </a:lnTo>
                    <a:lnTo>
                      <a:pt x="45" y="67"/>
                    </a:lnTo>
                    <a:lnTo>
                      <a:pt x="43" y="65"/>
                    </a:lnTo>
                    <a:lnTo>
                      <a:pt x="34" y="65"/>
                    </a:lnTo>
                    <a:lnTo>
                      <a:pt x="30" y="60"/>
                    </a:lnTo>
                    <a:lnTo>
                      <a:pt x="27" y="56"/>
                    </a:lnTo>
                    <a:lnTo>
                      <a:pt x="27" y="49"/>
                    </a:lnTo>
                    <a:lnTo>
                      <a:pt x="24" y="43"/>
                    </a:lnTo>
                    <a:lnTo>
                      <a:pt x="18" y="42"/>
                    </a:lnTo>
                    <a:lnTo>
                      <a:pt x="11" y="47"/>
                    </a:lnTo>
                    <a:lnTo>
                      <a:pt x="11" y="36"/>
                    </a:lnTo>
                    <a:lnTo>
                      <a:pt x="4" y="24"/>
                    </a:lnTo>
                    <a:lnTo>
                      <a:pt x="1" y="14"/>
                    </a:lnTo>
                    <a:lnTo>
                      <a:pt x="0" y="5"/>
                    </a:lnTo>
                    <a:lnTo>
                      <a:pt x="6" y="7"/>
                    </a:lnTo>
                    <a:lnTo>
                      <a:pt x="22" y="4"/>
                    </a:lnTo>
                    <a:lnTo>
                      <a:pt x="24" y="1"/>
                    </a:lnTo>
                    <a:lnTo>
                      <a:pt x="28" y="0"/>
                    </a:lnTo>
                    <a:lnTo>
                      <a:pt x="31" y="2"/>
                    </a:lnTo>
                    <a:lnTo>
                      <a:pt x="34" y="4"/>
                    </a:lnTo>
                    <a:lnTo>
                      <a:pt x="37" y="4"/>
                    </a:lnTo>
                    <a:lnTo>
                      <a:pt x="39" y="2"/>
                    </a:lnTo>
                    <a:lnTo>
                      <a:pt x="43" y="1"/>
                    </a:lnTo>
                    <a:lnTo>
                      <a:pt x="54" y="1"/>
                    </a:lnTo>
                    <a:lnTo>
                      <a:pt x="64" y="2"/>
                    </a:lnTo>
                    <a:lnTo>
                      <a:pt x="73" y="0"/>
                    </a:lnTo>
                    <a:lnTo>
                      <a:pt x="78" y="1"/>
                    </a:lnTo>
                    <a:lnTo>
                      <a:pt x="82" y="6"/>
                    </a:lnTo>
                    <a:lnTo>
                      <a:pt x="84" y="20"/>
                    </a:lnTo>
                    <a:lnTo>
                      <a:pt x="87" y="31"/>
                    </a:lnTo>
                    <a:lnTo>
                      <a:pt x="86" y="41"/>
                    </a:lnTo>
                    <a:lnTo>
                      <a:pt x="82" y="56"/>
                    </a:lnTo>
                    <a:lnTo>
                      <a:pt x="82" y="67"/>
                    </a:lnTo>
                    <a:lnTo>
                      <a:pt x="84" y="76"/>
                    </a:lnTo>
                    <a:lnTo>
                      <a:pt x="91" y="89"/>
                    </a:lnTo>
                    <a:lnTo>
                      <a:pt x="71" y="82"/>
                    </a:lnTo>
                    <a:lnTo>
                      <a:pt x="43" y="8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7" name="Freeform 107"/>
              <p:cNvSpPr>
                <a:spLocks/>
              </p:cNvSpPr>
              <p:nvPr/>
            </p:nvSpPr>
            <p:spPr bwMode="auto">
              <a:xfrm>
                <a:off x="3025" y="2537"/>
                <a:ext cx="67" cy="38"/>
              </a:xfrm>
              <a:custGeom>
                <a:avLst/>
                <a:gdLst>
                  <a:gd name="T0" fmla="*/ 3 w 80"/>
                  <a:gd name="T1" fmla="*/ 6 h 41"/>
                  <a:gd name="T2" fmla="*/ 3 w 80"/>
                  <a:gd name="T3" fmla="*/ 6 h 41"/>
                  <a:gd name="T4" fmla="*/ 3 w 80"/>
                  <a:gd name="T5" fmla="*/ 6 h 41"/>
                  <a:gd name="T6" fmla="*/ 3 w 80"/>
                  <a:gd name="T7" fmla="*/ 6 h 41"/>
                  <a:gd name="T8" fmla="*/ 0 w 80"/>
                  <a:gd name="T9" fmla="*/ 14 h 41"/>
                  <a:gd name="T10" fmla="*/ 3 w 80"/>
                  <a:gd name="T11" fmla="*/ 13 h 41"/>
                  <a:gd name="T12" fmla="*/ 3 w 80"/>
                  <a:gd name="T13" fmla="*/ 13 h 41"/>
                  <a:gd name="T14" fmla="*/ 3 w 80"/>
                  <a:gd name="T15" fmla="*/ 13 h 41"/>
                  <a:gd name="T16" fmla="*/ 3 w 80"/>
                  <a:gd name="T17" fmla="*/ 12 h 41"/>
                  <a:gd name="T18" fmla="*/ 3 w 80"/>
                  <a:gd name="T19" fmla="*/ 13 h 41"/>
                  <a:gd name="T20" fmla="*/ 3 w 80"/>
                  <a:gd name="T21" fmla="*/ 12 h 41"/>
                  <a:gd name="T22" fmla="*/ 3 w 80"/>
                  <a:gd name="T23" fmla="*/ 10 h 41"/>
                  <a:gd name="T24" fmla="*/ 3 w 80"/>
                  <a:gd name="T25" fmla="*/ 7 h 41"/>
                  <a:gd name="T26" fmla="*/ 3 w 80"/>
                  <a:gd name="T27" fmla="*/ 6 h 41"/>
                  <a:gd name="T28" fmla="*/ 4 w 80"/>
                  <a:gd name="T29" fmla="*/ 6 h 41"/>
                  <a:gd name="T30" fmla="*/ 5 w 80"/>
                  <a:gd name="T31" fmla="*/ 6 h 41"/>
                  <a:gd name="T32" fmla="*/ 5 w 80"/>
                  <a:gd name="T33" fmla="*/ 6 h 41"/>
                  <a:gd name="T34" fmla="*/ 6 w 80"/>
                  <a:gd name="T35" fmla="*/ 6 h 41"/>
                  <a:gd name="T36" fmla="*/ 6 w 80"/>
                  <a:gd name="T37" fmla="*/ 6 h 41"/>
                  <a:gd name="T38" fmla="*/ 6 w 80"/>
                  <a:gd name="T39" fmla="*/ 6 h 41"/>
                  <a:gd name="T40" fmla="*/ 6 w 80"/>
                  <a:gd name="T41" fmla="*/ 6 h 41"/>
                  <a:gd name="T42" fmla="*/ 5 w 80"/>
                  <a:gd name="T43" fmla="*/ 6 h 41"/>
                  <a:gd name="T44" fmla="*/ 5 w 80"/>
                  <a:gd name="T45" fmla="*/ 6 h 41"/>
                  <a:gd name="T46" fmla="*/ 5 w 80"/>
                  <a:gd name="T47" fmla="*/ 0 h 41"/>
                  <a:gd name="T48" fmla="*/ 3 w 80"/>
                  <a:gd name="T49" fmla="*/ 6 h 41"/>
                  <a:gd name="T50" fmla="*/ 3 w 80"/>
                  <a:gd name="T51" fmla="*/ 6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0"/>
                  <a:gd name="T79" fmla="*/ 0 h 41"/>
                  <a:gd name="T80" fmla="*/ 80 w 80"/>
                  <a:gd name="T81" fmla="*/ 41 h 41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0" h="41">
                    <a:moveTo>
                      <a:pt x="31" y="8"/>
                    </a:moveTo>
                    <a:lnTo>
                      <a:pt x="21" y="9"/>
                    </a:lnTo>
                    <a:lnTo>
                      <a:pt x="12" y="13"/>
                    </a:lnTo>
                    <a:lnTo>
                      <a:pt x="4" y="22"/>
                    </a:lnTo>
                    <a:lnTo>
                      <a:pt x="0" y="40"/>
                    </a:lnTo>
                    <a:lnTo>
                      <a:pt x="4" y="38"/>
                    </a:lnTo>
                    <a:lnTo>
                      <a:pt x="16" y="38"/>
                    </a:lnTo>
                    <a:lnTo>
                      <a:pt x="30" y="38"/>
                    </a:lnTo>
                    <a:lnTo>
                      <a:pt x="31" y="36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41" y="30"/>
                    </a:lnTo>
                    <a:lnTo>
                      <a:pt x="45" y="25"/>
                    </a:lnTo>
                    <a:lnTo>
                      <a:pt x="48" y="22"/>
                    </a:lnTo>
                    <a:lnTo>
                      <a:pt x="54" y="21"/>
                    </a:lnTo>
                    <a:lnTo>
                      <a:pt x="65" y="21"/>
                    </a:lnTo>
                    <a:lnTo>
                      <a:pt x="72" y="21"/>
                    </a:lnTo>
                    <a:lnTo>
                      <a:pt x="79" y="21"/>
                    </a:lnTo>
                    <a:lnTo>
                      <a:pt x="79" y="18"/>
                    </a:lnTo>
                    <a:lnTo>
                      <a:pt x="77" y="17"/>
                    </a:lnTo>
                    <a:lnTo>
                      <a:pt x="75" y="17"/>
                    </a:lnTo>
                    <a:lnTo>
                      <a:pt x="70" y="14"/>
                    </a:lnTo>
                    <a:lnTo>
                      <a:pt x="66" y="8"/>
                    </a:lnTo>
                    <a:lnTo>
                      <a:pt x="62" y="0"/>
                    </a:lnTo>
                    <a:lnTo>
                      <a:pt x="40" y="8"/>
                    </a:lnTo>
                    <a:lnTo>
                      <a:pt x="31" y="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8" name="Freeform 108"/>
              <p:cNvSpPr>
                <a:spLocks/>
              </p:cNvSpPr>
              <p:nvPr/>
            </p:nvSpPr>
            <p:spPr bwMode="auto">
              <a:xfrm>
                <a:off x="3057" y="2556"/>
                <a:ext cx="30" cy="99"/>
              </a:xfrm>
              <a:custGeom>
                <a:avLst/>
                <a:gdLst>
                  <a:gd name="T0" fmla="*/ 3 w 35"/>
                  <a:gd name="T1" fmla="*/ 0 h 106"/>
                  <a:gd name="T2" fmla="*/ 3 w 35"/>
                  <a:gd name="T3" fmla="*/ 0 h 106"/>
                  <a:gd name="T4" fmla="*/ 3 w 35"/>
                  <a:gd name="T5" fmla="*/ 5 h 106"/>
                  <a:gd name="T6" fmla="*/ 2 w 35"/>
                  <a:gd name="T7" fmla="*/ 7 h 106"/>
                  <a:gd name="T8" fmla="*/ 0 w 35"/>
                  <a:gd name="T9" fmla="*/ 7 h 106"/>
                  <a:gd name="T10" fmla="*/ 2 w 35"/>
                  <a:gd name="T11" fmla="*/ 7 h 106"/>
                  <a:gd name="T12" fmla="*/ 3 w 35"/>
                  <a:gd name="T13" fmla="*/ 13 h 106"/>
                  <a:gd name="T14" fmla="*/ 3 w 35"/>
                  <a:gd name="T15" fmla="*/ 16 h 106"/>
                  <a:gd name="T16" fmla="*/ 3 w 35"/>
                  <a:gd name="T17" fmla="*/ 20 h 106"/>
                  <a:gd name="T18" fmla="*/ 3 w 35"/>
                  <a:gd name="T19" fmla="*/ 23 h 106"/>
                  <a:gd name="T20" fmla="*/ 2 w 35"/>
                  <a:gd name="T21" fmla="*/ 31 h 106"/>
                  <a:gd name="T22" fmla="*/ 3 w 35"/>
                  <a:gd name="T23" fmla="*/ 37 h 106"/>
                  <a:gd name="T24" fmla="*/ 3 w 35"/>
                  <a:gd name="T25" fmla="*/ 38 h 106"/>
                  <a:gd name="T26" fmla="*/ 3 w 35"/>
                  <a:gd name="T27" fmla="*/ 26 h 106"/>
                  <a:gd name="T28" fmla="*/ 3 w 35"/>
                  <a:gd name="T29" fmla="*/ 13 h 106"/>
                  <a:gd name="T30" fmla="*/ 3 w 35"/>
                  <a:gd name="T31" fmla="*/ 6 h 106"/>
                  <a:gd name="T32" fmla="*/ 3 w 35"/>
                  <a:gd name="T33" fmla="*/ 0 h 106"/>
                  <a:gd name="T34" fmla="*/ 3 w 35"/>
                  <a:gd name="T35" fmla="*/ 0 h 10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"/>
                  <a:gd name="T55" fmla="*/ 0 h 106"/>
                  <a:gd name="T56" fmla="*/ 35 w 35"/>
                  <a:gd name="T57" fmla="*/ 106 h 10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" h="106">
                    <a:moveTo>
                      <a:pt x="15" y="0"/>
                    </a:moveTo>
                    <a:lnTo>
                      <a:pt x="12" y="0"/>
                    </a:lnTo>
                    <a:lnTo>
                      <a:pt x="4" y="5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7"/>
                    </a:lnTo>
                    <a:lnTo>
                      <a:pt x="7" y="34"/>
                    </a:lnTo>
                    <a:lnTo>
                      <a:pt x="7" y="43"/>
                    </a:lnTo>
                    <a:lnTo>
                      <a:pt x="7" y="55"/>
                    </a:lnTo>
                    <a:lnTo>
                      <a:pt x="4" y="64"/>
                    </a:lnTo>
                    <a:lnTo>
                      <a:pt x="2" y="86"/>
                    </a:lnTo>
                    <a:lnTo>
                      <a:pt x="12" y="102"/>
                    </a:lnTo>
                    <a:lnTo>
                      <a:pt x="30" y="105"/>
                    </a:lnTo>
                    <a:lnTo>
                      <a:pt x="34" y="72"/>
                    </a:lnTo>
                    <a:lnTo>
                      <a:pt x="31" y="34"/>
                    </a:lnTo>
                    <a:lnTo>
                      <a:pt x="26" y="6"/>
                    </a:lnTo>
                    <a:lnTo>
                      <a:pt x="21" y="0"/>
                    </a:lnTo>
                    <a:lnTo>
                      <a:pt x="15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9" name="Freeform 109"/>
              <p:cNvSpPr>
                <a:spLocks/>
              </p:cNvSpPr>
              <p:nvPr/>
            </p:nvSpPr>
            <p:spPr bwMode="auto">
              <a:xfrm>
                <a:off x="3076" y="2556"/>
                <a:ext cx="24" cy="99"/>
              </a:xfrm>
              <a:custGeom>
                <a:avLst/>
                <a:gdLst>
                  <a:gd name="T0" fmla="*/ 0 w 28"/>
                  <a:gd name="T1" fmla="*/ 0 h 106"/>
                  <a:gd name="T2" fmla="*/ 3 w 28"/>
                  <a:gd name="T3" fmla="*/ 2 h 106"/>
                  <a:gd name="T4" fmla="*/ 3 w 28"/>
                  <a:gd name="T5" fmla="*/ 5 h 106"/>
                  <a:gd name="T6" fmla="*/ 3 w 28"/>
                  <a:gd name="T7" fmla="*/ 7 h 106"/>
                  <a:gd name="T8" fmla="*/ 3 w 28"/>
                  <a:gd name="T9" fmla="*/ 7 h 106"/>
                  <a:gd name="T10" fmla="*/ 3 w 28"/>
                  <a:gd name="T11" fmla="*/ 7 h 106"/>
                  <a:gd name="T12" fmla="*/ 3 w 28"/>
                  <a:gd name="T13" fmla="*/ 7 h 106"/>
                  <a:gd name="T14" fmla="*/ 3 w 28"/>
                  <a:gd name="T15" fmla="*/ 13 h 106"/>
                  <a:gd name="T16" fmla="*/ 3 w 28"/>
                  <a:gd name="T17" fmla="*/ 34 h 106"/>
                  <a:gd name="T18" fmla="*/ 3 w 28"/>
                  <a:gd name="T19" fmla="*/ 35 h 106"/>
                  <a:gd name="T20" fmla="*/ 3 w 28"/>
                  <a:gd name="T21" fmla="*/ 35 h 106"/>
                  <a:gd name="T22" fmla="*/ 3 w 28"/>
                  <a:gd name="T23" fmla="*/ 38 h 106"/>
                  <a:gd name="T24" fmla="*/ 3 w 28"/>
                  <a:gd name="T25" fmla="*/ 20 h 106"/>
                  <a:gd name="T26" fmla="*/ 3 w 28"/>
                  <a:gd name="T27" fmla="*/ 9 h 106"/>
                  <a:gd name="T28" fmla="*/ 3 w 28"/>
                  <a:gd name="T29" fmla="*/ 7 h 106"/>
                  <a:gd name="T30" fmla="*/ 0 w 28"/>
                  <a:gd name="T31" fmla="*/ 0 h 10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8"/>
                  <a:gd name="T49" fmla="*/ 0 h 106"/>
                  <a:gd name="T50" fmla="*/ 28 w 28"/>
                  <a:gd name="T51" fmla="*/ 106 h 10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8" h="106">
                    <a:moveTo>
                      <a:pt x="0" y="0"/>
                    </a:moveTo>
                    <a:lnTo>
                      <a:pt x="14" y="2"/>
                    </a:lnTo>
                    <a:lnTo>
                      <a:pt x="14" y="5"/>
                    </a:lnTo>
                    <a:lnTo>
                      <a:pt x="15" y="10"/>
                    </a:lnTo>
                    <a:lnTo>
                      <a:pt x="18" y="12"/>
                    </a:lnTo>
                    <a:lnTo>
                      <a:pt x="22" y="16"/>
                    </a:lnTo>
                    <a:lnTo>
                      <a:pt x="25" y="23"/>
                    </a:lnTo>
                    <a:lnTo>
                      <a:pt x="27" y="34"/>
                    </a:lnTo>
                    <a:lnTo>
                      <a:pt x="27" y="94"/>
                    </a:lnTo>
                    <a:lnTo>
                      <a:pt x="22" y="96"/>
                    </a:lnTo>
                    <a:lnTo>
                      <a:pt x="15" y="99"/>
                    </a:lnTo>
                    <a:lnTo>
                      <a:pt x="8" y="105"/>
                    </a:lnTo>
                    <a:lnTo>
                      <a:pt x="12" y="58"/>
                    </a:lnTo>
                    <a:lnTo>
                      <a:pt x="8" y="26"/>
                    </a:lnTo>
                    <a:lnTo>
                      <a:pt x="5" y="10"/>
                    </a:lnTo>
                    <a:lnTo>
                      <a:pt x="0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0" name="Freeform 110"/>
              <p:cNvSpPr>
                <a:spLocks/>
              </p:cNvSpPr>
              <p:nvPr/>
            </p:nvSpPr>
            <p:spPr bwMode="auto">
              <a:xfrm>
                <a:off x="3089" y="2552"/>
                <a:ext cx="36" cy="93"/>
              </a:xfrm>
              <a:custGeom>
                <a:avLst/>
                <a:gdLst>
                  <a:gd name="T0" fmla="*/ 3 w 43"/>
                  <a:gd name="T1" fmla="*/ 29 h 101"/>
                  <a:gd name="T2" fmla="*/ 3 w 43"/>
                  <a:gd name="T3" fmla="*/ 10 h 101"/>
                  <a:gd name="T4" fmla="*/ 3 w 43"/>
                  <a:gd name="T5" fmla="*/ 6 h 101"/>
                  <a:gd name="T6" fmla="*/ 3 w 43"/>
                  <a:gd name="T7" fmla="*/ 6 h 101"/>
                  <a:gd name="T8" fmla="*/ 0 w 43"/>
                  <a:gd name="T9" fmla="*/ 6 h 101"/>
                  <a:gd name="T10" fmla="*/ 0 w 43"/>
                  <a:gd name="T11" fmla="*/ 6 h 101"/>
                  <a:gd name="T12" fmla="*/ 3 w 43"/>
                  <a:gd name="T13" fmla="*/ 5 h 101"/>
                  <a:gd name="T14" fmla="*/ 3 w 43"/>
                  <a:gd name="T15" fmla="*/ 0 h 101"/>
                  <a:gd name="T16" fmla="*/ 3 w 43"/>
                  <a:gd name="T17" fmla="*/ 6 h 101"/>
                  <a:gd name="T18" fmla="*/ 3 w 43"/>
                  <a:gd name="T19" fmla="*/ 6 h 101"/>
                  <a:gd name="T20" fmla="*/ 3 w 43"/>
                  <a:gd name="T21" fmla="*/ 6 h 101"/>
                  <a:gd name="T22" fmla="*/ 3 w 43"/>
                  <a:gd name="T23" fmla="*/ 8 h 101"/>
                  <a:gd name="T24" fmla="*/ 3 w 43"/>
                  <a:gd name="T25" fmla="*/ 14 h 101"/>
                  <a:gd name="T26" fmla="*/ 3 w 43"/>
                  <a:gd name="T27" fmla="*/ 16 h 101"/>
                  <a:gd name="T28" fmla="*/ 3 w 43"/>
                  <a:gd name="T29" fmla="*/ 23 h 101"/>
                  <a:gd name="T30" fmla="*/ 3 w 43"/>
                  <a:gd name="T31" fmla="*/ 27 h 101"/>
                  <a:gd name="T32" fmla="*/ 3 w 43"/>
                  <a:gd name="T33" fmla="*/ 29 h 10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3"/>
                  <a:gd name="T52" fmla="*/ 0 h 101"/>
                  <a:gd name="T53" fmla="*/ 43 w 43"/>
                  <a:gd name="T54" fmla="*/ 101 h 10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3" h="101">
                    <a:moveTo>
                      <a:pt x="12" y="100"/>
                    </a:moveTo>
                    <a:lnTo>
                      <a:pt x="12" y="34"/>
                    </a:lnTo>
                    <a:lnTo>
                      <a:pt x="9" y="24"/>
                    </a:lnTo>
                    <a:lnTo>
                      <a:pt x="3" y="19"/>
                    </a:lnTo>
                    <a:lnTo>
                      <a:pt x="0" y="13"/>
                    </a:lnTo>
                    <a:lnTo>
                      <a:pt x="0" y="6"/>
                    </a:lnTo>
                    <a:lnTo>
                      <a:pt x="13" y="5"/>
                    </a:lnTo>
                    <a:lnTo>
                      <a:pt x="14" y="0"/>
                    </a:lnTo>
                    <a:lnTo>
                      <a:pt x="26" y="8"/>
                    </a:lnTo>
                    <a:lnTo>
                      <a:pt x="29" y="10"/>
                    </a:lnTo>
                    <a:lnTo>
                      <a:pt x="35" y="16"/>
                    </a:lnTo>
                    <a:lnTo>
                      <a:pt x="42" y="28"/>
                    </a:lnTo>
                    <a:lnTo>
                      <a:pt x="39" y="47"/>
                    </a:lnTo>
                    <a:lnTo>
                      <a:pt x="35" y="55"/>
                    </a:lnTo>
                    <a:lnTo>
                      <a:pt x="34" y="79"/>
                    </a:lnTo>
                    <a:lnTo>
                      <a:pt x="34" y="95"/>
                    </a:lnTo>
                    <a:lnTo>
                      <a:pt x="12" y="10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1" name="Freeform 111"/>
              <p:cNvSpPr>
                <a:spLocks/>
              </p:cNvSpPr>
              <p:nvPr/>
            </p:nvSpPr>
            <p:spPr bwMode="auto">
              <a:xfrm>
                <a:off x="2941" y="2251"/>
                <a:ext cx="145" cy="116"/>
              </a:xfrm>
              <a:custGeom>
                <a:avLst/>
                <a:gdLst>
                  <a:gd name="T0" fmla="*/ 0 w 171"/>
                  <a:gd name="T1" fmla="*/ 35 h 126"/>
                  <a:gd name="T2" fmla="*/ 2 w 171"/>
                  <a:gd name="T3" fmla="*/ 33 h 126"/>
                  <a:gd name="T4" fmla="*/ 3 w 171"/>
                  <a:gd name="T5" fmla="*/ 32 h 126"/>
                  <a:gd name="T6" fmla="*/ 3 w 171"/>
                  <a:gd name="T7" fmla="*/ 30 h 126"/>
                  <a:gd name="T8" fmla="*/ 3 w 171"/>
                  <a:gd name="T9" fmla="*/ 27 h 126"/>
                  <a:gd name="T10" fmla="*/ 4 w 171"/>
                  <a:gd name="T11" fmla="*/ 23 h 126"/>
                  <a:gd name="T12" fmla="*/ 4 w 171"/>
                  <a:gd name="T13" fmla="*/ 20 h 126"/>
                  <a:gd name="T14" fmla="*/ 4 w 171"/>
                  <a:gd name="T15" fmla="*/ 17 h 126"/>
                  <a:gd name="T16" fmla="*/ 5 w 171"/>
                  <a:gd name="T17" fmla="*/ 14 h 126"/>
                  <a:gd name="T18" fmla="*/ 6 w 171"/>
                  <a:gd name="T19" fmla="*/ 12 h 126"/>
                  <a:gd name="T20" fmla="*/ 6 w 171"/>
                  <a:gd name="T21" fmla="*/ 10 h 126"/>
                  <a:gd name="T22" fmla="*/ 7 w 171"/>
                  <a:gd name="T23" fmla="*/ 9 h 126"/>
                  <a:gd name="T24" fmla="*/ 7 w 171"/>
                  <a:gd name="T25" fmla="*/ 6 h 126"/>
                  <a:gd name="T26" fmla="*/ 7 w 171"/>
                  <a:gd name="T27" fmla="*/ 6 h 126"/>
                  <a:gd name="T28" fmla="*/ 7 w 171"/>
                  <a:gd name="T29" fmla="*/ 0 h 126"/>
                  <a:gd name="T30" fmla="*/ 8 w 171"/>
                  <a:gd name="T31" fmla="*/ 3 h 126"/>
                  <a:gd name="T32" fmla="*/ 8 w 171"/>
                  <a:gd name="T33" fmla="*/ 6 h 126"/>
                  <a:gd name="T34" fmla="*/ 10 w 171"/>
                  <a:gd name="T35" fmla="*/ 6 h 126"/>
                  <a:gd name="T36" fmla="*/ 12 w 171"/>
                  <a:gd name="T37" fmla="*/ 6 h 126"/>
                  <a:gd name="T38" fmla="*/ 12 w 171"/>
                  <a:gd name="T39" fmla="*/ 6 h 126"/>
                  <a:gd name="T40" fmla="*/ 13 w 171"/>
                  <a:gd name="T41" fmla="*/ 6 h 126"/>
                  <a:gd name="T42" fmla="*/ 14 w 171"/>
                  <a:gd name="T43" fmla="*/ 6 h 126"/>
                  <a:gd name="T44" fmla="*/ 14 w 171"/>
                  <a:gd name="T45" fmla="*/ 6 h 126"/>
                  <a:gd name="T46" fmla="*/ 14 w 171"/>
                  <a:gd name="T47" fmla="*/ 11 h 126"/>
                  <a:gd name="T48" fmla="*/ 14 w 171"/>
                  <a:gd name="T49" fmla="*/ 14 h 126"/>
                  <a:gd name="T50" fmla="*/ 14 w 171"/>
                  <a:gd name="T51" fmla="*/ 16 h 126"/>
                  <a:gd name="T52" fmla="*/ 14 w 171"/>
                  <a:gd name="T53" fmla="*/ 16 h 126"/>
                  <a:gd name="T54" fmla="*/ 13 w 171"/>
                  <a:gd name="T55" fmla="*/ 16 h 126"/>
                  <a:gd name="T56" fmla="*/ 12 w 171"/>
                  <a:gd name="T57" fmla="*/ 16 h 126"/>
                  <a:gd name="T58" fmla="*/ 12 w 171"/>
                  <a:gd name="T59" fmla="*/ 17 h 126"/>
                  <a:gd name="T60" fmla="*/ 12 w 171"/>
                  <a:gd name="T61" fmla="*/ 21 h 126"/>
                  <a:gd name="T62" fmla="*/ 7 w 171"/>
                  <a:gd name="T63" fmla="*/ 27 h 126"/>
                  <a:gd name="T64" fmla="*/ 6 w 171"/>
                  <a:gd name="T65" fmla="*/ 28 h 126"/>
                  <a:gd name="T66" fmla="*/ 5 w 171"/>
                  <a:gd name="T67" fmla="*/ 30 h 126"/>
                  <a:gd name="T68" fmla="*/ 4 w 171"/>
                  <a:gd name="T69" fmla="*/ 32 h 126"/>
                  <a:gd name="T70" fmla="*/ 5 w 171"/>
                  <a:gd name="T71" fmla="*/ 36 h 126"/>
                  <a:gd name="T72" fmla="*/ 0 w 171"/>
                  <a:gd name="T73" fmla="*/ 35 h 12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71"/>
                  <a:gd name="T112" fmla="*/ 0 h 126"/>
                  <a:gd name="T113" fmla="*/ 171 w 171"/>
                  <a:gd name="T114" fmla="*/ 126 h 12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71" h="126">
                    <a:moveTo>
                      <a:pt x="0" y="119"/>
                    </a:moveTo>
                    <a:lnTo>
                      <a:pt x="2" y="115"/>
                    </a:lnTo>
                    <a:lnTo>
                      <a:pt x="14" y="111"/>
                    </a:lnTo>
                    <a:lnTo>
                      <a:pt x="25" y="104"/>
                    </a:lnTo>
                    <a:lnTo>
                      <a:pt x="37" y="93"/>
                    </a:lnTo>
                    <a:lnTo>
                      <a:pt x="51" y="79"/>
                    </a:lnTo>
                    <a:lnTo>
                      <a:pt x="50" y="69"/>
                    </a:lnTo>
                    <a:lnTo>
                      <a:pt x="54" y="60"/>
                    </a:lnTo>
                    <a:lnTo>
                      <a:pt x="64" y="47"/>
                    </a:lnTo>
                    <a:lnTo>
                      <a:pt x="68" y="40"/>
                    </a:lnTo>
                    <a:lnTo>
                      <a:pt x="75" y="34"/>
                    </a:lnTo>
                    <a:lnTo>
                      <a:pt x="83" y="30"/>
                    </a:lnTo>
                    <a:lnTo>
                      <a:pt x="83" y="16"/>
                    </a:lnTo>
                    <a:lnTo>
                      <a:pt x="84" y="7"/>
                    </a:lnTo>
                    <a:lnTo>
                      <a:pt x="87" y="0"/>
                    </a:lnTo>
                    <a:lnTo>
                      <a:pt x="93" y="3"/>
                    </a:lnTo>
                    <a:lnTo>
                      <a:pt x="106" y="9"/>
                    </a:lnTo>
                    <a:lnTo>
                      <a:pt x="123" y="11"/>
                    </a:lnTo>
                    <a:lnTo>
                      <a:pt x="136" y="12"/>
                    </a:lnTo>
                    <a:lnTo>
                      <a:pt x="145" y="12"/>
                    </a:lnTo>
                    <a:lnTo>
                      <a:pt x="151" y="13"/>
                    </a:lnTo>
                    <a:lnTo>
                      <a:pt x="156" y="16"/>
                    </a:lnTo>
                    <a:lnTo>
                      <a:pt x="158" y="22"/>
                    </a:lnTo>
                    <a:lnTo>
                      <a:pt x="158" y="36"/>
                    </a:lnTo>
                    <a:lnTo>
                      <a:pt x="162" y="46"/>
                    </a:lnTo>
                    <a:lnTo>
                      <a:pt x="170" y="55"/>
                    </a:lnTo>
                    <a:lnTo>
                      <a:pt x="158" y="54"/>
                    </a:lnTo>
                    <a:lnTo>
                      <a:pt x="151" y="56"/>
                    </a:lnTo>
                    <a:lnTo>
                      <a:pt x="147" y="58"/>
                    </a:lnTo>
                    <a:lnTo>
                      <a:pt x="146" y="61"/>
                    </a:lnTo>
                    <a:lnTo>
                      <a:pt x="145" y="74"/>
                    </a:lnTo>
                    <a:lnTo>
                      <a:pt x="88" y="91"/>
                    </a:lnTo>
                    <a:lnTo>
                      <a:pt x="73" y="96"/>
                    </a:lnTo>
                    <a:lnTo>
                      <a:pt x="64" y="104"/>
                    </a:lnTo>
                    <a:lnTo>
                      <a:pt x="52" y="109"/>
                    </a:lnTo>
                    <a:lnTo>
                      <a:pt x="56" y="125"/>
                    </a:lnTo>
                    <a:lnTo>
                      <a:pt x="0" y="11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2" name="Freeform 112"/>
              <p:cNvSpPr>
                <a:spLocks/>
              </p:cNvSpPr>
              <p:nvPr/>
            </p:nvSpPr>
            <p:spPr bwMode="auto">
              <a:xfrm>
                <a:off x="3179" y="2232"/>
                <a:ext cx="48" cy="104"/>
              </a:xfrm>
              <a:custGeom>
                <a:avLst/>
                <a:gdLst>
                  <a:gd name="T0" fmla="*/ 3 w 56"/>
                  <a:gd name="T1" fmla="*/ 7 h 112"/>
                  <a:gd name="T2" fmla="*/ 3 w 56"/>
                  <a:gd name="T3" fmla="*/ 7 h 112"/>
                  <a:gd name="T4" fmla="*/ 3 w 56"/>
                  <a:gd name="T5" fmla="*/ 7 h 112"/>
                  <a:gd name="T6" fmla="*/ 3 w 56"/>
                  <a:gd name="T7" fmla="*/ 9 h 112"/>
                  <a:gd name="T8" fmla="*/ 3 w 56"/>
                  <a:gd name="T9" fmla="*/ 11 h 112"/>
                  <a:gd name="T10" fmla="*/ 0 w 56"/>
                  <a:gd name="T11" fmla="*/ 14 h 112"/>
                  <a:gd name="T12" fmla="*/ 0 w 56"/>
                  <a:gd name="T13" fmla="*/ 15 h 112"/>
                  <a:gd name="T14" fmla="*/ 1 w 56"/>
                  <a:gd name="T15" fmla="*/ 17 h 112"/>
                  <a:gd name="T16" fmla="*/ 2 w 56"/>
                  <a:gd name="T17" fmla="*/ 18 h 112"/>
                  <a:gd name="T18" fmla="*/ 2 w 56"/>
                  <a:gd name="T19" fmla="*/ 19 h 112"/>
                  <a:gd name="T20" fmla="*/ 3 w 56"/>
                  <a:gd name="T21" fmla="*/ 20 h 112"/>
                  <a:gd name="T22" fmla="*/ 3 w 56"/>
                  <a:gd name="T23" fmla="*/ 20 h 112"/>
                  <a:gd name="T24" fmla="*/ 3 w 56"/>
                  <a:gd name="T25" fmla="*/ 22 h 112"/>
                  <a:gd name="T26" fmla="*/ 3 w 56"/>
                  <a:gd name="T27" fmla="*/ 29 h 112"/>
                  <a:gd name="T28" fmla="*/ 3 w 56"/>
                  <a:gd name="T29" fmla="*/ 33 h 112"/>
                  <a:gd name="T30" fmla="*/ 3 w 56"/>
                  <a:gd name="T31" fmla="*/ 37 h 112"/>
                  <a:gd name="T32" fmla="*/ 3 w 56"/>
                  <a:gd name="T33" fmla="*/ 34 h 112"/>
                  <a:gd name="T34" fmla="*/ 3 w 56"/>
                  <a:gd name="T35" fmla="*/ 32 h 112"/>
                  <a:gd name="T36" fmla="*/ 4 w 56"/>
                  <a:gd name="T37" fmla="*/ 30 h 112"/>
                  <a:gd name="T38" fmla="*/ 3 w 56"/>
                  <a:gd name="T39" fmla="*/ 29 h 112"/>
                  <a:gd name="T40" fmla="*/ 3 w 56"/>
                  <a:gd name="T41" fmla="*/ 28 h 112"/>
                  <a:gd name="T42" fmla="*/ 4 w 56"/>
                  <a:gd name="T43" fmla="*/ 27 h 112"/>
                  <a:gd name="T44" fmla="*/ 5 w 56"/>
                  <a:gd name="T45" fmla="*/ 26 h 112"/>
                  <a:gd name="T46" fmla="*/ 5 w 56"/>
                  <a:gd name="T47" fmla="*/ 24 h 112"/>
                  <a:gd name="T48" fmla="*/ 4 w 56"/>
                  <a:gd name="T49" fmla="*/ 20 h 112"/>
                  <a:gd name="T50" fmla="*/ 4 w 56"/>
                  <a:gd name="T51" fmla="*/ 19 h 112"/>
                  <a:gd name="T52" fmla="*/ 4 w 56"/>
                  <a:gd name="T53" fmla="*/ 18 h 112"/>
                  <a:gd name="T54" fmla="*/ 4 w 56"/>
                  <a:gd name="T55" fmla="*/ 17 h 112"/>
                  <a:gd name="T56" fmla="*/ 5 w 56"/>
                  <a:gd name="T57" fmla="*/ 16 h 112"/>
                  <a:gd name="T58" fmla="*/ 5 w 56"/>
                  <a:gd name="T59" fmla="*/ 15 h 112"/>
                  <a:gd name="T60" fmla="*/ 5 w 56"/>
                  <a:gd name="T61" fmla="*/ 15 h 112"/>
                  <a:gd name="T62" fmla="*/ 5 w 56"/>
                  <a:gd name="T63" fmla="*/ 14 h 112"/>
                  <a:gd name="T64" fmla="*/ 5 w 56"/>
                  <a:gd name="T65" fmla="*/ 13 h 112"/>
                  <a:gd name="T66" fmla="*/ 4 w 56"/>
                  <a:gd name="T67" fmla="*/ 8 h 112"/>
                  <a:gd name="T68" fmla="*/ 5 w 56"/>
                  <a:gd name="T69" fmla="*/ 7 h 112"/>
                  <a:gd name="T70" fmla="*/ 5 w 56"/>
                  <a:gd name="T71" fmla="*/ 7 h 112"/>
                  <a:gd name="T72" fmla="*/ 3 w 56"/>
                  <a:gd name="T73" fmla="*/ 1 h 112"/>
                  <a:gd name="T74" fmla="*/ 3 w 56"/>
                  <a:gd name="T75" fmla="*/ 0 h 112"/>
                  <a:gd name="T76" fmla="*/ 3 w 56"/>
                  <a:gd name="T77" fmla="*/ 3 h 112"/>
                  <a:gd name="T78" fmla="*/ 3 w 56"/>
                  <a:gd name="T79" fmla="*/ 7 h 11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6"/>
                  <a:gd name="T121" fmla="*/ 0 h 112"/>
                  <a:gd name="T122" fmla="*/ 56 w 56"/>
                  <a:gd name="T123" fmla="*/ 112 h 112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6" h="112">
                    <a:moveTo>
                      <a:pt x="10" y="11"/>
                    </a:moveTo>
                    <a:lnTo>
                      <a:pt x="8" y="13"/>
                    </a:lnTo>
                    <a:lnTo>
                      <a:pt x="4" y="21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0" y="39"/>
                    </a:lnTo>
                    <a:lnTo>
                      <a:pt x="0" y="41"/>
                    </a:lnTo>
                    <a:lnTo>
                      <a:pt x="1" y="48"/>
                    </a:lnTo>
                    <a:lnTo>
                      <a:pt x="2" y="52"/>
                    </a:lnTo>
                    <a:lnTo>
                      <a:pt x="2" y="57"/>
                    </a:lnTo>
                    <a:lnTo>
                      <a:pt x="6" y="62"/>
                    </a:lnTo>
                    <a:lnTo>
                      <a:pt x="8" y="63"/>
                    </a:lnTo>
                    <a:lnTo>
                      <a:pt x="10" y="67"/>
                    </a:lnTo>
                    <a:lnTo>
                      <a:pt x="14" y="87"/>
                    </a:lnTo>
                    <a:lnTo>
                      <a:pt x="18" y="100"/>
                    </a:lnTo>
                    <a:lnTo>
                      <a:pt x="24" y="111"/>
                    </a:lnTo>
                    <a:lnTo>
                      <a:pt x="33" y="103"/>
                    </a:lnTo>
                    <a:lnTo>
                      <a:pt x="39" y="96"/>
                    </a:lnTo>
                    <a:lnTo>
                      <a:pt x="42" y="90"/>
                    </a:lnTo>
                    <a:lnTo>
                      <a:pt x="40" y="86"/>
                    </a:lnTo>
                    <a:lnTo>
                      <a:pt x="40" y="82"/>
                    </a:lnTo>
                    <a:lnTo>
                      <a:pt x="44" y="80"/>
                    </a:lnTo>
                    <a:lnTo>
                      <a:pt x="48" y="78"/>
                    </a:lnTo>
                    <a:lnTo>
                      <a:pt x="50" y="72"/>
                    </a:lnTo>
                    <a:lnTo>
                      <a:pt x="46" y="59"/>
                    </a:lnTo>
                    <a:lnTo>
                      <a:pt x="44" y="57"/>
                    </a:lnTo>
                    <a:lnTo>
                      <a:pt x="44" y="52"/>
                    </a:lnTo>
                    <a:lnTo>
                      <a:pt x="46" y="49"/>
                    </a:lnTo>
                    <a:lnTo>
                      <a:pt x="52" y="44"/>
                    </a:lnTo>
                    <a:lnTo>
                      <a:pt x="53" y="42"/>
                    </a:lnTo>
                    <a:lnTo>
                      <a:pt x="53" y="41"/>
                    </a:lnTo>
                    <a:lnTo>
                      <a:pt x="52" y="39"/>
                    </a:lnTo>
                    <a:lnTo>
                      <a:pt x="48" y="37"/>
                    </a:lnTo>
                    <a:lnTo>
                      <a:pt x="47" y="26"/>
                    </a:lnTo>
                    <a:lnTo>
                      <a:pt x="55" y="19"/>
                    </a:lnTo>
                    <a:lnTo>
                      <a:pt x="51" y="11"/>
                    </a:lnTo>
                    <a:lnTo>
                      <a:pt x="34" y="1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10" y="1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3" name="Freeform 113"/>
              <p:cNvSpPr>
                <a:spLocks/>
              </p:cNvSpPr>
              <p:nvPr/>
            </p:nvSpPr>
            <p:spPr bwMode="auto">
              <a:xfrm>
                <a:off x="3199" y="2289"/>
                <a:ext cx="191" cy="187"/>
              </a:xfrm>
              <a:custGeom>
                <a:avLst/>
                <a:gdLst>
                  <a:gd name="T0" fmla="*/ 20 w 224"/>
                  <a:gd name="T1" fmla="*/ 12 h 201"/>
                  <a:gd name="T2" fmla="*/ 20 w 224"/>
                  <a:gd name="T3" fmla="*/ 11 h 201"/>
                  <a:gd name="T4" fmla="*/ 19 w 224"/>
                  <a:gd name="T5" fmla="*/ 10 h 201"/>
                  <a:gd name="T6" fmla="*/ 18 w 224"/>
                  <a:gd name="T7" fmla="*/ 7 h 201"/>
                  <a:gd name="T8" fmla="*/ 17 w 224"/>
                  <a:gd name="T9" fmla="*/ 7 h 201"/>
                  <a:gd name="T10" fmla="*/ 14 w 224"/>
                  <a:gd name="T11" fmla="*/ 8 h 201"/>
                  <a:gd name="T12" fmla="*/ 14 w 224"/>
                  <a:gd name="T13" fmla="*/ 10 h 201"/>
                  <a:gd name="T14" fmla="*/ 14 w 224"/>
                  <a:gd name="T15" fmla="*/ 13 h 201"/>
                  <a:gd name="T16" fmla="*/ 14 w 224"/>
                  <a:gd name="T17" fmla="*/ 16 h 201"/>
                  <a:gd name="T18" fmla="*/ 14 w 224"/>
                  <a:gd name="T19" fmla="*/ 17 h 201"/>
                  <a:gd name="T20" fmla="*/ 14 w 224"/>
                  <a:gd name="T21" fmla="*/ 18 h 201"/>
                  <a:gd name="T22" fmla="*/ 12 w 224"/>
                  <a:gd name="T23" fmla="*/ 19 h 201"/>
                  <a:gd name="T24" fmla="*/ 10 w 224"/>
                  <a:gd name="T25" fmla="*/ 18 h 201"/>
                  <a:gd name="T26" fmla="*/ 9 w 224"/>
                  <a:gd name="T27" fmla="*/ 15 h 201"/>
                  <a:gd name="T28" fmla="*/ 9 w 224"/>
                  <a:gd name="T29" fmla="*/ 10 h 201"/>
                  <a:gd name="T30" fmla="*/ 8 w 224"/>
                  <a:gd name="T31" fmla="*/ 7 h 201"/>
                  <a:gd name="T32" fmla="*/ 8 w 224"/>
                  <a:gd name="T33" fmla="*/ 7 h 201"/>
                  <a:gd name="T34" fmla="*/ 6 w 224"/>
                  <a:gd name="T35" fmla="*/ 7 h 201"/>
                  <a:gd name="T36" fmla="*/ 6 w 224"/>
                  <a:gd name="T37" fmla="*/ 6 h 201"/>
                  <a:gd name="T38" fmla="*/ 5 w 224"/>
                  <a:gd name="T39" fmla="*/ 4 h 201"/>
                  <a:gd name="T40" fmla="*/ 3 w 224"/>
                  <a:gd name="T41" fmla="*/ 3 h 201"/>
                  <a:gd name="T42" fmla="*/ 3 w 224"/>
                  <a:gd name="T43" fmla="*/ 0 h 201"/>
                  <a:gd name="T44" fmla="*/ 3 w 224"/>
                  <a:gd name="T45" fmla="*/ 6 h 201"/>
                  <a:gd name="T46" fmla="*/ 3 w 224"/>
                  <a:gd name="T47" fmla="*/ 7 h 201"/>
                  <a:gd name="T48" fmla="*/ 3 w 224"/>
                  <a:gd name="T49" fmla="*/ 7 h 201"/>
                  <a:gd name="T50" fmla="*/ 3 w 224"/>
                  <a:gd name="T51" fmla="*/ 7 h 201"/>
                  <a:gd name="T52" fmla="*/ 3 w 224"/>
                  <a:gd name="T53" fmla="*/ 7 h 201"/>
                  <a:gd name="T54" fmla="*/ 3 w 224"/>
                  <a:gd name="T55" fmla="*/ 7 h 201"/>
                  <a:gd name="T56" fmla="*/ 3 w 224"/>
                  <a:gd name="T57" fmla="*/ 10 h 201"/>
                  <a:gd name="T58" fmla="*/ 3 w 224"/>
                  <a:gd name="T59" fmla="*/ 10 h 201"/>
                  <a:gd name="T60" fmla="*/ 3 w 224"/>
                  <a:gd name="T61" fmla="*/ 13 h 201"/>
                  <a:gd name="T62" fmla="*/ 0 w 224"/>
                  <a:gd name="T63" fmla="*/ 17 h 201"/>
                  <a:gd name="T64" fmla="*/ 2 w 224"/>
                  <a:gd name="T65" fmla="*/ 18 h 201"/>
                  <a:gd name="T66" fmla="*/ 3 w 224"/>
                  <a:gd name="T67" fmla="*/ 27 h 201"/>
                  <a:gd name="T68" fmla="*/ 3 w 224"/>
                  <a:gd name="T69" fmla="*/ 28 h 201"/>
                  <a:gd name="T70" fmla="*/ 3 w 224"/>
                  <a:gd name="T71" fmla="*/ 29 h 201"/>
                  <a:gd name="T72" fmla="*/ 3 w 224"/>
                  <a:gd name="T73" fmla="*/ 33 h 201"/>
                  <a:gd name="T74" fmla="*/ 3 w 224"/>
                  <a:gd name="T75" fmla="*/ 36 h 201"/>
                  <a:gd name="T76" fmla="*/ 3 w 224"/>
                  <a:gd name="T77" fmla="*/ 37 h 201"/>
                  <a:gd name="T78" fmla="*/ 3 w 224"/>
                  <a:gd name="T79" fmla="*/ 41 h 201"/>
                  <a:gd name="T80" fmla="*/ 3 w 224"/>
                  <a:gd name="T81" fmla="*/ 47 h 201"/>
                  <a:gd name="T82" fmla="*/ 3 w 224"/>
                  <a:gd name="T83" fmla="*/ 47 h 201"/>
                  <a:gd name="T84" fmla="*/ 4 w 224"/>
                  <a:gd name="T85" fmla="*/ 48 h 201"/>
                  <a:gd name="T86" fmla="*/ 4 w 224"/>
                  <a:gd name="T87" fmla="*/ 50 h 201"/>
                  <a:gd name="T88" fmla="*/ 5 w 224"/>
                  <a:gd name="T89" fmla="*/ 52 h 201"/>
                  <a:gd name="T90" fmla="*/ 8 w 224"/>
                  <a:gd name="T91" fmla="*/ 52 h 201"/>
                  <a:gd name="T92" fmla="*/ 19 w 224"/>
                  <a:gd name="T93" fmla="*/ 68 h 201"/>
                  <a:gd name="T94" fmla="*/ 19 w 224"/>
                  <a:gd name="T95" fmla="*/ 61 h 201"/>
                  <a:gd name="T96" fmla="*/ 20 w 224"/>
                  <a:gd name="T97" fmla="*/ 61 h 201"/>
                  <a:gd name="T98" fmla="*/ 20 w 224"/>
                  <a:gd name="T99" fmla="*/ 12 h 20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24"/>
                  <a:gd name="T151" fmla="*/ 0 h 201"/>
                  <a:gd name="T152" fmla="*/ 224 w 224"/>
                  <a:gd name="T153" fmla="*/ 201 h 20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24" h="201">
                    <a:moveTo>
                      <a:pt x="223" y="33"/>
                    </a:moveTo>
                    <a:lnTo>
                      <a:pt x="214" y="32"/>
                    </a:lnTo>
                    <a:lnTo>
                      <a:pt x="208" y="29"/>
                    </a:lnTo>
                    <a:lnTo>
                      <a:pt x="197" y="24"/>
                    </a:lnTo>
                    <a:lnTo>
                      <a:pt x="185" y="20"/>
                    </a:lnTo>
                    <a:lnTo>
                      <a:pt x="153" y="25"/>
                    </a:lnTo>
                    <a:lnTo>
                      <a:pt x="148" y="30"/>
                    </a:lnTo>
                    <a:lnTo>
                      <a:pt x="147" y="35"/>
                    </a:lnTo>
                    <a:lnTo>
                      <a:pt x="150" y="44"/>
                    </a:lnTo>
                    <a:lnTo>
                      <a:pt x="150" y="49"/>
                    </a:lnTo>
                    <a:lnTo>
                      <a:pt x="148" y="53"/>
                    </a:lnTo>
                    <a:lnTo>
                      <a:pt x="137" y="56"/>
                    </a:lnTo>
                    <a:lnTo>
                      <a:pt x="114" y="50"/>
                    </a:lnTo>
                    <a:lnTo>
                      <a:pt x="100" y="41"/>
                    </a:lnTo>
                    <a:lnTo>
                      <a:pt x="92" y="29"/>
                    </a:lnTo>
                    <a:lnTo>
                      <a:pt x="88" y="19"/>
                    </a:lnTo>
                    <a:lnTo>
                      <a:pt x="83" y="15"/>
                    </a:lnTo>
                    <a:lnTo>
                      <a:pt x="63" y="11"/>
                    </a:lnTo>
                    <a:lnTo>
                      <a:pt x="58" y="6"/>
                    </a:lnTo>
                    <a:lnTo>
                      <a:pt x="50" y="4"/>
                    </a:lnTo>
                    <a:lnTo>
                      <a:pt x="40" y="3"/>
                    </a:lnTo>
                    <a:lnTo>
                      <a:pt x="25" y="0"/>
                    </a:lnTo>
                    <a:lnTo>
                      <a:pt x="26" y="6"/>
                    </a:lnTo>
                    <a:lnTo>
                      <a:pt x="27" y="13"/>
                    </a:lnTo>
                    <a:lnTo>
                      <a:pt x="25" y="16"/>
                    </a:lnTo>
                    <a:lnTo>
                      <a:pt x="22" y="19"/>
                    </a:lnTo>
                    <a:lnTo>
                      <a:pt x="17" y="20"/>
                    </a:lnTo>
                    <a:lnTo>
                      <a:pt x="16" y="24"/>
                    </a:lnTo>
                    <a:lnTo>
                      <a:pt x="17" y="29"/>
                    </a:lnTo>
                    <a:lnTo>
                      <a:pt x="19" y="30"/>
                    </a:lnTo>
                    <a:lnTo>
                      <a:pt x="15" y="35"/>
                    </a:lnTo>
                    <a:lnTo>
                      <a:pt x="0" y="49"/>
                    </a:lnTo>
                    <a:lnTo>
                      <a:pt x="2" y="51"/>
                    </a:lnTo>
                    <a:lnTo>
                      <a:pt x="6" y="79"/>
                    </a:lnTo>
                    <a:lnTo>
                      <a:pt x="8" y="82"/>
                    </a:lnTo>
                    <a:lnTo>
                      <a:pt x="12" y="87"/>
                    </a:lnTo>
                    <a:lnTo>
                      <a:pt x="13" y="97"/>
                    </a:lnTo>
                    <a:lnTo>
                      <a:pt x="11" y="106"/>
                    </a:lnTo>
                    <a:lnTo>
                      <a:pt x="13" y="110"/>
                    </a:lnTo>
                    <a:lnTo>
                      <a:pt x="15" y="121"/>
                    </a:lnTo>
                    <a:lnTo>
                      <a:pt x="30" y="140"/>
                    </a:lnTo>
                    <a:lnTo>
                      <a:pt x="34" y="139"/>
                    </a:lnTo>
                    <a:lnTo>
                      <a:pt x="42" y="143"/>
                    </a:lnTo>
                    <a:lnTo>
                      <a:pt x="47" y="148"/>
                    </a:lnTo>
                    <a:lnTo>
                      <a:pt x="51" y="156"/>
                    </a:lnTo>
                    <a:lnTo>
                      <a:pt x="82" y="155"/>
                    </a:lnTo>
                    <a:lnTo>
                      <a:pt x="198" y="200"/>
                    </a:lnTo>
                    <a:lnTo>
                      <a:pt x="198" y="183"/>
                    </a:lnTo>
                    <a:lnTo>
                      <a:pt x="221" y="183"/>
                    </a:lnTo>
                    <a:lnTo>
                      <a:pt x="223" y="3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4" name="Freeform 114"/>
              <p:cNvSpPr>
                <a:spLocks/>
              </p:cNvSpPr>
              <p:nvPr/>
            </p:nvSpPr>
            <p:spPr bwMode="auto">
              <a:xfrm>
                <a:off x="3117" y="2549"/>
                <a:ext cx="136" cy="112"/>
              </a:xfrm>
              <a:custGeom>
                <a:avLst/>
                <a:gdLst>
                  <a:gd name="T0" fmla="*/ 14 w 160"/>
                  <a:gd name="T1" fmla="*/ 0 h 121"/>
                  <a:gd name="T2" fmla="*/ 13 w 160"/>
                  <a:gd name="T3" fmla="*/ 0 h 121"/>
                  <a:gd name="T4" fmla="*/ 12 w 160"/>
                  <a:gd name="T5" fmla="*/ 3 h 121"/>
                  <a:gd name="T6" fmla="*/ 12 w 160"/>
                  <a:gd name="T7" fmla="*/ 6 h 121"/>
                  <a:gd name="T8" fmla="*/ 11 w 160"/>
                  <a:gd name="T9" fmla="*/ 4 h 121"/>
                  <a:gd name="T10" fmla="*/ 10 w 160"/>
                  <a:gd name="T11" fmla="*/ 3 h 121"/>
                  <a:gd name="T12" fmla="*/ 9 w 160"/>
                  <a:gd name="T13" fmla="*/ 3 h 121"/>
                  <a:gd name="T14" fmla="*/ 8 w 160"/>
                  <a:gd name="T15" fmla="*/ 6 h 121"/>
                  <a:gd name="T16" fmla="*/ 8 w 160"/>
                  <a:gd name="T17" fmla="*/ 6 h 121"/>
                  <a:gd name="T18" fmla="*/ 8 w 160"/>
                  <a:gd name="T19" fmla="*/ 6 h 121"/>
                  <a:gd name="T20" fmla="*/ 7 w 160"/>
                  <a:gd name="T21" fmla="*/ 6 h 121"/>
                  <a:gd name="T22" fmla="*/ 6 w 160"/>
                  <a:gd name="T23" fmla="*/ 6 h 121"/>
                  <a:gd name="T24" fmla="*/ 6 w 160"/>
                  <a:gd name="T25" fmla="*/ 6 h 121"/>
                  <a:gd name="T26" fmla="*/ 5 w 160"/>
                  <a:gd name="T27" fmla="*/ 6 h 121"/>
                  <a:gd name="T28" fmla="*/ 4 w 160"/>
                  <a:gd name="T29" fmla="*/ 6 h 121"/>
                  <a:gd name="T30" fmla="*/ 3 w 160"/>
                  <a:gd name="T31" fmla="*/ 5 h 121"/>
                  <a:gd name="T32" fmla="*/ 3 w 160"/>
                  <a:gd name="T33" fmla="*/ 4 h 121"/>
                  <a:gd name="T34" fmla="*/ 3 w 160"/>
                  <a:gd name="T35" fmla="*/ 6 h 121"/>
                  <a:gd name="T36" fmla="*/ 3 w 160"/>
                  <a:gd name="T37" fmla="*/ 6 h 121"/>
                  <a:gd name="T38" fmla="*/ 3 w 160"/>
                  <a:gd name="T39" fmla="*/ 6 h 121"/>
                  <a:gd name="T40" fmla="*/ 3 w 160"/>
                  <a:gd name="T41" fmla="*/ 9 h 121"/>
                  <a:gd name="T42" fmla="*/ 3 w 160"/>
                  <a:gd name="T43" fmla="*/ 12 h 121"/>
                  <a:gd name="T44" fmla="*/ 3 w 160"/>
                  <a:gd name="T45" fmla="*/ 15 h 121"/>
                  <a:gd name="T46" fmla="*/ 3 w 160"/>
                  <a:gd name="T47" fmla="*/ 17 h 121"/>
                  <a:gd name="T48" fmla="*/ 2 w 160"/>
                  <a:gd name="T49" fmla="*/ 19 h 121"/>
                  <a:gd name="T50" fmla="*/ 1 w 160"/>
                  <a:gd name="T51" fmla="*/ 21 h 121"/>
                  <a:gd name="T52" fmla="*/ 0 w 160"/>
                  <a:gd name="T53" fmla="*/ 30 h 121"/>
                  <a:gd name="T54" fmla="*/ 3 w 160"/>
                  <a:gd name="T55" fmla="*/ 30 h 121"/>
                  <a:gd name="T56" fmla="*/ 3 w 160"/>
                  <a:gd name="T57" fmla="*/ 32 h 121"/>
                  <a:gd name="T58" fmla="*/ 3 w 160"/>
                  <a:gd name="T59" fmla="*/ 35 h 121"/>
                  <a:gd name="T60" fmla="*/ 5 w 160"/>
                  <a:gd name="T61" fmla="*/ 37 h 121"/>
                  <a:gd name="T62" fmla="*/ 6 w 160"/>
                  <a:gd name="T63" fmla="*/ 38 h 121"/>
                  <a:gd name="T64" fmla="*/ 9 w 160"/>
                  <a:gd name="T65" fmla="*/ 37 h 121"/>
                  <a:gd name="T66" fmla="*/ 9 w 160"/>
                  <a:gd name="T67" fmla="*/ 31 h 121"/>
                  <a:gd name="T68" fmla="*/ 9 w 160"/>
                  <a:gd name="T69" fmla="*/ 27 h 121"/>
                  <a:gd name="T70" fmla="*/ 10 w 160"/>
                  <a:gd name="T71" fmla="*/ 23 h 121"/>
                  <a:gd name="T72" fmla="*/ 10 w 160"/>
                  <a:gd name="T73" fmla="*/ 21 h 121"/>
                  <a:gd name="T74" fmla="*/ 11 w 160"/>
                  <a:gd name="T75" fmla="*/ 21 h 121"/>
                  <a:gd name="T76" fmla="*/ 12 w 160"/>
                  <a:gd name="T77" fmla="*/ 22 h 121"/>
                  <a:gd name="T78" fmla="*/ 12 w 160"/>
                  <a:gd name="T79" fmla="*/ 22 h 121"/>
                  <a:gd name="T80" fmla="*/ 13 w 160"/>
                  <a:gd name="T81" fmla="*/ 19 h 121"/>
                  <a:gd name="T82" fmla="*/ 14 w 160"/>
                  <a:gd name="T83" fmla="*/ 15 h 121"/>
                  <a:gd name="T84" fmla="*/ 14 w 160"/>
                  <a:gd name="T85" fmla="*/ 6 h 121"/>
                  <a:gd name="T86" fmla="*/ 14 w 160"/>
                  <a:gd name="T87" fmla="*/ 6 h 121"/>
                  <a:gd name="T88" fmla="*/ 14 w 160"/>
                  <a:gd name="T89" fmla="*/ 0 h 12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60"/>
                  <a:gd name="T136" fmla="*/ 0 h 121"/>
                  <a:gd name="T137" fmla="*/ 160 w 160"/>
                  <a:gd name="T138" fmla="*/ 121 h 12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60" h="121">
                    <a:moveTo>
                      <a:pt x="159" y="0"/>
                    </a:moveTo>
                    <a:lnTo>
                      <a:pt x="149" y="0"/>
                    </a:lnTo>
                    <a:lnTo>
                      <a:pt x="140" y="3"/>
                    </a:lnTo>
                    <a:lnTo>
                      <a:pt x="131" y="6"/>
                    </a:lnTo>
                    <a:lnTo>
                      <a:pt x="124" y="4"/>
                    </a:lnTo>
                    <a:lnTo>
                      <a:pt x="116" y="3"/>
                    </a:lnTo>
                    <a:lnTo>
                      <a:pt x="104" y="3"/>
                    </a:lnTo>
                    <a:lnTo>
                      <a:pt x="91" y="7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74" y="10"/>
                    </a:lnTo>
                    <a:lnTo>
                      <a:pt x="66" y="16"/>
                    </a:lnTo>
                    <a:lnTo>
                      <a:pt x="62" y="12"/>
                    </a:lnTo>
                    <a:lnTo>
                      <a:pt x="53" y="8"/>
                    </a:lnTo>
                    <a:lnTo>
                      <a:pt x="44" y="6"/>
                    </a:lnTo>
                    <a:lnTo>
                      <a:pt x="41" y="5"/>
                    </a:lnTo>
                    <a:lnTo>
                      <a:pt x="32" y="4"/>
                    </a:lnTo>
                    <a:lnTo>
                      <a:pt x="19" y="6"/>
                    </a:lnTo>
                    <a:lnTo>
                      <a:pt x="8" y="12"/>
                    </a:lnTo>
                    <a:lnTo>
                      <a:pt x="3" y="20"/>
                    </a:lnTo>
                    <a:lnTo>
                      <a:pt x="5" y="28"/>
                    </a:lnTo>
                    <a:lnTo>
                      <a:pt x="7" y="35"/>
                    </a:lnTo>
                    <a:lnTo>
                      <a:pt x="7" y="45"/>
                    </a:lnTo>
                    <a:lnTo>
                      <a:pt x="3" y="52"/>
                    </a:lnTo>
                    <a:lnTo>
                      <a:pt x="2" y="60"/>
                    </a:lnTo>
                    <a:lnTo>
                      <a:pt x="1" y="68"/>
                    </a:lnTo>
                    <a:lnTo>
                      <a:pt x="0" y="97"/>
                    </a:lnTo>
                    <a:lnTo>
                      <a:pt x="15" y="97"/>
                    </a:lnTo>
                    <a:lnTo>
                      <a:pt x="25" y="105"/>
                    </a:lnTo>
                    <a:lnTo>
                      <a:pt x="36" y="111"/>
                    </a:lnTo>
                    <a:lnTo>
                      <a:pt x="51" y="117"/>
                    </a:lnTo>
                    <a:lnTo>
                      <a:pt x="67" y="120"/>
                    </a:lnTo>
                    <a:lnTo>
                      <a:pt x="94" y="118"/>
                    </a:lnTo>
                    <a:lnTo>
                      <a:pt x="102" y="100"/>
                    </a:lnTo>
                    <a:lnTo>
                      <a:pt x="102" y="86"/>
                    </a:lnTo>
                    <a:lnTo>
                      <a:pt x="112" y="74"/>
                    </a:lnTo>
                    <a:lnTo>
                      <a:pt x="122" y="68"/>
                    </a:lnTo>
                    <a:lnTo>
                      <a:pt x="127" y="68"/>
                    </a:lnTo>
                    <a:lnTo>
                      <a:pt x="133" y="70"/>
                    </a:lnTo>
                    <a:lnTo>
                      <a:pt x="139" y="69"/>
                    </a:lnTo>
                    <a:lnTo>
                      <a:pt x="146" y="62"/>
                    </a:lnTo>
                    <a:lnTo>
                      <a:pt x="153" y="45"/>
                    </a:lnTo>
                    <a:lnTo>
                      <a:pt x="157" y="23"/>
                    </a:lnTo>
                    <a:lnTo>
                      <a:pt x="156" y="7"/>
                    </a:lnTo>
                    <a:lnTo>
                      <a:pt x="15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5" name="Freeform 115"/>
              <p:cNvSpPr>
                <a:spLocks/>
              </p:cNvSpPr>
              <p:nvPr/>
            </p:nvSpPr>
            <p:spPr bwMode="auto">
              <a:xfrm>
                <a:off x="3227" y="2419"/>
                <a:ext cx="49" cy="123"/>
              </a:xfrm>
              <a:custGeom>
                <a:avLst/>
                <a:gdLst>
                  <a:gd name="T0" fmla="*/ 3 w 57"/>
                  <a:gd name="T1" fmla="*/ 41 h 133"/>
                  <a:gd name="T2" fmla="*/ 3 w 57"/>
                  <a:gd name="T3" fmla="*/ 37 h 133"/>
                  <a:gd name="T4" fmla="*/ 3 w 57"/>
                  <a:gd name="T5" fmla="*/ 34 h 133"/>
                  <a:gd name="T6" fmla="*/ 3 w 57"/>
                  <a:gd name="T7" fmla="*/ 31 h 133"/>
                  <a:gd name="T8" fmla="*/ 5 w 57"/>
                  <a:gd name="T9" fmla="*/ 30 h 133"/>
                  <a:gd name="T10" fmla="*/ 5 w 57"/>
                  <a:gd name="T11" fmla="*/ 23 h 133"/>
                  <a:gd name="T12" fmla="*/ 5 w 57"/>
                  <a:gd name="T13" fmla="*/ 17 h 133"/>
                  <a:gd name="T14" fmla="*/ 6 w 57"/>
                  <a:gd name="T15" fmla="*/ 15 h 133"/>
                  <a:gd name="T16" fmla="*/ 5 w 57"/>
                  <a:gd name="T17" fmla="*/ 11 h 133"/>
                  <a:gd name="T18" fmla="*/ 4 w 57"/>
                  <a:gd name="T19" fmla="*/ 6 h 133"/>
                  <a:gd name="T20" fmla="*/ 3 w 57"/>
                  <a:gd name="T21" fmla="*/ 6 h 133"/>
                  <a:gd name="T22" fmla="*/ 3 w 57"/>
                  <a:gd name="T23" fmla="*/ 6 h 133"/>
                  <a:gd name="T24" fmla="*/ 3 w 57"/>
                  <a:gd name="T25" fmla="*/ 3 h 133"/>
                  <a:gd name="T26" fmla="*/ 0 w 57"/>
                  <a:gd name="T27" fmla="*/ 0 h 133"/>
                  <a:gd name="T28" fmla="*/ 3 w 57"/>
                  <a:gd name="T29" fmla="*/ 41 h 1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7"/>
                  <a:gd name="T46" fmla="*/ 0 h 133"/>
                  <a:gd name="T47" fmla="*/ 57 w 57"/>
                  <a:gd name="T48" fmla="*/ 133 h 13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7" h="133">
                    <a:moveTo>
                      <a:pt x="31" y="132"/>
                    </a:moveTo>
                    <a:lnTo>
                      <a:pt x="32" y="118"/>
                    </a:lnTo>
                    <a:lnTo>
                      <a:pt x="34" y="110"/>
                    </a:lnTo>
                    <a:lnTo>
                      <a:pt x="38" y="103"/>
                    </a:lnTo>
                    <a:lnTo>
                      <a:pt x="49" y="97"/>
                    </a:lnTo>
                    <a:lnTo>
                      <a:pt x="48" y="73"/>
                    </a:lnTo>
                    <a:lnTo>
                      <a:pt x="49" y="56"/>
                    </a:lnTo>
                    <a:lnTo>
                      <a:pt x="56" y="45"/>
                    </a:lnTo>
                    <a:lnTo>
                      <a:pt x="50" y="33"/>
                    </a:lnTo>
                    <a:lnTo>
                      <a:pt x="47" y="14"/>
                    </a:lnTo>
                    <a:lnTo>
                      <a:pt x="16" y="15"/>
                    </a:lnTo>
                    <a:lnTo>
                      <a:pt x="12" y="9"/>
                    </a:lnTo>
                    <a:lnTo>
                      <a:pt x="7" y="3"/>
                    </a:lnTo>
                    <a:lnTo>
                      <a:pt x="0" y="0"/>
                    </a:lnTo>
                    <a:lnTo>
                      <a:pt x="31" y="13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6" name="Freeform 116"/>
              <p:cNvSpPr>
                <a:spLocks/>
              </p:cNvSpPr>
              <p:nvPr/>
            </p:nvSpPr>
            <p:spPr bwMode="auto">
              <a:xfrm>
                <a:off x="3227" y="2419"/>
                <a:ext cx="49" cy="123"/>
              </a:xfrm>
              <a:custGeom>
                <a:avLst/>
                <a:gdLst>
                  <a:gd name="T0" fmla="*/ 3 w 57"/>
                  <a:gd name="T1" fmla="*/ 41 h 133"/>
                  <a:gd name="T2" fmla="*/ 3 w 57"/>
                  <a:gd name="T3" fmla="*/ 37 h 133"/>
                  <a:gd name="T4" fmla="*/ 3 w 57"/>
                  <a:gd name="T5" fmla="*/ 34 h 133"/>
                  <a:gd name="T6" fmla="*/ 3 w 57"/>
                  <a:gd name="T7" fmla="*/ 31 h 133"/>
                  <a:gd name="T8" fmla="*/ 5 w 57"/>
                  <a:gd name="T9" fmla="*/ 30 h 133"/>
                  <a:gd name="T10" fmla="*/ 5 w 57"/>
                  <a:gd name="T11" fmla="*/ 23 h 133"/>
                  <a:gd name="T12" fmla="*/ 5 w 57"/>
                  <a:gd name="T13" fmla="*/ 17 h 133"/>
                  <a:gd name="T14" fmla="*/ 6 w 57"/>
                  <a:gd name="T15" fmla="*/ 15 h 133"/>
                  <a:gd name="T16" fmla="*/ 5 w 57"/>
                  <a:gd name="T17" fmla="*/ 11 h 133"/>
                  <a:gd name="T18" fmla="*/ 4 w 57"/>
                  <a:gd name="T19" fmla="*/ 6 h 133"/>
                  <a:gd name="T20" fmla="*/ 3 w 57"/>
                  <a:gd name="T21" fmla="*/ 6 h 133"/>
                  <a:gd name="T22" fmla="*/ 3 w 57"/>
                  <a:gd name="T23" fmla="*/ 6 h 133"/>
                  <a:gd name="T24" fmla="*/ 3 w 57"/>
                  <a:gd name="T25" fmla="*/ 3 h 133"/>
                  <a:gd name="T26" fmla="*/ 0 w 57"/>
                  <a:gd name="T27" fmla="*/ 0 h 1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7"/>
                  <a:gd name="T43" fmla="*/ 0 h 133"/>
                  <a:gd name="T44" fmla="*/ 57 w 57"/>
                  <a:gd name="T45" fmla="*/ 133 h 13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7" h="133">
                    <a:moveTo>
                      <a:pt x="31" y="132"/>
                    </a:moveTo>
                    <a:lnTo>
                      <a:pt x="32" y="118"/>
                    </a:lnTo>
                    <a:lnTo>
                      <a:pt x="34" y="110"/>
                    </a:lnTo>
                    <a:lnTo>
                      <a:pt x="38" y="103"/>
                    </a:lnTo>
                    <a:lnTo>
                      <a:pt x="49" y="97"/>
                    </a:lnTo>
                    <a:lnTo>
                      <a:pt x="48" y="73"/>
                    </a:lnTo>
                    <a:lnTo>
                      <a:pt x="49" y="56"/>
                    </a:lnTo>
                    <a:lnTo>
                      <a:pt x="56" y="45"/>
                    </a:lnTo>
                    <a:lnTo>
                      <a:pt x="50" y="33"/>
                    </a:lnTo>
                    <a:lnTo>
                      <a:pt x="47" y="14"/>
                    </a:lnTo>
                    <a:lnTo>
                      <a:pt x="16" y="15"/>
                    </a:lnTo>
                    <a:lnTo>
                      <a:pt x="12" y="9"/>
                    </a:lnTo>
                    <a:lnTo>
                      <a:pt x="7" y="3"/>
                    </a:lnTo>
                    <a:lnTo>
                      <a:pt x="0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7" name="Freeform 117"/>
              <p:cNvSpPr>
                <a:spLocks/>
              </p:cNvSpPr>
              <p:nvPr/>
            </p:nvSpPr>
            <p:spPr bwMode="auto">
              <a:xfrm>
                <a:off x="3076" y="2418"/>
                <a:ext cx="201" cy="150"/>
              </a:xfrm>
              <a:custGeom>
                <a:avLst/>
                <a:gdLst>
                  <a:gd name="T0" fmla="*/ 17 w 235"/>
                  <a:gd name="T1" fmla="*/ 0 h 162"/>
                  <a:gd name="T2" fmla="*/ 9 w 235"/>
                  <a:gd name="T3" fmla="*/ 12 h 162"/>
                  <a:gd name="T4" fmla="*/ 7 w 235"/>
                  <a:gd name="T5" fmla="*/ 14 h 162"/>
                  <a:gd name="T6" fmla="*/ 6 w 235"/>
                  <a:gd name="T7" fmla="*/ 22 h 162"/>
                  <a:gd name="T8" fmla="*/ 5 w 235"/>
                  <a:gd name="T9" fmla="*/ 30 h 162"/>
                  <a:gd name="T10" fmla="*/ 5 w 235"/>
                  <a:gd name="T11" fmla="*/ 33 h 162"/>
                  <a:gd name="T12" fmla="*/ 3 w 235"/>
                  <a:gd name="T13" fmla="*/ 36 h 162"/>
                  <a:gd name="T14" fmla="*/ 3 w 235"/>
                  <a:gd name="T15" fmla="*/ 38 h 162"/>
                  <a:gd name="T16" fmla="*/ 3 w 235"/>
                  <a:gd name="T17" fmla="*/ 38 h 162"/>
                  <a:gd name="T18" fmla="*/ 3 w 235"/>
                  <a:gd name="T19" fmla="*/ 38 h 162"/>
                  <a:gd name="T20" fmla="*/ 0 w 235"/>
                  <a:gd name="T21" fmla="*/ 41 h 162"/>
                  <a:gd name="T22" fmla="*/ 3 w 235"/>
                  <a:gd name="T23" fmla="*/ 44 h 162"/>
                  <a:gd name="T24" fmla="*/ 3 w 235"/>
                  <a:gd name="T25" fmla="*/ 44 h 162"/>
                  <a:gd name="T26" fmla="*/ 3 w 235"/>
                  <a:gd name="T27" fmla="*/ 45 h 162"/>
                  <a:gd name="T28" fmla="*/ 3 w 235"/>
                  <a:gd name="T29" fmla="*/ 45 h 162"/>
                  <a:gd name="T30" fmla="*/ 3 w 235"/>
                  <a:gd name="T31" fmla="*/ 46 h 162"/>
                  <a:gd name="T32" fmla="*/ 3 w 235"/>
                  <a:gd name="T33" fmla="*/ 47 h 162"/>
                  <a:gd name="T34" fmla="*/ 3 w 235"/>
                  <a:gd name="T35" fmla="*/ 47 h 162"/>
                  <a:gd name="T36" fmla="*/ 3 w 235"/>
                  <a:gd name="T37" fmla="*/ 44 h 162"/>
                  <a:gd name="T38" fmla="*/ 4 w 235"/>
                  <a:gd name="T39" fmla="*/ 48 h 162"/>
                  <a:gd name="T40" fmla="*/ 5 w 235"/>
                  <a:gd name="T41" fmla="*/ 51 h 162"/>
                  <a:gd name="T42" fmla="*/ 6 w 235"/>
                  <a:gd name="T43" fmla="*/ 48 h 162"/>
                  <a:gd name="T44" fmla="*/ 7 w 235"/>
                  <a:gd name="T45" fmla="*/ 47 h 162"/>
                  <a:gd name="T46" fmla="*/ 8 w 235"/>
                  <a:gd name="T47" fmla="*/ 45 h 162"/>
                  <a:gd name="T48" fmla="*/ 9 w 235"/>
                  <a:gd name="T49" fmla="*/ 47 h 162"/>
                  <a:gd name="T50" fmla="*/ 9 w 235"/>
                  <a:gd name="T51" fmla="*/ 47 h 162"/>
                  <a:gd name="T52" fmla="*/ 11 w 235"/>
                  <a:gd name="T53" fmla="*/ 47 h 162"/>
                  <a:gd name="T54" fmla="*/ 11 w 235"/>
                  <a:gd name="T55" fmla="*/ 49 h 162"/>
                  <a:gd name="T56" fmla="*/ 12 w 235"/>
                  <a:gd name="T57" fmla="*/ 47 h 162"/>
                  <a:gd name="T58" fmla="*/ 13 w 235"/>
                  <a:gd name="T59" fmla="*/ 47 h 162"/>
                  <a:gd name="T60" fmla="*/ 13 w 235"/>
                  <a:gd name="T61" fmla="*/ 47 h 162"/>
                  <a:gd name="T62" fmla="*/ 13 w 235"/>
                  <a:gd name="T63" fmla="*/ 47 h 162"/>
                  <a:gd name="T64" fmla="*/ 15 w 235"/>
                  <a:gd name="T65" fmla="*/ 45 h 162"/>
                  <a:gd name="T66" fmla="*/ 16 w 235"/>
                  <a:gd name="T67" fmla="*/ 44 h 162"/>
                  <a:gd name="T68" fmla="*/ 17 w 235"/>
                  <a:gd name="T69" fmla="*/ 45 h 162"/>
                  <a:gd name="T70" fmla="*/ 18 w 235"/>
                  <a:gd name="T71" fmla="*/ 47 h 162"/>
                  <a:gd name="T72" fmla="*/ 18 w 235"/>
                  <a:gd name="T73" fmla="*/ 44 h 162"/>
                  <a:gd name="T74" fmla="*/ 20 w 235"/>
                  <a:gd name="T75" fmla="*/ 44 h 162"/>
                  <a:gd name="T76" fmla="*/ 20 w 235"/>
                  <a:gd name="T77" fmla="*/ 44 h 162"/>
                  <a:gd name="T78" fmla="*/ 21 w 235"/>
                  <a:gd name="T79" fmla="*/ 38 h 162"/>
                  <a:gd name="T80" fmla="*/ 21 w 235"/>
                  <a:gd name="T81" fmla="*/ 35 h 162"/>
                  <a:gd name="T82" fmla="*/ 21 w 235"/>
                  <a:gd name="T83" fmla="*/ 32 h 162"/>
                  <a:gd name="T84" fmla="*/ 21 w 235"/>
                  <a:gd name="T85" fmla="*/ 30 h 162"/>
                  <a:gd name="T86" fmla="*/ 21 w 235"/>
                  <a:gd name="T87" fmla="*/ 23 h 162"/>
                  <a:gd name="T88" fmla="*/ 21 w 235"/>
                  <a:gd name="T89" fmla="*/ 18 h 162"/>
                  <a:gd name="T90" fmla="*/ 23 w 235"/>
                  <a:gd name="T91" fmla="*/ 15 h 162"/>
                  <a:gd name="T92" fmla="*/ 22 w 235"/>
                  <a:gd name="T93" fmla="*/ 11 h 162"/>
                  <a:gd name="T94" fmla="*/ 21 w 235"/>
                  <a:gd name="T95" fmla="*/ 6 h 162"/>
                  <a:gd name="T96" fmla="*/ 19 w 235"/>
                  <a:gd name="T97" fmla="*/ 6 h 162"/>
                  <a:gd name="T98" fmla="*/ 18 w 235"/>
                  <a:gd name="T99" fmla="*/ 6 h 162"/>
                  <a:gd name="T100" fmla="*/ 18 w 235"/>
                  <a:gd name="T101" fmla="*/ 1 h 162"/>
                  <a:gd name="T102" fmla="*/ 17 w 235"/>
                  <a:gd name="T103" fmla="*/ 0 h 162"/>
                  <a:gd name="T104" fmla="*/ 17 w 235"/>
                  <a:gd name="T105" fmla="*/ 0 h 16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35"/>
                  <a:gd name="T160" fmla="*/ 0 h 162"/>
                  <a:gd name="T161" fmla="*/ 235 w 235"/>
                  <a:gd name="T162" fmla="*/ 162 h 16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35" h="162">
                    <a:moveTo>
                      <a:pt x="173" y="0"/>
                    </a:moveTo>
                    <a:lnTo>
                      <a:pt x="100" y="37"/>
                    </a:lnTo>
                    <a:lnTo>
                      <a:pt x="65" y="42"/>
                    </a:lnTo>
                    <a:lnTo>
                      <a:pt x="62" y="70"/>
                    </a:lnTo>
                    <a:lnTo>
                      <a:pt x="55" y="94"/>
                    </a:lnTo>
                    <a:lnTo>
                      <a:pt x="49" y="106"/>
                    </a:lnTo>
                    <a:lnTo>
                      <a:pt x="40" y="115"/>
                    </a:lnTo>
                    <a:lnTo>
                      <a:pt x="34" y="119"/>
                    </a:lnTo>
                    <a:lnTo>
                      <a:pt x="21" y="122"/>
                    </a:lnTo>
                    <a:lnTo>
                      <a:pt x="4" y="122"/>
                    </a:lnTo>
                    <a:lnTo>
                      <a:pt x="0" y="128"/>
                    </a:lnTo>
                    <a:lnTo>
                      <a:pt x="6" y="137"/>
                    </a:lnTo>
                    <a:lnTo>
                      <a:pt x="8" y="139"/>
                    </a:lnTo>
                    <a:lnTo>
                      <a:pt x="14" y="144"/>
                    </a:lnTo>
                    <a:lnTo>
                      <a:pt x="16" y="144"/>
                    </a:lnTo>
                    <a:lnTo>
                      <a:pt x="16" y="146"/>
                    </a:lnTo>
                    <a:lnTo>
                      <a:pt x="16" y="148"/>
                    </a:lnTo>
                    <a:lnTo>
                      <a:pt x="26" y="148"/>
                    </a:lnTo>
                    <a:lnTo>
                      <a:pt x="29" y="142"/>
                    </a:lnTo>
                    <a:lnTo>
                      <a:pt x="44" y="154"/>
                    </a:lnTo>
                    <a:lnTo>
                      <a:pt x="52" y="161"/>
                    </a:lnTo>
                    <a:lnTo>
                      <a:pt x="58" y="153"/>
                    </a:lnTo>
                    <a:lnTo>
                      <a:pt x="68" y="147"/>
                    </a:lnTo>
                    <a:lnTo>
                      <a:pt x="80" y="145"/>
                    </a:lnTo>
                    <a:lnTo>
                      <a:pt x="93" y="147"/>
                    </a:lnTo>
                    <a:lnTo>
                      <a:pt x="103" y="148"/>
                    </a:lnTo>
                    <a:lnTo>
                      <a:pt x="110" y="151"/>
                    </a:lnTo>
                    <a:lnTo>
                      <a:pt x="115" y="157"/>
                    </a:lnTo>
                    <a:lnTo>
                      <a:pt x="122" y="149"/>
                    </a:lnTo>
                    <a:lnTo>
                      <a:pt x="131" y="147"/>
                    </a:lnTo>
                    <a:lnTo>
                      <a:pt x="136" y="147"/>
                    </a:lnTo>
                    <a:lnTo>
                      <a:pt x="141" y="148"/>
                    </a:lnTo>
                    <a:lnTo>
                      <a:pt x="153" y="144"/>
                    </a:lnTo>
                    <a:lnTo>
                      <a:pt x="167" y="142"/>
                    </a:lnTo>
                    <a:lnTo>
                      <a:pt x="172" y="145"/>
                    </a:lnTo>
                    <a:lnTo>
                      <a:pt x="179" y="148"/>
                    </a:lnTo>
                    <a:lnTo>
                      <a:pt x="188" y="142"/>
                    </a:lnTo>
                    <a:lnTo>
                      <a:pt x="198" y="139"/>
                    </a:lnTo>
                    <a:lnTo>
                      <a:pt x="207" y="139"/>
                    </a:lnTo>
                    <a:lnTo>
                      <a:pt x="211" y="119"/>
                    </a:lnTo>
                    <a:lnTo>
                      <a:pt x="211" y="111"/>
                    </a:lnTo>
                    <a:lnTo>
                      <a:pt x="217" y="103"/>
                    </a:lnTo>
                    <a:lnTo>
                      <a:pt x="226" y="96"/>
                    </a:lnTo>
                    <a:lnTo>
                      <a:pt x="226" y="73"/>
                    </a:lnTo>
                    <a:lnTo>
                      <a:pt x="227" y="56"/>
                    </a:lnTo>
                    <a:lnTo>
                      <a:pt x="234" y="45"/>
                    </a:lnTo>
                    <a:lnTo>
                      <a:pt x="229" y="33"/>
                    </a:lnTo>
                    <a:lnTo>
                      <a:pt x="226" y="14"/>
                    </a:lnTo>
                    <a:lnTo>
                      <a:pt x="195" y="15"/>
                    </a:lnTo>
                    <a:lnTo>
                      <a:pt x="190" y="6"/>
                    </a:lnTo>
                    <a:lnTo>
                      <a:pt x="182" y="1"/>
                    </a:lnTo>
                    <a:lnTo>
                      <a:pt x="178" y="0"/>
                    </a:lnTo>
                    <a:lnTo>
                      <a:pt x="173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8" name="Freeform 118"/>
              <p:cNvSpPr>
                <a:spLocks/>
              </p:cNvSpPr>
              <p:nvPr/>
            </p:nvSpPr>
            <p:spPr bwMode="auto">
              <a:xfrm>
                <a:off x="3197" y="2549"/>
                <a:ext cx="81" cy="137"/>
              </a:xfrm>
              <a:custGeom>
                <a:avLst/>
                <a:gdLst>
                  <a:gd name="T0" fmla="*/ 6 w 95"/>
                  <a:gd name="T1" fmla="*/ 0 h 148"/>
                  <a:gd name="T2" fmla="*/ 6 w 95"/>
                  <a:gd name="T3" fmla="*/ 6 h 148"/>
                  <a:gd name="T4" fmla="*/ 6 w 95"/>
                  <a:gd name="T5" fmla="*/ 6 h 148"/>
                  <a:gd name="T6" fmla="*/ 6 w 95"/>
                  <a:gd name="T7" fmla="*/ 15 h 148"/>
                  <a:gd name="T8" fmla="*/ 5 w 95"/>
                  <a:gd name="T9" fmla="*/ 19 h 148"/>
                  <a:gd name="T10" fmla="*/ 4 w 95"/>
                  <a:gd name="T11" fmla="*/ 22 h 148"/>
                  <a:gd name="T12" fmla="*/ 3 w 95"/>
                  <a:gd name="T13" fmla="*/ 22 h 148"/>
                  <a:gd name="T14" fmla="*/ 3 w 95"/>
                  <a:gd name="T15" fmla="*/ 21 h 148"/>
                  <a:gd name="T16" fmla="*/ 3 w 95"/>
                  <a:gd name="T17" fmla="*/ 21 h 148"/>
                  <a:gd name="T18" fmla="*/ 3 w 95"/>
                  <a:gd name="T19" fmla="*/ 24 h 148"/>
                  <a:gd name="T20" fmla="*/ 3 w 95"/>
                  <a:gd name="T21" fmla="*/ 28 h 148"/>
                  <a:gd name="T22" fmla="*/ 3 w 95"/>
                  <a:gd name="T23" fmla="*/ 32 h 148"/>
                  <a:gd name="T24" fmla="*/ 0 w 95"/>
                  <a:gd name="T25" fmla="*/ 38 h 148"/>
                  <a:gd name="T26" fmla="*/ 1 w 95"/>
                  <a:gd name="T27" fmla="*/ 39 h 148"/>
                  <a:gd name="T28" fmla="*/ 3 w 95"/>
                  <a:gd name="T29" fmla="*/ 41 h 148"/>
                  <a:gd name="T30" fmla="*/ 3 w 95"/>
                  <a:gd name="T31" fmla="*/ 41 h 148"/>
                  <a:gd name="T32" fmla="*/ 3 w 95"/>
                  <a:gd name="T33" fmla="*/ 43 h 148"/>
                  <a:gd name="T34" fmla="*/ 3 w 95"/>
                  <a:gd name="T35" fmla="*/ 44 h 148"/>
                  <a:gd name="T36" fmla="*/ 3 w 95"/>
                  <a:gd name="T37" fmla="*/ 47 h 148"/>
                  <a:gd name="T38" fmla="*/ 9 w 95"/>
                  <a:gd name="T39" fmla="*/ 45 h 148"/>
                  <a:gd name="T40" fmla="*/ 9 w 95"/>
                  <a:gd name="T41" fmla="*/ 41 h 148"/>
                  <a:gd name="T42" fmla="*/ 8 w 95"/>
                  <a:gd name="T43" fmla="*/ 39 h 148"/>
                  <a:gd name="T44" fmla="*/ 7 w 95"/>
                  <a:gd name="T45" fmla="*/ 36 h 148"/>
                  <a:gd name="T46" fmla="*/ 7 w 95"/>
                  <a:gd name="T47" fmla="*/ 32 h 148"/>
                  <a:gd name="T48" fmla="*/ 7 w 95"/>
                  <a:gd name="T49" fmla="*/ 31 h 148"/>
                  <a:gd name="T50" fmla="*/ 7 w 95"/>
                  <a:gd name="T51" fmla="*/ 30 h 148"/>
                  <a:gd name="T52" fmla="*/ 7 w 95"/>
                  <a:gd name="T53" fmla="*/ 28 h 148"/>
                  <a:gd name="T54" fmla="*/ 7 w 95"/>
                  <a:gd name="T55" fmla="*/ 26 h 148"/>
                  <a:gd name="T56" fmla="*/ 7 w 95"/>
                  <a:gd name="T57" fmla="*/ 25 h 148"/>
                  <a:gd name="T58" fmla="*/ 7 w 95"/>
                  <a:gd name="T59" fmla="*/ 24 h 148"/>
                  <a:gd name="T60" fmla="*/ 7 w 95"/>
                  <a:gd name="T61" fmla="*/ 22 h 148"/>
                  <a:gd name="T62" fmla="*/ 6 w 95"/>
                  <a:gd name="T63" fmla="*/ 20 h 148"/>
                  <a:gd name="T64" fmla="*/ 7 w 95"/>
                  <a:gd name="T65" fmla="*/ 18 h 148"/>
                  <a:gd name="T66" fmla="*/ 7 w 95"/>
                  <a:gd name="T67" fmla="*/ 18 h 148"/>
                  <a:gd name="T68" fmla="*/ 8 w 95"/>
                  <a:gd name="T69" fmla="*/ 17 h 148"/>
                  <a:gd name="T70" fmla="*/ 8 w 95"/>
                  <a:gd name="T71" fmla="*/ 15 h 148"/>
                  <a:gd name="T72" fmla="*/ 8 w 95"/>
                  <a:gd name="T73" fmla="*/ 12 h 148"/>
                  <a:gd name="T74" fmla="*/ 7 w 95"/>
                  <a:gd name="T75" fmla="*/ 9 h 148"/>
                  <a:gd name="T76" fmla="*/ 8 w 95"/>
                  <a:gd name="T77" fmla="*/ 6 h 148"/>
                  <a:gd name="T78" fmla="*/ 8 w 95"/>
                  <a:gd name="T79" fmla="*/ 6 h 148"/>
                  <a:gd name="T80" fmla="*/ 7 w 95"/>
                  <a:gd name="T81" fmla="*/ 4 h 148"/>
                  <a:gd name="T82" fmla="*/ 7 w 95"/>
                  <a:gd name="T83" fmla="*/ 1 h 148"/>
                  <a:gd name="T84" fmla="*/ 6 w 95"/>
                  <a:gd name="T85" fmla="*/ 0 h 14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95"/>
                  <a:gd name="T130" fmla="*/ 0 h 148"/>
                  <a:gd name="T131" fmla="*/ 95 w 95"/>
                  <a:gd name="T132" fmla="*/ 148 h 14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95" h="148">
                    <a:moveTo>
                      <a:pt x="63" y="0"/>
                    </a:moveTo>
                    <a:lnTo>
                      <a:pt x="60" y="7"/>
                    </a:lnTo>
                    <a:lnTo>
                      <a:pt x="63" y="23"/>
                    </a:lnTo>
                    <a:lnTo>
                      <a:pt x="58" y="46"/>
                    </a:lnTo>
                    <a:lnTo>
                      <a:pt x="53" y="62"/>
                    </a:lnTo>
                    <a:lnTo>
                      <a:pt x="45" y="69"/>
                    </a:lnTo>
                    <a:lnTo>
                      <a:pt x="38" y="70"/>
                    </a:lnTo>
                    <a:lnTo>
                      <a:pt x="33" y="68"/>
                    </a:lnTo>
                    <a:lnTo>
                      <a:pt x="27" y="68"/>
                    </a:lnTo>
                    <a:lnTo>
                      <a:pt x="17" y="74"/>
                    </a:lnTo>
                    <a:lnTo>
                      <a:pt x="8" y="86"/>
                    </a:lnTo>
                    <a:lnTo>
                      <a:pt x="8" y="100"/>
                    </a:lnTo>
                    <a:lnTo>
                      <a:pt x="0" y="118"/>
                    </a:lnTo>
                    <a:lnTo>
                      <a:pt x="1" y="124"/>
                    </a:lnTo>
                    <a:lnTo>
                      <a:pt x="3" y="129"/>
                    </a:lnTo>
                    <a:lnTo>
                      <a:pt x="11" y="132"/>
                    </a:lnTo>
                    <a:lnTo>
                      <a:pt x="16" y="135"/>
                    </a:lnTo>
                    <a:lnTo>
                      <a:pt x="18" y="140"/>
                    </a:lnTo>
                    <a:lnTo>
                      <a:pt x="18" y="147"/>
                    </a:lnTo>
                    <a:lnTo>
                      <a:pt x="92" y="144"/>
                    </a:lnTo>
                    <a:lnTo>
                      <a:pt x="94" y="132"/>
                    </a:lnTo>
                    <a:lnTo>
                      <a:pt x="81" y="124"/>
                    </a:lnTo>
                    <a:lnTo>
                      <a:pt x="73" y="115"/>
                    </a:lnTo>
                    <a:lnTo>
                      <a:pt x="69" y="100"/>
                    </a:lnTo>
                    <a:lnTo>
                      <a:pt x="66" y="99"/>
                    </a:lnTo>
                    <a:lnTo>
                      <a:pt x="69" y="97"/>
                    </a:lnTo>
                    <a:lnTo>
                      <a:pt x="74" y="89"/>
                    </a:lnTo>
                    <a:lnTo>
                      <a:pt x="76" y="83"/>
                    </a:lnTo>
                    <a:lnTo>
                      <a:pt x="76" y="79"/>
                    </a:lnTo>
                    <a:lnTo>
                      <a:pt x="73" y="75"/>
                    </a:lnTo>
                    <a:lnTo>
                      <a:pt x="67" y="71"/>
                    </a:lnTo>
                    <a:lnTo>
                      <a:pt x="65" y="66"/>
                    </a:lnTo>
                    <a:lnTo>
                      <a:pt x="66" y="57"/>
                    </a:lnTo>
                    <a:lnTo>
                      <a:pt x="76" y="56"/>
                    </a:lnTo>
                    <a:lnTo>
                      <a:pt x="81" y="52"/>
                    </a:lnTo>
                    <a:lnTo>
                      <a:pt x="84" y="44"/>
                    </a:lnTo>
                    <a:lnTo>
                      <a:pt x="78" y="35"/>
                    </a:lnTo>
                    <a:lnTo>
                      <a:pt x="76" y="28"/>
                    </a:lnTo>
                    <a:lnTo>
                      <a:pt x="77" y="19"/>
                    </a:lnTo>
                    <a:lnTo>
                      <a:pt x="77" y="11"/>
                    </a:lnTo>
                    <a:lnTo>
                      <a:pt x="74" y="4"/>
                    </a:lnTo>
                    <a:lnTo>
                      <a:pt x="69" y="1"/>
                    </a:lnTo>
                    <a:lnTo>
                      <a:pt x="63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9" name="Freeform 119"/>
              <p:cNvSpPr>
                <a:spLocks/>
              </p:cNvSpPr>
              <p:nvPr/>
            </p:nvSpPr>
            <p:spPr bwMode="auto">
              <a:xfrm>
                <a:off x="3253" y="2432"/>
                <a:ext cx="116" cy="197"/>
              </a:xfrm>
              <a:custGeom>
                <a:avLst/>
                <a:gdLst>
                  <a:gd name="T0" fmla="*/ 3 w 136"/>
                  <a:gd name="T1" fmla="*/ 0 h 212"/>
                  <a:gd name="T2" fmla="*/ 13 w 136"/>
                  <a:gd name="T3" fmla="*/ 16 h 212"/>
                  <a:gd name="T4" fmla="*/ 13 w 136"/>
                  <a:gd name="T5" fmla="*/ 30 h 212"/>
                  <a:gd name="T6" fmla="*/ 12 w 136"/>
                  <a:gd name="T7" fmla="*/ 29 h 212"/>
                  <a:gd name="T8" fmla="*/ 11 w 136"/>
                  <a:gd name="T9" fmla="*/ 30 h 212"/>
                  <a:gd name="T10" fmla="*/ 11 w 136"/>
                  <a:gd name="T11" fmla="*/ 32 h 212"/>
                  <a:gd name="T12" fmla="*/ 11 w 136"/>
                  <a:gd name="T13" fmla="*/ 33 h 212"/>
                  <a:gd name="T14" fmla="*/ 11 w 136"/>
                  <a:gd name="T15" fmla="*/ 35 h 212"/>
                  <a:gd name="T16" fmla="*/ 10 w 136"/>
                  <a:gd name="T17" fmla="*/ 37 h 212"/>
                  <a:gd name="T18" fmla="*/ 9 w 136"/>
                  <a:gd name="T19" fmla="*/ 38 h 212"/>
                  <a:gd name="T20" fmla="*/ 9 w 136"/>
                  <a:gd name="T21" fmla="*/ 40 h 212"/>
                  <a:gd name="T22" fmla="*/ 10 w 136"/>
                  <a:gd name="T23" fmla="*/ 41 h 212"/>
                  <a:gd name="T24" fmla="*/ 9 w 136"/>
                  <a:gd name="T25" fmla="*/ 40 h 212"/>
                  <a:gd name="T26" fmla="*/ 10 w 136"/>
                  <a:gd name="T27" fmla="*/ 42 h 212"/>
                  <a:gd name="T28" fmla="*/ 10 w 136"/>
                  <a:gd name="T29" fmla="*/ 43 h 212"/>
                  <a:gd name="T30" fmla="*/ 11 w 136"/>
                  <a:gd name="T31" fmla="*/ 44 h 212"/>
                  <a:gd name="T32" fmla="*/ 10 w 136"/>
                  <a:gd name="T33" fmla="*/ 47 h 212"/>
                  <a:gd name="T34" fmla="*/ 10 w 136"/>
                  <a:gd name="T35" fmla="*/ 51 h 212"/>
                  <a:gd name="T36" fmla="*/ 11 w 136"/>
                  <a:gd name="T37" fmla="*/ 58 h 212"/>
                  <a:gd name="T38" fmla="*/ 10 w 136"/>
                  <a:gd name="T39" fmla="*/ 59 h 212"/>
                  <a:gd name="T40" fmla="*/ 9 w 136"/>
                  <a:gd name="T41" fmla="*/ 59 h 212"/>
                  <a:gd name="T42" fmla="*/ 9 w 136"/>
                  <a:gd name="T43" fmla="*/ 62 h 212"/>
                  <a:gd name="T44" fmla="*/ 9 w 136"/>
                  <a:gd name="T45" fmla="*/ 65 h 212"/>
                  <a:gd name="T46" fmla="*/ 8 w 136"/>
                  <a:gd name="T47" fmla="*/ 67 h 212"/>
                  <a:gd name="T48" fmla="*/ 7 w 136"/>
                  <a:gd name="T49" fmla="*/ 67 h 212"/>
                  <a:gd name="T50" fmla="*/ 7 w 136"/>
                  <a:gd name="T51" fmla="*/ 67 h 212"/>
                  <a:gd name="T52" fmla="*/ 6 w 136"/>
                  <a:gd name="T53" fmla="*/ 67 h 212"/>
                  <a:gd name="T54" fmla="*/ 6 w 136"/>
                  <a:gd name="T55" fmla="*/ 67 h 212"/>
                  <a:gd name="T56" fmla="*/ 5 w 136"/>
                  <a:gd name="T57" fmla="*/ 68 h 212"/>
                  <a:gd name="T58" fmla="*/ 3 w 136"/>
                  <a:gd name="T59" fmla="*/ 70 h 212"/>
                  <a:gd name="T60" fmla="*/ 3 w 136"/>
                  <a:gd name="T61" fmla="*/ 68 h 212"/>
                  <a:gd name="T62" fmla="*/ 3 w 136"/>
                  <a:gd name="T63" fmla="*/ 68 h 212"/>
                  <a:gd name="T64" fmla="*/ 3 w 136"/>
                  <a:gd name="T65" fmla="*/ 67 h 212"/>
                  <a:gd name="T66" fmla="*/ 2 w 136"/>
                  <a:gd name="T67" fmla="*/ 64 h 212"/>
                  <a:gd name="T68" fmla="*/ 2 w 136"/>
                  <a:gd name="T69" fmla="*/ 60 h 212"/>
                  <a:gd name="T70" fmla="*/ 3 w 136"/>
                  <a:gd name="T71" fmla="*/ 60 h 212"/>
                  <a:gd name="T72" fmla="*/ 3 w 136"/>
                  <a:gd name="T73" fmla="*/ 59 h 212"/>
                  <a:gd name="T74" fmla="*/ 3 w 136"/>
                  <a:gd name="T75" fmla="*/ 58 h 212"/>
                  <a:gd name="T76" fmla="*/ 3 w 136"/>
                  <a:gd name="T77" fmla="*/ 54 h 212"/>
                  <a:gd name="T78" fmla="*/ 3 w 136"/>
                  <a:gd name="T79" fmla="*/ 50 h 212"/>
                  <a:gd name="T80" fmla="*/ 3 w 136"/>
                  <a:gd name="T81" fmla="*/ 47 h 212"/>
                  <a:gd name="T82" fmla="*/ 3 w 136"/>
                  <a:gd name="T83" fmla="*/ 46 h 212"/>
                  <a:gd name="T84" fmla="*/ 3 w 136"/>
                  <a:gd name="T85" fmla="*/ 44 h 212"/>
                  <a:gd name="T86" fmla="*/ 3 w 136"/>
                  <a:gd name="T87" fmla="*/ 43 h 212"/>
                  <a:gd name="T88" fmla="*/ 3 w 136"/>
                  <a:gd name="T89" fmla="*/ 42 h 212"/>
                  <a:gd name="T90" fmla="*/ 3 w 136"/>
                  <a:gd name="T91" fmla="*/ 41 h 212"/>
                  <a:gd name="T92" fmla="*/ 0 w 136"/>
                  <a:gd name="T93" fmla="*/ 42 h 212"/>
                  <a:gd name="T94" fmla="*/ 3 w 136"/>
                  <a:gd name="T95" fmla="*/ 34 h 212"/>
                  <a:gd name="T96" fmla="*/ 3 w 136"/>
                  <a:gd name="T97" fmla="*/ 32 h 212"/>
                  <a:gd name="T98" fmla="*/ 3 w 136"/>
                  <a:gd name="T99" fmla="*/ 30 h 212"/>
                  <a:gd name="T100" fmla="*/ 3 w 136"/>
                  <a:gd name="T101" fmla="*/ 27 h 212"/>
                  <a:gd name="T102" fmla="*/ 3 w 136"/>
                  <a:gd name="T103" fmla="*/ 19 h 212"/>
                  <a:gd name="T104" fmla="*/ 3 w 136"/>
                  <a:gd name="T105" fmla="*/ 14 h 212"/>
                  <a:gd name="T106" fmla="*/ 3 w 136"/>
                  <a:gd name="T107" fmla="*/ 10 h 212"/>
                  <a:gd name="T108" fmla="*/ 3 w 136"/>
                  <a:gd name="T109" fmla="*/ 7 h 212"/>
                  <a:gd name="T110" fmla="*/ 3 w 136"/>
                  <a:gd name="T111" fmla="*/ 0 h 21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36"/>
                  <a:gd name="T169" fmla="*/ 0 h 212"/>
                  <a:gd name="T170" fmla="*/ 136 w 136"/>
                  <a:gd name="T171" fmla="*/ 212 h 21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36" h="212">
                    <a:moveTo>
                      <a:pt x="19" y="0"/>
                    </a:moveTo>
                    <a:lnTo>
                      <a:pt x="135" y="46"/>
                    </a:lnTo>
                    <a:lnTo>
                      <a:pt x="133" y="88"/>
                    </a:lnTo>
                    <a:lnTo>
                      <a:pt x="123" y="87"/>
                    </a:lnTo>
                    <a:lnTo>
                      <a:pt x="118" y="89"/>
                    </a:lnTo>
                    <a:lnTo>
                      <a:pt x="113" y="95"/>
                    </a:lnTo>
                    <a:lnTo>
                      <a:pt x="113" y="99"/>
                    </a:lnTo>
                    <a:lnTo>
                      <a:pt x="111" y="106"/>
                    </a:lnTo>
                    <a:lnTo>
                      <a:pt x="105" y="111"/>
                    </a:lnTo>
                    <a:lnTo>
                      <a:pt x="104" y="114"/>
                    </a:lnTo>
                    <a:lnTo>
                      <a:pt x="104" y="118"/>
                    </a:lnTo>
                    <a:lnTo>
                      <a:pt x="105" y="122"/>
                    </a:lnTo>
                    <a:lnTo>
                      <a:pt x="104" y="121"/>
                    </a:lnTo>
                    <a:lnTo>
                      <a:pt x="108" y="126"/>
                    </a:lnTo>
                    <a:lnTo>
                      <a:pt x="110" y="129"/>
                    </a:lnTo>
                    <a:lnTo>
                      <a:pt x="111" y="133"/>
                    </a:lnTo>
                    <a:lnTo>
                      <a:pt x="109" y="143"/>
                    </a:lnTo>
                    <a:lnTo>
                      <a:pt x="109" y="152"/>
                    </a:lnTo>
                    <a:lnTo>
                      <a:pt x="117" y="175"/>
                    </a:lnTo>
                    <a:lnTo>
                      <a:pt x="105" y="178"/>
                    </a:lnTo>
                    <a:lnTo>
                      <a:pt x="97" y="181"/>
                    </a:lnTo>
                    <a:lnTo>
                      <a:pt x="92" y="187"/>
                    </a:lnTo>
                    <a:lnTo>
                      <a:pt x="90" y="196"/>
                    </a:lnTo>
                    <a:lnTo>
                      <a:pt x="83" y="200"/>
                    </a:lnTo>
                    <a:lnTo>
                      <a:pt x="72" y="200"/>
                    </a:lnTo>
                    <a:lnTo>
                      <a:pt x="68" y="199"/>
                    </a:lnTo>
                    <a:lnTo>
                      <a:pt x="64" y="198"/>
                    </a:lnTo>
                    <a:lnTo>
                      <a:pt x="62" y="200"/>
                    </a:lnTo>
                    <a:lnTo>
                      <a:pt x="50" y="205"/>
                    </a:lnTo>
                    <a:lnTo>
                      <a:pt x="12" y="211"/>
                    </a:lnTo>
                    <a:lnTo>
                      <a:pt x="12" y="206"/>
                    </a:lnTo>
                    <a:lnTo>
                      <a:pt x="10" y="203"/>
                    </a:lnTo>
                    <a:lnTo>
                      <a:pt x="5" y="199"/>
                    </a:lnTo>
                    <a:lnTo>
                      <a:pt x="2" y="194"/>
                    </a:lnTo>
                    <a:lnTo>
                      <a:pt x="2" y="182"/>
                    </a:lnTo>
                    <a:lnTo>
                      <a:pt x="11" y="182"/>
                    </a:lnTo>
                    <a:lnTo>
                      <a:pt x="16" y="180"/>
                    </a:lnTo>
                    <a:lnTo>
                      <a:pt x="19" y="173"/>
                    </a:lnTo>
                    <a:lnTo>
                      <a:pt x="14" y="160"/>
                    </a:lnTo>
                    <a:lnTo>
                      <a:pt x="12" y="151"/>
                    </a:lnTo>
                    <a:lnTo>
                      <a:pt x="13" y="144"/>
                    </a:lnTo>
                    <a:lnTo>
                      <a:pt x="14" y="140"/>
                    </a:lnTo>
                    <a:lnTo>
                      <a:pt x="12" y="135"/>
                    </a:lnTo>
                    <a:lnTo>
                      <a:pt x="10" y="130"/>
                    </a:lnTo>
                    <a:lnTo>
                      <a:pt x="6" y="126"/>
                    </a:lnTo>
                    <a:lnTo>
                      <a:pt x="4" y="125"/>
                    </a:lnTo>
                    <a:lnTo>
                      <a:pt x="0" y="126"/>
                    </a:lnTo>
                    <a:lnTo>
                      <a:pt x="4" y="103"/>
                    </a:lnTo>
                    <a:lnTo>
                      <a:pt x="4" y="96"/>
                    </a:lnTo>
                    <a:lnTo>
                      <a:pt x="10" y="89"/>
                    </a:lnTo>
                    <a:lnTo>
                      <a:pt x="19" y="81"/>
                    </a:lnTo>
                    <a:lnTo>
                      <a:pt x="19" y="57"/>
                    </a:lnTo>
                    <a:lnTo>
                      <a:pt x="22" y="40"/>
                    </a:lnTo>
                    <a:lnTo>
                      <a:pt x="26" y="30"/>
                    </a:lnTo>
                    <a:lnTo>
                      <a:pt x="22" y="19"/>
                    </a:lnTo>
                    <a:lnTo>
                      <a:pt x="1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0" name="Freeform 120"/>
              <p:cNvSpPr>
                <a:spLocks/>
              </p:cNvSpPr>
              <p:nvPr/>
            </p:nvSpPr>
            <p:spPr bwMode="auto">
              <a:xfrm>
                <a:off x="3342" y="2439"/>
                <a:ext cx="203" cy="230"/>
              </a:xfrm>
              <a:custGeom>
                <a:avLst/>
                <a:gdLst>
                  <a:gd name="T0" fmla="*/ 21 w 237"/>
                  <a:gd name="T1" fmla="*/ 0 h 249"/>
                  <a:gd name="T2" fmla="*/ 19 w 237"/>
                  <a:gd name="T3" fmla="*/ 6 h 249"/>
                  <a:gd name="T4" fmla="*/ 18 w 237"/>
                  <a:gd name="T5" fmla="*/ 6 h 249"/>
                  <a:gd name="T6" fmla="*/ 18 w 237"/>
                  <a:gd name="T7" fmla="*/ 6 h 249"/>
                  <a:gd name="T8" fmla="*/ 3 w 237"/>
                  <a:gd name="T9" fmla="*/ 6 h 249"/>
                  <a:gd name="T10" fmla="*/ 3 w 237"/>
                  <a:gd name="T11" fmla="*/ 24 h 249"/>
                  <a:gd name="T12" fmla="*/ 3 w 237"/>
                  <a:gd name="T13" fmla="*/ 24 h 249"/>
                  <a:gd name="T14" fmla="*/ 3 w 237"/>
                  <a:gd name="T15" fmla="*/ 26 h 249"/>
                  <a:gd name="T16" fmla="*/ 3 w 237"/>
                  <a:gd name="T17" fmla="*/ 26 h 249"/>
                  <a:gd name="T18" fmla="*/ 3 w 237"/>
                  <a:gd name="T19" fmla="*/ 30 h 249"/>
                  <a:gd name="T20" fmla="*/ 2 w 237"/>
                  <a:gd name="T21" fmla="*/ 30 h 249"/>
                  <a:gd name="T22" fmla="*/ 0 w 237"/>
                  <a:gd name="T23" fmla="*/ 33 h 249"/>
                  <a:gd name="T24" fmla="*/ 3 w 237"/>
                  <a:gd name="T25" fmla="*/ 36 h 249"/>
                  <a:gd name="T26" fmla="*/ 3 w 237"/>
                  <a:gd name="T27" fmla="*/ 38 h 249"/>
                  <a:gd name="T28" fmla="*/ 3 w 237"/>
                  <a:gd name="T29" fmla="*/ 39 h 249"/>
                  <a:gd name="T30" fmla="*/ 3 w 237"/>
                  <a:gd name="T31" fmla="*/ 42 h 249"/>
                  <a:gd name="T32" fmla="*/ 3 w 237"/>
                  <a:gd name="T33" fmla="*/ 45 h 249"/>
                  <a:gd name="T34" fmla="*/ 3 w 237"/>
                  <a:gd name="T35" fmla="*/ 51 h 249"/>
                  <a:gd name="T36" fmla="*/ 3 w 237"/>
                  <a:gd name="T37" fmla="*/ 53 h 249"/>
                  <a:gd name="T38" fmla="*/ 3 w 237"/>
                  <a:gd name="T39" fmla="*/ 57 h 249"/>
                  <a:gd name="T40" fmla="*/ 4 w 237"/>
                  <a:gd name="T41" fmla="*/ 62 h 249"/>
                  <a:gd name="T42" fmla="*/ 6 w 237"/>
                  <a:gd name="T43" fmla="*/ 67 h 249"/>
                  <a:gd name="T44" fmla="*/ 7 w 237"/>
                  <a:gd name="T45" fmla="*/ 72 h 249"/>
                  <a:gd name="T46" fmla="*/ 7 w 237"/>
                  <a:gd name="T47" fmla="*/ 72 h 249"/>
                  <a:gd name="T48" fmla="*/ 8 w 237"/>
                  <a:gd name="T49" fmla="*/ 73 h 249"/>
                  <a:gd name="T50" fmla="*/ 8 w 237"/>
                  <a:gd name="T51" fmla="*/ 73 h 249"/>
                  <a:gd name="T52" fmla="*/ 9 w 237"/>
                  <a:gd name="T53" fmla="*/ 74 h 249"/>
                  <a:gd name="T54" fmla="*/ 11 w 237"/>
                  <a:gd name="T55" fmla="*/ 75 h 249"/>
                  <a:gd name="T56" fmla="*/ 13 w 237"/>
                  <a:gd name="T57" fmla="*/ 75 h 249"/>
                  <a:gd name="T58" fmla="*/ 15 w 237"/>
                  <a:gd name="T59" fmla="*/ 73 h 249"/>
                  <a:gd name="T60" fmla="*/ 18 w 237"/>
                  <a:gd name="T61" fmla="*/ 73 h 249"/>
                  <a:gd name="T62" fmla="*/ 19 w 237"/>
                  <a:gd name="T63" fmla="*/ 73 h 249"/>
                  <a:gd name="T64" fmla="*/ 20 w 237"/>
                  <a:gd name="T65" fmla="*/ 72 h 249"/>
                  <a:gd name="T66" fmla="*/ 19 w 237"/>
                  <a:gd name="T67" fmla="*/ 67 h 249"/>
                  <a:gd name="T68" fmla="*/ 18 w 237"/>
                  <a:gd name="T69" fmla="*/ 62 h 249"/>
                  <a:gd name="T70" fmla="*/ 18 w 237"/>
                  <a:gd name="T71" fmla="*/ 60 h 249"/>
                  <a:gd name="T72" fmla="*/ 17 w 237"/>
                  <a:gd name="T73" fmla="*/ 57 h 249"/>
                  <a:gd name="T74" fmla="*/ 15 w 237"/>
                  <a:gd name="T75" fmla="*/ 57 h 249"/>
                  <a:gd name="T76" fmla="*/ 15 w 237"/>
                  <a:gd name="T77" fmla="*/ 57 h 249"/>
                  <a:gd name="T78" fmla="*/ 17 w 237"/>
                  <a:gd name="T79" fmla="*/ 54 h 249"/>
                  <a:gd name="T80" fmla="*/ 17 w 237"/>
                  <a:gd name="T81" fmla="*/ 49 h 249"/>
                  <a:gd name="T82" fmla="*/ 17 w 237"/>
                  <a:gd name="T83" fmla="*/ 45 h 249"/>
                  <a:gd name="T84" fmla="*/ 18 w 237"/>
                  <a:gd name="T85" fmla="*/ 42 h 249"/>
                  <a:gd name="T86" fmla="*/ 18 w 237"/>
                  <a:gd name="T87" fmla="*/ 39 h 249"/>
                  <a:gd name="T88" fmla="*/ 19 w 237"/>
                  <a:gd name="T89" fmla="*/ 36 h 249"/>
                  <a:gd name="T90" fmla="*/ 21 w 237"/>
                  <a:gd name="T91" fmla="*/ 33 h 249"/>
                  <a:gd name="T92" fmla="*/ 21 w 237"/>
                  <a:gd name="T93" fmla="*/ 29 h 249"/>
                  <a:gd name="T94" fmla="*/ 21 w 237"/>
                  <a:gd name="T95" fmla="*/ 26 h 249"/>
                  <a:gd name="T96" fmla="*/ 21 w 237"/>
                  <a:gd name="T97" fmla="*/ 23 h 249"/>
                  <a:gd name="T98" fmla="*/ 23 w 237"/>
                  <a:gd name="T99" fmla="*/ 22 h 249"/>
                  <a:gd name="T100" fmla="*/ 24 w 237"/>
                  <a:gd name="T101" fmla="*/ 20 h 249"/>
                  <a:gd name="T102" fmla="*/ 21 w 237"/>
                  <a:gd name="T103" fmla="*/ 12 h 249"/>
                  <a:gd name="T104" fmla="*/ 21 w 237"/>
                  <a:gd name="T105" fmla="*/ 9 h 249"/>
                  <a:gd name="T106" fmla="*/ 21 w 237"/>
                  <a:gd name="T107" fmla="*/ 6 h 249"/>
                  <a:gd name="T108" fmla="*/ 21 w 237"/>
                  <a:gd name="T109" fmla="*/ 6 h 249"/>
                  <a:gd name="T110" fmla="*/ 21 w 237"/>
                  <a:gd name="T111" fmla="*/ 6 h 249"/>
                  <a:gd name="T112" fmla="*/ 21 w 237"/>
                  <a:gd name="T113" fmla="*/ 0 h 24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37"/>
                  <a:gd name="T172" fmla="*/ 0 h 249"/>
                  <a:gd name="T173" fmla="*/ 237 w 237"/>
                  <a:gd name="T174" fmla="*/ 249 h 249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37" h="249">
                    <a:moveTo>
                      <a:pt x="202" y="0"/>
                    </a:moveTo>
                    <a:lnTo>
                      <a:pt x="194" y="8"/>
                    </a:lnTo>
                    <a:lnTo>
                      <a:pt x="185" y="15"/>
                    </a:lnTo>
                    <a:lnTo>
                      <a:pt x="172" y="21"/>
                    </a:lnTo>
                    <a:lnTo>
                      <a:pt x="30" y="21"/>
                    </a:lnTo>
                    <a:lnTo>
                      <a:pt x="30" y="81"/>
                    </a:lnTo>
                    <a:lnTo>
                      <a:pt x="18" y="80"/>
                    </a:lnTo>
                    <a:lnTo>
                      <a:pt x="13" y="83"/>
                    </a:lnTo>
                    <a:lnTo>
                      <a:pt x="9" y="88"/>
                    </a:lnTo>
                    <a:lnTo>
                      <a:pt x="6" y="99"/>
                    </a:lnTo>
                    <a:lnTo>
                      <a:pt x="2" y="102"/>
                    </a:lnTo>
                    <a:lnTo>
                      <a:pt x="0" y="108"/>
                    </a:lnTo>
                    <a:lnTo>
                      <a:pt x="4" y="120"/>
                    </a:lnTo>
                    <a:lnTo>
                      <a:pt x="5" y="123"/>
                    </a:lnTo>
                    <a:lnTo>
                      <a:pt x="6" y="130"/>
                    </a:lnTo>
                    <a:lnTo>
                      <a:pt x="4" y="136"/>
                    </a:lnTo>
                    <a:lnTo>
                      <a:pt x="5" y="150"/>
                    </a:lnTo>
                    <a:lnTo>
                      <a:pt x="13" y="168"/>
                    </a:lnTo>
                    <a:lnTo>
                      <a:pt x="18" y="178"/>
                    </a:lnTo>
                    <a:lnTo>
                      <a:pt x="31" y="191"/>
                    </a:lnTo>
                    <a:lnTo>
                      <a:pt x="44" y="207"/>
                    </a:lnTo>
                    <a:lnTo>
                      <a:pt x="56" y="226"/>
                    </a:lnTo>
                    <a:lnTo>
                      <a:pt x="65" y="233"/>
                    </a:lnTo>
                    <a:lnTo>
                      <a:pt x="73" y="236"/>
                    </a:lnTo>
                    <a:lnTo>
                      <a:pt x="81" y="239"/>
                    </a:lnTo>
                    <a:lnTo>
                      <a:pt x="85" y="240"/>
                    </a:lnTo>
                    <a:lnTo>
                      <a:pt x="94" y="246"/>
                    </a:lnTo>
                    <a:lnTo>
                      <a:pt x="109" y="248"/>
                    </a:lnTo>
                    <a:lnTo>
                      <a:pt x="130" y="248"/>
                    </a:lnTo>
                    <a:lnTo>
                      <a:pt x="164" y="245"/>
                    </a:lnTo>
                    <a:lnTo>
                      <a:pt x="188" y="242"/>
                    </a:lnTo>
                    <a:lnTo>
                      <a:pt x="195" y="239"/>
                    </a:lnTo>
                    <a:lnTo>
                      <a:pt x="199" y="236"/>
                    </a:lnTo>
                    <a:lnTo>
                      <a:pt x="194" y="219"/>
                    </a:lnTo>
                    <a:lnTo>
                      <a:pt x="184" y="207"/>
                    </a:lnTo>
                    <a:lnTo>
                      <a:pt x="175" y="197"/>
                    </a:lnTo>
                    <a:lnTo>
                      <a:pt x="169" y="191"/>
                    </a:lnTo>
                    <a:lnTo>
                      <a:pt x="164" y="187"/>
                    </a:lnTo>
                    <a:lnTo>
                      <a:pt x="162" y="184"/>
                    </a:lnTo>
                    <a:lnTo>
                      <a:pt x="168" y="179"/>
                    </a:lnTo>
                    <a:lnTo>
                      <a:pt x="168" y="157"/>
                    </a:lnTo>
                    <a:lnTo>
                      <a:pt x="171" y="147"/>
                    </a:lnTo>
                    <a:lnTo>
                      <a:pt x="179" y="139"/>
                    </a:lnTo>
                    <a:lnTo>
                      <a:pt x="188" y="130"/>
                    </a:lnTo>
                    <a:lnTo>
                      <a:pt x="195" y="116"/>
                    </a:lnTo>
                    <a:lnTo>
                      <a:pt x="201" y="106"/>
                    </a:lnTo>
                    <a:lnTo>
                      <a:pt x="202" y="96"/>
                    </a:lnTo>
                    <a:lnTo>
                      <a:pt x="210" y="86"/>
                    </a:lnTo>
                    <a:lnTo>
                      <a:pt x="221" y="76"/>
                    </a:lnTo>
                    <a:lnTo>
                      <a:pt x="231" y="71"/>
                    </a:lnTo>
                    <a:lnTo>
                      <a:pt x="236" y="66"/>
                    </a:lnTo>
                    <a:lnTo>
                      <a:pt x="219" y="37"/>
                    </a:lnTo>
                    <a:lnTo>
                      <a:pt x="216" y="30"/>
                    </a:lnTo>
                    <a:lnTo>
                      <a:pt x="213" y="22"/>
                    </a:lnTo>
                    <a:lnTo>
                      <a:pt x="213" y="16"/>
                    </a:lnTo>
                    <a:lnTo>
                      <a:pt x="205" y="6"/>
                    </a:lnTo>
                    <a:lnTo>
                      <a:pt x="202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1" name="Freeform 121"/>
              <p:cNvSpPr>
                <a:spLocks/>
              </p:cNvSpPr>
              <p:nvPr/>
            </p:nvSpPr>
            <p:spPr bwMode="auto">
              <a:xfrm>
                <a:off x="3255" y="2593"/>
                <a:ext cx="135" cy="79"/>
              </a:xfrm>
              <a:custGeom>
                <a:avLst/>
                <a:gdLst>
                  <a:gd name="T0" fmla="*/ 11 w 158"/>
                  <a:gd name="T1" fmla="*/ 0 h 85"/>
                  <a:gd name="T2" fmla="*/ 9 w 158"/>
                  <a:gd name="T3" fmla="*/ 4 h 85"/>
                  <a:gd name="T4" fmla="*/ 9 w 158"/>
                  <a:gd name="T5" fmla="*/ 7 h 85"/>
                  <a:gd name="T6" fmla="*/ 9 w 158"/>
                  <a:gd name="T7" fmla="*/ 7 h 85"/>
                  <a:gd name="T8" fmla="*/ 8 w 158"/>
                  <a:gd name="T9" fmla="*/ 7 h 85"/>
                  <a:gd name="T10" fmla="*/ 8 w 158"/>
                  <a:gd name="T11" fmla="*/ 9 h 85"/>
                  <a:gd name="T12" fmla="*/ 7 w 158"/>
                  <a:gd name="T13" fmla="*/ 9 h 85"/>
                  <a:gd name="T14" fmla="*/ 6 w 158"/>
                  <a:gd name="T15" fmla="*/ 8 h 85"/>
                  <a:gd name="T16" fmla="*/ 6 w 158"/>
                  <a:gd name="T17" fmla="*/ 7 h 85"/>
                  <a:gd name="T18" fmla="*/ 6 w 158"/>
                  <a:gd name="T19" fmla="*/ 8 h 85"/>
                  <a:gd name="T20" fmla="*/ 3 w 158"/>
                  <a:gd name="T21" fmla="*/ 13 h 85"/>
                  <a:gd name="T22" fmla="*/ 3 w 158"/>
                  <a:gd name="T23" fmla="*/ 14 h 85"/>
                  <a:gd name="T24" fmla="*/ 3 w 158"/>
                  <a:gd name="T25" fmla="*/ 15 h 85"/>
                  <a:gd name="T26" fmla="*/ 2 w 158"/>
                  <a:gd name="T27" fmla="*/ 17 h 85"/>
                  <a:gd name="T28" fmla="*/ 0 w 158"/>
                  <a:gd name="T29" fmla="*/ 17 h 85"/>
                  <a:gd name="T30" fmla="*/ 0 w 158"/>
                  <a:gd name="T31" fmla="*/ 18 h 85"/>
                  <a:gd name="T32" fmla="*/ 2 w 158"/>
                  <a:gd name="T33" fmla="*/ 18 h 85"/>
                  <a:gd name="T34" fmla="*/ 3 w 158"/>
                  <a:gd name="T35" fmla="*/ 19 h 85"/>
                  <a:gd name="T36" fmla="*/ 3 w 158"/>
                  <a:gd name="T37" fmla="*/ 21 h 85"/>
                  <a:gd name="T38" fmla="*/ 3 w 158"/>
                  <a:gd name="T39" fmla="*/ 25 h 85"/>
                  <a:gd name="T40" fmla="*/ 3 w 158"/>
                  <a:gd name="T41" fmla="*/ 28 h 85"/>
                  <a:gd name="T42" fmla="*/ 3 w 158"/>
                  <a:gd name="T43" fmla="*/ 25 h 85"/>
                  <a:gd name="T44" fmla="*/ 4 w 158"/>
                  <a:gd name="T45" fmla="*/ 22 h 85"/>
                  <a:gd name="T46" fmla="*/ 5 w 158"/>
                  <a:gd name="T47" fmla="*/ 20 h 85"/>
                  <a:gd name="T48" fmla="*/ 6 w 158"/>
                  <a:gd name="T49" fmla="*/ 20 h 85"/>
                  <a:gd name="T50" fmla="*/ 7 w 158"/>
                  <a:gd name="T51" fmla="*/ 23 h 85"/>
                  <a:gd name="T52" fmla="*/ 8 w 158"/>
                  <a:gd name="T53" fmla="*/ 23 h 85"/>
                  <a:gd name="T54" fmla="*/ 9 w 158"/>
                  <a:gd name="T55" fmla="*/ 23 h 85"/>
                  <a:gd name="T56" fmla="*/ 12 w 158"/>
                  <a:gd name="T57" fmla="*/ 20 h 85"/>
                  <a:gd name="T58" fmla="*/ 15 w 158"/>
                  <a:gd name="T59" fmla="*/ 19 h 85"/>
                  <a:gd name="T60" fmla="*/ 15 w 158"/>
                  <a:gd name="T61" fmla="*/ 16 h 85"/>
                  <a:gd name="T62" fmla="*/ 13 w 158"/>
                  <a:gd name="T63" fmla="*/ 7 h 85"/>
                  <a:gd name="T64" fmla="*/ 11 w 158"/>
                  <a:gd name="T65" fmla="*/ 0 h 8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58"/>
                  <a:gd name="T100" fmla="*/ 0 h 85"/>
                  <a:gd name="T101" fmla="*/ 158 w 158"/>
                  <a:gd name="T102" fmla="*/ 85 h 8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58" h="85">
                    <a:moveTo>
                      <a:pt x="114" y="0"/>
                    </a:moveTo>
                    <a:lnTo>
                      <a:pt x="102" y="4"/>
                    </a:lnTo>
                    <a:lnTo>
                      <a:pt x="93" y="7"/>
                    </a:lnTo>
                    <a:lnTo>
                      <a:pt x="90" y="13"/>
                    </a:lnTo>
                    <a:lnTo>
                      <a:pt x="85" y="22"/>
                    </a:lnTo>
                    <a:lnTo>
                      <a:pt x="80" y="28"/>
                    </a:lnTo>
                    <a:lnTo>
                      <a:pt x="73" y="28"/>
                    </a:lnTo>
                    <a:lnTo>
                      <a:pt x="64" y="25"/>
                    </a:lnTo>
                    <a:lnTo>
                      <a:pt x="63" y="24"/>
                    </a:lnTo>
                    <a:lnTo>
                      <a:pt x="57" y="26"/>
                    </a:lnTo>
                    <a:lnTo>
                      <a:pt x="26" y="35"/>
                    </a:lnTo>
                    <a:lnTo>
                      <a:pt x="9" y="38"/>
                    </a:lnTo>
                    <a:lnTo>
                      <a:pt x="8" y="41"/>
                    </a:lnTo>
                    <a:lnTo>
                      <a:pt x="2" y="49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3" y="57"/>
                    </a:lnTo>
                    <a:lnTo>
                      <a:pt x="5" y="64"/>
                    </a:lnTo>
                    <a:lnTo>
                      <a:pt x="12" y="75"/>
                    </a:lnTo>
                    <a:lnTo>
                      <a:pt x="26" y="84"/>
                    </a:lnTo>
                    <a:lnTo>
                      <a:pt x="38" y="73"/>
                    </a:lnTo>
                    <a:lnTo>
                      <a:pt x="43" y="67"/>
                    </a:lnTo>
                    <a:lnTo>
                      <a:pt x="51" y="61"/>
                    </a:lnTo>
                    <a:lnTo>
                      <a:pt x="61" y="60"/>
                    </a:lnTo>
                    <a:lnTo>
                      <a:pt x="66" y="70"/>
                    </a:lnTo>
                    <a:lnTo>
                      <a:pt x="77" y="68"/>
                    </a:lnTo>
                    <a:lnTo>
                      <a:pt x="95" y="68"/>
                    </a:lnTo>
                    <a:lnTo>
                      <a:pt x="124" y="62"/>
                    </a:lnTo>
                    <a:lnTo>
                      <a:pt x="157" y="56"/>
                    </a:lnTo>
                    <a:lnTo>
                      <a:pt x="148" y="44"/>
                    </a:lnTo>
                    <a:lnTo>
                      <a:pt x="131" y="22"/>
                    </a:lnTo>
                    <a:lnTo>
                      <a:pt x="114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2" name="Freeform 122"/>
              <p:cNvSpPr>
                <a:spLocks/>
              </p:cNvSpPr>
              <p:nvPr/>
            </p:nvSpPr>
            <p:spPr bwMode="auto">
              <a:xfrm>
                <a:off x="3190" y="2683"/>
                <a:ext cx="69" cy="77"/>
              </a:xfrm>
              <a:custGeom>
                <a:avLst/>
                <a:gdLst>
                  <a:gd name="T0" fmla="*/ 3 w 80"/>
                  <a:gd name="T1" fmla="*/ 2 h 83"/>
                  <a:gd name="T2" fmla="*/ 6 w 80"/>
                  <a:gd name="T3" fmla="*/ 0 h 83"/>
                  <a:gd name="T4" fmla="*/ 6 w 80"/>
                  <a:gd name="T5" fmla="*/ 6 h 83"/>
                  <a:gd name="T6" fmla="*/ 8 w 80"/>
                  <a:gd name="T7" fmla="*/ 6 h 83"/>
                  <a:gd name="T8" fmla="*/ 8 w 80"/>
                  <a:gd name="T9" fmla="*/ 7 h 83"/>
                  <a:gd name="T10" fmla="*/ 8 w 80"/>
                  <a:gd name="T11" fmla="*/ 7 h 83"/>
                  <a:gd name="T12" fmla="*/ 8 w 80"/>
                  <a:gd name="T13" fmla="*/ 9 h 83"/>
                  <a:gd name="T14" fmla="*/ 8 w 80"/>
                  <a:gd name="T15" fmla="*/ 12 h 83"/>
                  <a:gd name="T16" fmla="*/ 9 w 80"/>
                  <a:gd name="T17" fmla="*/ 13 h 83"/>
                  <a:gd name="T18" fmla="*/ 9 w 80"/>
                  <a:gd name="T19" fmla="*/ 16 h 83"/>
                  <a:gd name="T20" fmla="*/ 8 w 80"/>
                  <a:gd name="T21" fmla="*/ 17 h 83"/>
                  <a:gd name="T22" fmla="*/ 8 w 80"/>
                  <a:gd name="T23" fmla="*/ 19 h 83"/>
                  <a:gd name="T24" fmla="*/ 7 w 80"/>
                  <a:gd name="T25" fmla="*/ 21 h 83"/>
                  <a:gd name="T26" fmla="*/ 6 w 80"/>
                  <a:gd name="T27" fmla="*/ 22 h 83"/>
                  <a:gd name="T28" fmla="*/ 5 w 80"/>
                  <a:gd name="T29" fmla="*/ 19 h 83"/>
                  <a:gd name="T30" fmla="*/ 5 w 80"/>
                  <a:gd name="T31" fmla="*/ 22 h 83"/>
                  <a:gd name="T32" fmla="*/ 3 w 80"/>
                  <a:gd name="T33" fmla="*/ 23 h 83"/>
                  <a:gd name="T34" fmla="*/ 3 w 80"/>
                  <a:gd name="T35" fmla="*/ 27 h 83"/>
                  <a:gd name="T36" fmla="*/ 3 w 80"/>
                  <a:gd name="T37" fmla="*/ 24 h 83"/>
                  <a:gd name="T38" fmla="*/ 3 w 80"/>
                  <a:gd name="T39" fmla="*/ 23 h 83"/>
                  <a:gd name="T40" fmla="*/ 3 w 80"/>
                  <a:gd name="T41" fmla="*/ 22 h 83"/>
                  <a:gd name="T42" fmla="*/ 3 w 80"/>
                  <a:gd name="T43" fmla="*/ 19 h 83"/>
                  <a:gd name="T44" fmla="*/ 3 w 80"/>
                  <a:gd name="T45" fmla="*/ 18 h 83"/>
                  <a:gd name="T46" fmla="*/ 0 w 80"/>
                  <a:gd name="T47" fmla="*/ 16 h 83"/>
                  <a:gd name="T48" fmla="*/ 0 w 80"/>
                  <a:gd name="T49" fmla="*/ 15 h 83"/>
                  <a:gd name="T50" fmla="*/ 3 w 80"/>
                  <a:gd name="T51" fmla="*/ 6 h 83"/>
                  <a:gd name="T52" fmla="*/ 3 w 80"/>
                  <a:gd name="T53" fmla="*/ 6 h 83"/>
                  <a:gd name="T54" fmla="*/ 3 w 80"/>
                  <a:gd name="T55" fmla="*/ 6 h 83"/>
                  <a:gd name="T56" fmla="*/ 3 w 80"/>
                  <a:gd name="T57" fmla="*/ 6 h 83"/>
                  <a:gd name="T58" fmla="*/ 3 w 80"/>
                  <a:gd name="T59" fmla="*/ 2 h 8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0"/>
                  <a:gd name="T91" fmla="*/ 0 h 83"/>
                  <a:gd name="T92" fmla="*/ 80 w 80"/>
                  <a:gd name="T93" fmla="*/ 83 h 83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0" h="83">
                    <a:moveTo>
                      <a:pt x="32" y="2"/>
                    </a:moveTo>
                    <a:lnTo>
                      <a:pt x="55" y="0"/>
                    </a:lnTo>
                    <a:lnTo>
                      <a:pt x="56" y="11"/>
                    </a:lnTo>
                    <a:lnTo>
                      <a:pt x="77" y="11"/>
                    </a:lnTo>
                    <a:lnTo>
                      <a:pt x="77" y="24"/>
                    </a:lnTo>
                    <a:lnTo>
                      <a:pt x="75" y="25"/>
                    </a:lnTo>
                    <a:lnTo>
                      <a:pt x="71" y="29"/>
                    </a:lnTo>
                    <a:lnTo>
                      <a:pt x="71" y="35"/>
                    </a:lnTo>
                    <a:lnTo>
                      <a:pt x="79" y="37"/>
                    </a:lnTo>
                    <a:lnTo>
                      <a:pt x="79" y="46"/>
                    </a:lnTo>
                    <a:lnTo>
                      <a:pt x="77" y="53"/>
                    </a:lnTo>
                    <a:lnTo>
                      <a:pt x="75" y="59"/>
                    </a:lnTo>
                    <a:lnTo>
                      <a:pt x="61" y="66"/>
                    </a:lnTo>
                    <a:lnTo>
                      <a:pt x="50" y="67"/>
                    </a:lnTo>
                    <a:lnTo>
                      <a:pt x="46" y="61"/>
                    </a:lnTo>
                    <a:lnTo>
                      <a:pt x="43" y="67"/>
                    </a:lnTo>
                    <a:lnTo>
                      <a:pt x="34" y="70"/>
                    </a:lnTo>
                    <a:lnTo>
                      <a:pt x="24" y="82"/>
                    </a:lnTo>
                    <a:lnTo>
                      <a:pt x="22" y="74"/>
                    </a:lnTo>
                    <a:lnTo>
                      <a:pt x="22" y="70"/>
                    </a:lnTo>
                    <a:lnTo>
                      <a:pt x="16" y="67"/>
                    </a:lnTo>
                    <a:lnTo>
                      <a:pt x="11" y="61"/>
                    </a:lnTo>
                    <a:lnTo>
                      <a:pt x="4" y="56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6" y="16"/>
                    </a:lnTo>
                    <a:lnTo>
                      <a:pt x="27" y="17"/>
                    </a:lnTo>
                    <a:lnTo>
                      <a:pt x="30" y="17"/>
                    </a:lnTo>
                    <a:lnTo>
                      <a:pt x="31" y="14"/>
                    </a:lnTo>
                    <a:lnTo>
                      <a:pt x="32" y="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3" name="Freeform 123"/>
              <p:cNvSpPr>
                <a:spLocks/>
              </p:cNvSpPr>
              <p:nvPr/>
            </p:nvSpPr>
            <p:spPr bwMode="auto">
              <a:xfrm>
                <a:off x="3197" y="2685"/>
                <a:ext cx="22" cy="18"/>
              </a:xfrm>
              <a:custGeom>
                <a:avLst/>
                <a:gdLst>
                  <a:gd name="T0" fmla="*/ 3 w 26"/>
                  <a:gd name="T1" fmla="*/ 0 h 19"/>
                  <a:gd name="T2" fmla="*/ 3 w 26"/>
                  <a:gd name="T3" fmla="*/ 0 h 19"/>
                  <a:gd name="T4" fmla="*/ 3 w 26"/>
                  <a:gd name="T5" fmla="*/ 5 h 19"/>
                  <a:gd name="T6" fmla="*/ 0 w 26"/>
                  <a:gd name="T7" fmla="*/ 9 h 19"/>
                  <a:gd name="T8" fmla="*/ 3 w 26"/>
                  <a:gd name="T9" fmla="*/ 9 h 19"/>
                  <a:gd name="T10" fmla="*/ 3 w 26"/>
                  <a:gd name="T11" fmla="*/ 9 h 19"/>
                  <a:gd name="T12" fmla="*/ 3 w 26"/>
                  <a:gd name="T13" fmla="*/ 0 h 19"/>
                  <a:gd name="T14" fmla="*/ 3 w 26"/>
                  <a:gd name="T15" fmla="*/ 0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9"/>
                  <a:gd name="T26" fmla="*/ 26 w 26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9">
                    <a:moveTo>
                      <a:pt x="19" y="0"/>
                    </a:moveTo>
                    <a:lnTo>
                      <a:pt x="11" y="0"/>
                    </a:lnTo>
                    <a:lnTo>
                      <a:pt x="4" y="5"/>
                    </a:lnTo>
                    <a:lnTo>
                      <a:pt x="0" y="18"/>
                    </a:lnTo>
                    <a:lnTo>
                      <a:pt x="21" y="18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1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4" name="Freeform 124"/>
              <p:cNvSpPr>
                <a:spLocks/>
              </p:cNvSpPr>
              <p:nvPr/>
            </p:nvSpPr>
            <p:spPr bwMode="auto">
              <a:xfrm>
                <a:off x="3210" y="2662"/>
                <a:ext cx="83" cy="113"/>
              </a:xfrm>
              <a:custGeom>
                <a:avLst/>
                <a:gdLst>
                  <a:gd name="T0" fmla="*/ 3 w 97"/>
                  <a:gd name="T1" fmla="*/ 38 h 122"/>
                  <a:gd name="T2" fmla="*/ 1 w 97"/>
                  <a:gd name="T3" fmla="*/ 35 h 122"/>
                  <a:gd name="T4" fmla="*/ 0 w 97"/>
                  <a:gd name="T5" fmla="*/ 33 h 122"/>
                  <a:gd name="T6" fmla="*/ 3 w 97"/>
                  <a:gd name="T7" fmla="*/ 31 h 122"/>
                  <a:gd name="T8" fmla="*/ 3 w 97"/>
                  <a:gd name="T9" fmla="*/ 30 h 122"/>
                  <a:gd name="T10" fmla="*/ 3 w 97"/>
                  <a:gd name="T11" fmla="*/ 29 h 122"/>
                  <a:gd name="T12" fmla="*/ 3 w 97"/>
                  <a:gd name="T13" fmla="*/ 29 h 122"/>
                  <a:gd name="T14" fmla="*/ 3 w 97"/>
                  <a:gd name="T15" fmla="*/ 27 h 122"/>
                  <a:gd name="T16" fmla="*/ 3 w 97"/>
                  <a:gd name="T17" fmla="*/ 29 h 122"/>
                  <a:gd name="T18" fmla="*/ 3 w 97"/>
                  <a:gd name="T19" fmla="*/ 28 h 122"/>
                  <a:gd name="T20" fmla="*/ 4 w 97"/>
                  <a:gd name="T21" fmla="*/ 27 h 122"/>
                  <a:gd name="T22" fmla="*/ 5 w 97"/>
                  <a:gd name="T23" fmla="*/ 26 h 122"/>
                  <a:gd name="T24" fmla="*/ 5 w 97"/>
                  <a:gd name="T25" fmla="*/ 25 h 122"/>
                  <a:gd name="T26" fmla="*/ 5 w 97"/>
                  <a:gd name="T27" fmla="*/ 22 h 122"/>
                  <a:gd name="T28" fmla="*/ 5 w 97"/>
                  <a:gd name="T29" fmla="*/ 18 h 122"/>
                  <a:gd name="T30" fmla="*/ 4 w 97"/>
                  <a:gd name="T31" fmla="*/ 18 h 122"/>
                  <a:gd name="T32" fmla="*/ 4 w 97"/>
                  <a:gd name="T33" fmla="*/ 17 h 122"/>
                  <a:gd name="T34" fmla="*/ 5 w 97"/>
                  <a:gd name="T35" fmla="*/ 16 h 122"/>
                  <a:gd name="T36" fmla="*/ 5 w 97"/>
                  <a:gd name="T37" fmla="*/ 16 h 122"/>
                  <a:gd name="T38" fmla="*/ 5 w 97"/>
                  <a:gd name="T39" fmla="*/ 11 h 122"/>
                  <a:gd name="T40" fmla="*/ 3 w 97"/>
                  <a:gd name="T41" fmla="*/ 11 h 122"/>
                  <a:gd name="T42" fmla="*/ 3 w 97"/>
                  <a:gd name="T43" fmla="*/ 6 h 122"/>
                  <a:gd name="T44" fmla="*/ 5 w 97"/>
                  <a:gd name="T45" fmla="*/ 6 h 122"/>
                  <a:gd name="T46" fmla="*/ 8 w 97"/>
                  <a:gd name="T47" fmla="*/ 6 h 122"/>
                  <a:gd name="T48" fmla="*/ 7 w 97"/>
                  <a:gd name="T49" fmla="*/ 6 h 122"/>
                  <a:gd name="T50" fmla="*/ 8 w 97"/>
                  <a:gd name="T51" fmla="*/ 6 h 122"/>
                  <a:gd name="T52" fmla="*/ 8 w 97"/>
                  <a:gd name="T53" fmla="*/ 6 h 122"/>
                  <a:gd name="T54" fmla="*/ 9 w 97"/>
                  <a:gd name="T55" fmla="*/ 0 h 122"/>
                  <a:gd name="T56" fmla="*/ 9 w 97"/>
                  <a:gd name="T57" fmla="*/ 2 h 122"/>
                  <a:gd name="T58" fmla="*/ 9 w 97"/>
                  <a:gd name="T59" fmla="*/ 6 h 122"/>
                  <a:gd name="T60" fmla="*/ 9 w 97"/>
                  <a:gd name="T61" fmla="*/ 13 h 122"/>
                  <a:gd name="T62" fmla="*/ 9 w 97"/>
                  <a:gd name="T63" fmla="*/ 17 h 122"/>
                  <a:gd name="T64" fmla="*/ 9 w 97"/>
                  <a:gd name="T65" fmla="*/ 19 h 122"/>
                  <a:gd name="T66" fmla="*/ 8 w 97"/>
                  <a:gd name="T67" fmla="*/ 21 h 122"/>
                  <a:gd name="T68" fmla="*/ 8 w 97"/>
                  <a:gd name="T69" fmla="*/ 26 h 122"/>
                  <a:gd name="T70" fmla="*/ 7 w 97"/>
                  <a:gd name="T71" fmla="*/ 30 h 122"/>
                  <a:gd name="T72" fmla="*/ 7 w 97"/>
                  <a:gd name="T73" fmla="*/ 31 h 122"/>
                  <a:gd name="T74" fmla="*/ 7 w 97"/>
                  <a:gd name="T75" fmla="*/ 33 h 122"/>
                  <a:gd name="T76" fmla="*/ 7 w 97"/>
                  <a:gd name="T77" fmla="*/ 35 h 122"/>
                  <a:gd name="T78" fmla="*/ 6 w 97"/>
                  <a:gd name="T79" fmla="*/ 36 h 122"/>
                  <a:gd name="T80" fmla="*/ 5 w 97"/>
                  <a:gd name="T81" fmla="*/ 35 h 122"/>
                  <a:gd name="T82" fmla="*/ 4 w 97"/>
                  <a:gd name="T83" fmla="*/ 36 h 122"/>
                  <a:gd name="T84" fmla="*/ 3 w 97"/>
                  <a:gd name="T85" fmla="*/ 37 h 122"/>
                  <a:gd name="T86" fmla="*/ 3 w 97"/>
                  <a:gd name="T87" fmla="*/ 36 h 122"/>
                  <a:gd name="T88" fmla="*/ 3 w 97"/>
                  <a:gd name="T89" fmla="*/ 36 h 122"/>
                  <a:gd name="T90" fmla="*/ 3 w 97"/>
                  <a:gd name="T91" fmla="*/ 38 h 12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7"/>
                  <a:gd name="T139" fmla="*/ 0 h 122"/>
                  <a:gd name="T140" fmla="*/ 97 w 97"/>
                  <a:gd name="T141" fmla="*/ 122 h 12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7" h="122">
                    <a:moveTo>
                      <a:pt x="12" y="121"/>
                    </a:moveTo>
                    <a:lnTo>
                      <a:pt x="1" y="108"/>
                    </a:lnTo>
                    <a:lnTo>
                      <a:pt x="0" y="105"/>
                    </a:lnTo>
                    <a:lnTo>
                      <a:pt x="6" y="98"/>
                    </a:lnTo>
                    <a:lnTo>
                      <a:pt x="8" y="94"/>
                    </a:lnTo>
                    <a:lnTo>
                      <a:pt x="15" y="91"/>
                    </a:lnTo>
                    <a:lnTo>
                      <a:pt x="19" y="90"/>
                    </a:lnTo>
                    <a:lnTo>
                      <a:pt x="23" y="83"/>
                    </a:lnTo>
                    <a:lnTo>
                      <a:pt x="25" y="90"/>
                    </a:lnTo>
                    <a:lnTo>
                      <a:pt x="34" y="89"/>
                    </a:lnTo>
                    <a:lnTo>
                      <a:pt x="43" y="85"/>
                    </a:lnTo>
                    <a:lnTo>
                      <a:pt x="51" y="82"/>
                    </a:lnTo>
                    <a:lnTo>
                      <a:pt x="53" y="78"/>
                    </a:lnTo>
                    <a:lnTo>
                      <a:pt x="54" y="70"/>
                    </a:lnTo>
                    <a:lnTo>
                      <a:pt x="54" y="58"/>
                    </a:lnTo>
                    <a:lnTo>
                      <a:pt x="46" y="58"/>
                    </a:lnTo>
                    <a:lnTo>
                      <a:pt x="46" y="54"/>
                    </a:lnTo>
                    <a:lnTo>
                      <a:pt x="50" y="47"/>
                    </a:lnTo>
                    <a:lnTo>
                      <a:pt x="52" y="47"/>
                    </a:lnTo>
                    <a:lnTo>
                      <a:pt x="52" y="33"/>
                    </a:lnTo>
                    <a:lnTo>
                      <a:pt x="32" y="33"/>
                    </a:lnTo>
                    <a:lnTo>
                      <a:pt x="31" y="22"/>
                    </a:lnTo>
                    <a:lnTo>
                      <a:pt x="53" y="22"/>
                    </a:lnTo>
                    <a:lnTo>
                      <a:pt x="79" y="22"/>
                    </a:lnTo>
                    <a:lnTo>
                      <a:pt x="75" y="16"/>
                    </a:lnTo>
                    <a:lnTo>
                      <a:pt x="79" y="11"/>
                    </a:lnTo>
                    <a:lnTo>
                      <a:pt x="84" y="6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6" y="10"/>
                    </a:lnTo>
                    <a:lnTo>
                      <a:pt x="93" y="39"/>
                    </a:lnTo>
                    <a:lnTo>
                      <a:pt x="93" y="52"/>
                    </a:lnTo>
                    <a:lnTo>
                      <a:pt x="91" y="62"/>
                    </a:lnTo>
                    <a:lnTo>
                      <a:pt x="85" y="68"/>
                    </a:lnTo>
                    <a:lnTo>
                      <a:pt x="81" y="82"/>
                    </a:lnTo>
                    <a:lnTo>
                      <a:pt x="75" y="93"/>
                    </a:lnTo>
                    <a:lnTo>
                      <a:pt x="71" y="99"/>
                    </a:lnTo>
                    <a:lnTo>
                      <a:pt x="69" y="105"/>
                    </a:lnTo>
                    <a:lnTo>
                      <a:pt x="66" y="109"/>
                    </a:lnTo>
                    <a:lnTo>
                      <a:pt x="61" y="113"/>
                    </a:lnTo>
                    <a:lnTo>
                      <a:pt x="54" y="111"/>
                    </a:lnTo>
                    <a:lnTo>
                      <a:pt x="44" y="113"/>
                    </a:lnTo>
                    <a:lnTo>
                      <a:pt x="40" y="116"/>
                    </a:lnTo>
                    <a:lnTo>
                      <a:pt x="37" y="114"/>
                    </a:lnTo>
                    <a:lnTo>
                      <a:pt x="33" y="113"/>
                    </a:lnTo>
                    <a:lnTo>
                      <a:pt x="12" y="12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5" name="Freeform 125"/>
              <p:cNvSpPr>
                <a:spLocks/>
              </p:cNvSpPr>
              <p:nvPr/>
            </p:nvSpPr>
            <p:spPr bwMode="auto">
              <a:xfrm>
                <a:off x="3221" y="2792"/>
                <a:ext cx="121" cy="144"/>
              </a:xfrm>
              <a:custGeom>
                <a:avLst/>
                <a:gdLst>
                  <a:gd name="T0" fmla="*/ 3 w 142"/>
                  <a:gd name="T1" fmla="*/ 3 h 156"/>
                  <a:gd name="T2" fmla="*/ 3 w 142"/>
                  <a:gd name="T3" fmla="*/ 2 h 156"/>
                  <a:gd name="T4" fmla="*/ 4 w 142"/>
                  <a:gd name="T5" fmla="*/ 0 h 156"/>
                  <a:gd name="T6" fmla="*/ 6 w 142"/>
                  <a:gd name="T7" fmla="*/ 0 h 156"/>
                  <a:gd name="T8" fmla="*/ 7 w 142"/>
                  <a:gd name="T9" fmla="*/ 6 h 156"/>
                  <a:gd name="T10" fmla="*/ 9 w 142"/>
                  <a:gd name="T11" fmla="*/ 7 h 156"/>
                  <a:gd name="T12" fmla="*/ 9 w 142"/>
                  <a:gd name="T13" fmla="*/ 6 h 156"/>
                  <a:gd name="T14" fmla="*/ 10 w 142"/>
                  <a:gd name="T15" fmla="*/ 6 h 156"/>
                  <a:gd name="T16" fmla="*/ 10 w 142"/>
                  <a:gd name="T17" fmla="*/ 6 h 156"/>
                  <a:gd name="T18" fmla="*/ 10 w 142"/>
                  <a:gd name="T19" fmla="*/ 6 h 156"/>
                  <a:gd name="T20" fmla="*/ 10 w 142"/>
                  <a:gd name="T21" fmla="*/ 10 h 156"/>
                  <a:gd name="T22" fmla="*/ 11 w 142"/>
                  <a:gd name="T23" fmla="*/ 12 h 156"/>
                  <a:gd name="T24" fmla="*/ 12 w 142"/>
                  <a:gd name="T25" fmla="*/ 14 h 156"/>
                  <a:gd name="T26" fmla="*/ 12 w 142"/>
                  <a:gd name="T27" fmla="*/ 16 h 156"/>
                  <a:gd name="T28" fmla="*/ 11 w 142"/>
                  <a:gd name="T29" fmla="*/ 17 h 156"/>
                  <a:gd name="T30" fmla="*/ 12 w 142"/>
                  <a:gd name="T31" fmla="*/ 18 h 156"/>
                  <a:gd name="T32" fmla="*/ 12 w 142"/>
                  <a:gd name="T33" fmla="*/ 26 h 156"/>
                  <a:gd name="T34" fmla="*/ 10 w 142"/>
                  <a:gd name="T35" fmla="*/ 26 h 156"/>
                  <a:gd name="T36" fmla="*/ 10 w 142"/>
                  <a:gd name="T37" fmla="*/ 41 h 156"/>
                  <a:gd name="T38" fmla="*/ 12 w 142"/>
                  <a:gd name="T39" fmla="*/ 42 h 156"/>
                  <a:gd name="T40" fmla="*/ 12 w 142"/>
                  <a:gd name="T41" fmla="*/ 44 h 156"/>
                  <a:gd name="T42" fmla="*/ 12 w 142"/>
                  <a:gd name="T43" fmla="*/ 44 h 156"/>
                  <a:gd name="T44" fmla="*/ 10 w 142"/>
                  <a:gd name="T45" fmla="*/ 47 h 156"/>
                  <a:gd name="T46" fmla="*/ 9 w 142"/>
                  <a:gd name="T47" fmla="*/ 46 h 156"/>
                  <a:gd name="T48" fmla="*/ 8 w 142"/>
                  <a:gd name="T49" fmla="*/ 44 h 156"/>
                  <a:gd name="T50" fmla="*/ 3 w 142"/>
                  <a:gd name="T51" fmla="*/ 44 h 156"/>
                  <a:gd name="T52" fmla="*/ 3 w 142"/>
                  <a:gd name="T53" fmla="*/ 44 h 156"/>
                  <a:gd name="T54" fmla="*/ 3 w 142"/>
                  <a:gd name="T55" fmla="*/ 42 h 156"/>
                  <a:gd name="T56" fmla="*/ 3 w 142"/>
                  <a:gd name="T57" fmla="*/ 42 h 156"/>
                  <a:gd name="T58" fmla="*/ 0 w 142"/>
                  <a:gd name="T59" fmla="*/ 42 h 156"/>
                  <a:gd name="T60" fmla="*/ 3 w 142"/>
                  <a:gd name="T61" fmla="*/ 30 h 156"/>
                  <a:gd name="T62" fmla="*/ 3 w 142"/>
                  <a:gd name="T63" fmla="*/ 26 h 156"/>
                  <a:gd name="T64" fmla="*/ 3 w 142"/>
                  <a:gd name="T65" fmla="*/ 20 h 156"/>
                  <a:gd name="T66" fmla="*/ 3 w 142"/>
                  <a:gd name="T67" fmla="*/ 20 h 156"/>
                  <a:gd name="T68" fmla="*/ 3 w 142"/>
                  <a:gd name="T69" fmla="*/ 18 h 156"/>
                  <a:gd name="T70" fmla="*/ 3 w 142"/>
                  <a:gd name="T71" fmla="*/ 16 h 156"/>
                  <a:gd name="T72" fmla="*/ 3 w 142"/>
                  <a:gd name="T73" fmla="*/ 12 h 156"/>
                  <a:gd name="T74" fmla="*/ 3 w 142"/>
                  <a:gd name="T75" fmla="*/ 6 h 156"/>
                  <a:gd name="T76" fmla="*/ 3 w 142"/>
                  <a:gd name="T77" fmla="*/ 6 h 156"/>
                  <a:gd name="T78" fmla="*/ 3 w 142"/>
                  <a:gd name="T79" fmla="*/ 3 h 15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2"/>
                  <a:gd name="T121" fmla="*/ 0 h 156"/>
                  <a:gd name="T122" fmla="*/ 142 w 142"/>
                  <a:gd name="T123" fmla="*/ 156 h 15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2" h="156">
                    <a:moveTo>
                      <a:pt x="5" y="3"/>
                    </a:moveTo>
                    <a:lnTo>
                      <a:pt x="25" y="2"/>
                    </a:lnTo>
                    <a:lnTo>
                      <a:pt x="44" y="0"/>
                    </a:lnTo>
                    <a:lnTo>
                      <a:pt x="59" y="0"/>
                    </a:lnTo>
                    <a:lnTo>
                      <a:pt x="68" y="23"/>
                    </a:lnTo>
                    <a:lnTo>
                      <a:pt x="91" y="25"/>
                    </a:lnTo>
                    <a:lnTo>
                      <a:pt x="95" y="12"/>
                    </a:lnTo>
                    <a:lnTo>
                      <a:pt x="108" y="12"/>
                    </a:lnTo>
                    <a:lnTo>
                      <a:pt x="108" y="16"/>
                    </a:lnTo>
                    <a:lnTo>
                      <a:pt x="119" y="16"/>
                    </a:lnTo>
                    <a:lnTo>
                      <a:pt x="119" y="31"/>
                    </a:lnTo>
                    <a:lnTo>
                      <a:pt x="121" y="38"/>
                    </a:lnTo>
                    <a:lnTo>
                      <a:pt x="124" y="43"/>
                    </a:lnTo>
                    <a:lnTo>
                      <a:pt x="124" y="51"/>
                    </a:lnTo>
                    <a:lnTo>
                      <a:pt x="121" y="59"/>
                    </a:lnTo>
                    <a:lnTo>
                      <a:pt x="137" y="60"/>
                    </a:lnTo>
                    <a:lnTo>
                      <a:pt x="137" y="87"/>
                    </a:lnTo>
                    <a:lnTo>
                      <a:pt x="119" y="87"/>
                    </a:lnTo>
                    <a:lnTo>
                      <a:pt x="119" y="133"/>
                    </a:lnTo>
                    <a:lnTo>
                      <a:pt x="124" y="139"/>
                    </a:lnTo>
                    <a:lnTo>
                      <a:pt x="129" y="144"/>
                    </a:lnTo>
                    <a:lnTo>
                      <a:pt x="141" y="150"/>
                    </a:lnTo>
                    <a:lnTo>
                      <a:pt x="108" y="155"/>
                    </a:lnTo>
                    <a:lnTo>
                      <a:pt x="96" y="152"/>
                    </a:lnTo>
                    <a:lnTo>
                      <a:pt x="81" y="149"/>
                    </a:lnTo>
                    <a:lnTo>
                      <a:pt x="34" y="149"/>
                    </a:lnTo>
                    <a:lnTo>
                      <a:pt x="27" y="148"/>
                    </a:lnTo>
                    <a:lnTo>
                      <a:pt x="21" y="142"/>
                    </a:lnTo>
                    <a:lnTo>
                      <a:pt x="15" y="141"/>
                    </a:lnTo>
                    <a:lnTo>
                      <a:pt x="0" y="141"/>
                    </a:lnTo>
                    <a:lnTo>
                      <a:pt x="11" y="98"/>
                    </a:lnTo>
                    <a:lnTo>
                      <a:pt x="14" y="88"/>
                    </a:lnTo>
                    <a:lnTo>
                      <a:pt x="26" y="68"/>
                    </a:lnTo>
                    <a:lnTo>
                      <a:pt x="27" y="67"/>
                    </a:lnTo>
                    <a:lnTo>
                      <a:pt x="30" y="62"/>
                    </a:lnTo>
                    <a:lnTo>
                      <a:pt x="30" y="53"/>
                    </a:lnTo>
                    <a:lnTo>
                      <a:pt x="25" y="38"/>
                    </a:lnTo>
                    <a:lnTo>
                      <a:pt x="15" y="15"/>
                    </a:lnTo>
                    <a:lnTo>
                      <a:pt x="5" y="10"/>
                    </a:lnTo>
                    <a:lnTo>
                      <a:pt x="5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6" name="Freeform 126"/>
              <p:cNvSpPr>
                <a:spLocks/>
              </p:cNvSpPr>
              <p:nvPr/>
            </p:nvSpPr>
            <p:spPr bwMode="auto">
              <a:xfrm>
                <a:off x="3224" y="2646"/>
                <a:ext cx="235" cy="237"/>
              </a:xfrm>
              <a:custGeom>
                <a:avLst/>
                <a:gdLst>
                  <a:gd name="T0" fmla="*/ 3 w 275"/>
                  <a:gd name="T1" fmla="*/ 41 h 256"/>
                  <a:gd name="T2" fmla="*/ 4 w 275"/>
                  <a:gd name="T3" fmla="*/ 41 h 256"/>
                  <a:gd name="T4" fmla="*/ 5 w 275"/>
                  <a:gd name="T5" fmla="*/ 41 h 256"/>
                  <a:gd name="T6" fmla="*/ 6 w 275"/>
                  <a:gd name="T7" fmla="*/ 32 h 256"/>
                  <a:gd name="T8" fmla="*/ 7 w 275"/>
                  <a:gd name="T9" fmla="*/ 26 h 256"/>
                  <a:gd name="T10" fmla="*/ 8 w 275"/>
                  <a:gd name="T11" fmla="*/ 20 h 256"/>
                  <a:gd name="T12" fmla="*/ 8 w 275"/>
                  <a:gd name="T13" fmla="*/ 11 h 256"/>
                  <a:gd name="T14" fmla="*/ 8 w 275"/>
                  <a:gd name="T15" fmla="*/ 6 h 256"/>
                  <a:gd name="T16" fmla="*/ 8 w 275"/>
                  <a:gd name="T17" fmla="*/ 6 h 256"/>
                  <a:gd name="T18" fmla="*/ 9 w 275"/>
                  <a:gd name="T19" fmla="*/ 3 h 256"/>
                  <a:gd name="T20" fmla="*/ 11 w 275"/>
                  <a:gd name="T21" fmla="*/ 6 h 256"/>
                  <a:gd name="T22" fmla="*/ 14 w 275"/>
                  <a:gd name="T23" fmla="*/ 6 h 256"/>
                  <a:gd name="T24" fmla="*/ 19 w 275"/>
                  <a:gd name="T25" fmla="*/ 5 h 256"/>
                  <a:gd name="T26" fmla="*/ 20 w 275"/>
                  <a:gd name="T27" fmla="*/ 6 h 256"/>
                  <a:gd name="T28" fmla="*/ 21 w 275"/>
                  <a:gd name="T29" fmla="*/ 6 h 256"/>
                  <a:gd name="T30" fmla="*/ 25 w 275"/>
                  <a:gd name="T31" fmla="*/ 6 h 256"/>
                  <a:gd name="T32" fmla="*/ 23 w 275"/>
                  <a:gd name="T33" fmla="*/ 13 h 256"/>
                  <a:gd name="T34" fmla="*/ 23 w 275"/>
                  <a:gd name="T35" fmla="*/ 18 h 256"/>
                  <a:gd name="T36" fmla="*/ 23 w 275"/>
                  <a:gd name="T37" fmla="*/ 32 h 256"/>
                  <a:gd name="T38" fmla="*/ 26 w 275"/>
                  <a:gd name="T39" fmla="*/ 60 h 256"/>
                  <a:gd name="T40" fmla="*/ 23 w 275"/>
                  <a:gd name="T41" fmla="*/ 61 h 256"/>
                  <a:gd name="T42" fmla="*/ 23 w 275"/>
                  <a:gd name="T43" fmla="*/ 65 h 256"/>
                  <a:gd name="T44" fmla="*/ 23 w 275"/>
                  <a:gd name="T45" fmla="*/ 75 h 256"/>
                  <a:gd name="T46" fmla="*/ 26 w 275"/>
                  <a:gd name="T47" fmla="*/ 81 h 256"/>
                  <a:gd name="T48" fmla="*/ 23 w 275"/>
                  <a:gd name="T49" fmla="*/ 78 h 256"/>
                  <a:gd name="T50" fmla="*/ 22 w 275"/>
                  <a:gd name="T51" fmla="*/ 72 h 256"/>
                  <a:gd name="T52" fmla="*/ 20 w 275"/>
                  <a:gd name="T53" fmla="*/ 71 h 256"/>
                  <a:gd name="T54" fmla="*/ 20 w 275"/>
                  <a:gd name="T55" fmla="*/ 71 h 256"/>
                  <a:gd name="T56" fmla="*/ 20 w 275"/>
                  <a:gd name="T57" fmla="*/ 72 h 256"/>
                  <a:gd name="T58" fmla="*/ 16 w 275"/>
                  <a:gd name="T59" fmla="*/ 69 h 256"/>
                  <a:gd name="T60" fmla="*/ 15 w 275"/>
                  <a:gd name="T61" fmla="*/ 68 h 256"/>
                  <a:gd name="T62" fmla="*/ 13 w 275"/>
                  <a:gd name="T63" fmla="*/ 69 h 256"/>
                  <a:gd name="T64" fmla="*/ 11 w 275"/>
                  <a:gd name="T65" fmla="*/ 66 h 256"/>
                  <a:gd name="T66" fmla="*/ 11 w 275"/>
                  <a:gd name="T67" fmla="*/ 62 h 256"/>
                  <a:gd name="T68" fmla="*/ 11 w 275"/>
                  <a:gd name="T69" fmla="*/ 55 h 256"/>
                  <a:gd name="T70" fmla="*/ 10 w 275"/>
                  <a:gd name="T71" fmla="*/ 53 h 256"/>
                  <a:gd name="T72" fmla="*/ 8 w 275"/>
                  <a:gd name="T73" fmla="*/ 57 h 256"/>
                  <a:gd name="T74" fmla="*/ 5 w 275"/>
                  <a:gd name="T75" fmla="*/ 49 h 256"/>
                  <a:gd name="T76" fmla="*/ 3 w 275"/>
                  <a:gd name="T77" fmla="*/ 51 h 256"/>
                  <a:gd name="T78" fmla="*/ 0 w 275"/>
                  <a:gd name="T79" fmla="*/ 47 h 25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75"/>
                  <a:gd name="T121" fmla="*/ 0 h 256"/>
                  <a:gd name="T122" fmla="*/ 275 w 275"/>
                  <a:gd name="T123" fmla="*/ 256 h 25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75" h="256">
                    <a:moveTo>
                      <a:pt x="0" y="151"/>
                    </a:moveTo>
                    <a:lnTo>
                      <a:pt x="25" y="132"/>
                    </a:lnTo>
                    <a:lnTo>
                      <a:pt x="28" y="128"/>
                    </a:lnTo>
                    <a:lnTo>
                      <a:pt x="41" y="127"/>
                    </a:lnTo>
                    <a:lnTo>
                      <a:pt x="44" y="129"/>
                    </a:lnTo>
                    <a:lnTo>
                      <a:pt x="50" y="128"/>
                    </a:lnTo>
                    <a:lnTo>
                      <a:pt x="52" y="122"/>
                    </a:lnTo>
                    <a:lnTo>
                      <a:pt x="62" y="104"/>
                    </a:lnTo>
                    <a:lnTo>
                      <a:pt x="70" y="85"/>
                    </a:lnTo>
                    <a:lnTo>
                      <a:pt x="73" y="82"/>
                    </a:lnTo>
                    <a:lnTo>
                      <a:pt x="75" y="72"/>
                    </a:lnTo>
                    <a:lnTo>
                      <a:pt x="76" y="65"/>
                    </a:lnTo>
                    <a:lnTo>
                      <a:pt x="76" y="51"/>
                    </a:lnTo>
                    <a:lnTo>
                      <a:pt x="80" y="32"/>
                    </a:lnTo>
                    <a:lnTo>
                      <a:pt x="80" y="25"/>
                    </a:lnTo>
                    <a:lnTo>
                      <a:pt x="80" y="21"/>
                    </a:lnTo>
                    <a:lnTo>
                      <a:pt x="76" y="15"/>
                    </a:lnTo>
                    <a:lnTo>
                      <a:pt x="81" y="10"/>
                    </a:lnTo>
                    <a:lnTo>
                      <a:pt x="86" y="5"/>
                    </a:lnTo>
                    <a:lnTo>
                      <a:pt x="96" y="3"/>
                    </a:lnTo>
                    <a:lnTo>
                      <a:pt x="103" y="14"/>
                    </a:lnTo>
                    <a:lnTo>
                      <a:pt x="113" y="12"/>
                    </a:lnTo>
                    <a:lnTo>
                      <a:pt x="130" y="11"/>
                    </a:lnTo>
                    <a:lnTo>
                      <a:pt x="143" y="9"/>
                    </a:lnTo>
                    <a:lnTo>
                      <a:pt x="193" y="0"/>
                    </a:lnTo>
                    <a:lnTo>
                      <a:pt x="199" y="5"/>
                    </a:lnTo>
                    <a:lnTo>
                      <a:pt x="206" y="10"/>
                    </a:lnTo>
                    <a:lnTo>
                      <a:pt x="215" y="13"/>
                    </a:lnTo>
                    <a:lnTo>
                      <a:pt x="221" y="14"/>
                    </a:lnTo>
                    <a:lnTo>
                      <a:pt x="226" y="16"/>
                    </a:lnTo>
                    <a:lnTo>
                      <a:pt x="232" y="22"/>
                    </a:lnTo>
                    <a:lnTo>
                      <a:pt x="264" y="23"/>
                    </a:lnTo>
                    <a:lnTo>
                      <a:pt x="260" y="34"/>
                    </a:lnTo>
                    <a:lnTo>
                      <a:pt x="258" y="39"/>
                    </a:lnTo>
                    <a:lnTo>
                      <a:pt x="257" y="49"/>
                    </a:lnTo>
                    <a:lnTo>
                      <a:pt x="252" y="58"/>
                    </a:lnTo>
                    <a:lnTo>
                      <a:pt x="247" y="72"/>
                    </a:lnTo>
                    <a:lnTo>
                      <a:pt x="247" y="100"/>
                    </a:lnTo>
                    <a:lnTo>
                      <a:pt x="269" y="189"/>
                    </a:lnTo>
                    <a:lnTo>
                      <a:pt x="267" y="192"/>
                    </a:lnTo>
                    <a:lnTo>
                      <a:pt x="265" y="192"/>
                    </a:lnTo>
                    <a:lnTo>
                      <a:pt x="256" y="194"/>
                    </a:lnTo>
                    <a:lnTo>
                      <a:pt x="247" y="196"/>
                    </a:lnTo>
                    <a:lnTo>
                      <a:pt x="243" y="207"/>
                    </a:lnTo>
                    <a:lnTo>
                      <a:pt x="249" y="222"/>
                    </a:lnTo>
                    <a:lnTo>
                      <a:pt x="259" y="239"/>
                    </a:lnTo>
                    <a:lnTo>
                      <a:pt x="274" y="240"/>
                    </a:lnTo>
                    <a:lnTo>
                      <a:pt x="274" y="255"/>
                    </a:lnTo>
                    <a:lnTo>
                      <a:pt x="262" y="255"/>
                    </a:lnTo>
                    <a:lnTo>
                      <a:pt x="252" y="251"/>
                    </a:lnTo>
                    <a:lnTo>
                      <a:pt x="239" y="242"/>
                    </a:lnTo>
                    <a:lnTo>
                      <a:pt x="230" y="230"/>
                    </a:lnTo>
                    <a:lnTo>
                      <a:pt x="226" y="230"/>
                    </a:lnTo>
                    <a:lnTo>
                      <a:pt x="222" y="227"/>
                    </a:lnTo>
                    <a:lnTo>
                      <a:pt x="221" y="223"/>
                    </a:lnTo>
                    <a:lnTo>
                      <a:pt x="220" y="226"/>
                    </a:lnTo>
                    <a:lnTo>
                      <a:pt x="217" y="229"/>
                    </a:lnTo>
                    <a:lnTo>
                      <a:pt x="212" y="230"/>
                    </a:lnTo>
                    <a:lnTo>
                      <a:pt x="174" y="223"/>
                    </a:lnTo>
                    <a:lnTo>
                      <a:pt x="169" y="218"/>
                    </a:lnTo>
                    <a:lnTo>
                      <a:pt x="167" y="216"/>
                    </a:lnTo>
                    <a:lnTo>
                      <a:pt x="157" y="216"/>
                    </a:lnTo>
                    <a:lnTo>
                      <a:pt x="149" y="215"/>
                    </a:lnTo>
                    <a:lnTo>
                      <a:pt x="132" y="217"/>
                    </a:lnTo>
                    <a:lnTo>
                      <a:pt x="118" y="217"/>
                    </a:lnTo>
                    <a:lnTo>
                      <a:pt x="120" y="208"/>
                    </a:lnTo>
                    <a:lnTo>
                      <a:pt x="120" y="200"/>
                    </a:lnTo>
                    <a:lnTo>
                      <a:pt x="118" y="195"/>
                    </a:lnTo>
                    <a:lnTo>
                      <a:pt x="115" y="188"/>
                    </a:lnTo>
                    <a:lnTo>
                      <a:pt x="115" y="173"/>
                    </a:lnTo>
                    <a:lnTo>
                      <a:pt x="105" y="173"/>
                    </a:lnTo>
                    <a:lnTo>
                      <a:pt x="104" y="169"/>
                    </a:lnTo>
                    <a:lnTo>
                      <a:pt x="91" y="170"/>
                    </a:lnTo>
                    <a:lnTo>
                      <a:pt x="86" y="183"/>
                    </a:lnTo>
                    <a:lnTo>
                      <a:pt x="64" y="180"/>
                    </a:lnTo>
                    <a:lnTo>
                      <a:pt x="55" y="156"/>
                    </a:lnTo>
                    <a:lnTo>
                      <a:pt x="41" y="156"/>
                    </a:lnTo>
                    <a:lnTo>
                      <a:pt x="21" y="159"/>
                    </a:lnTo>
                    <a:lnTo>
                      <a:pt x="1" y="161"/>
                    </a:lnTo>
                    <a:lnTo>
                      <a:pt x="0" y="15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7" name="Freeform 127"/>
              <p:cNvSpPr>
                <a:spLocks/>
              </p:cNvSpPr>
              <p:nvPr/>
            </p:nvSpPr>
            <p:spPr bwMode="auto">
              <a:xfrm>
                <a:off x="3324" y="2821"/>
                <a:ext cx="180" cy="113"/>
              </a:xfrm>
              <a:custGeom>
                <a:avLst/>
                <a:gdLst>
                  <a:gd name="T0" fmla="*/ 15 w 211"/>
                  <a:gd name="T1" fmla="*/ 0 h 122"/>
                  <a:gd name="T2" fmla="*/ 14 w 211"/>
                  <a:gd name="T3" fmla="*/ 2 h 122"/>
                  <a:gd name="T4" fmla="*/ 14 w 211"/>
                  <a:gd name="T5" fmla="*/ 3 h 122"/>
                  <a:gd name="T6" fmla="*/ 13 w 211"/>
                  <a:gd name="T7" fmla="*/ 3 h 122"/>
                  <a:gd name="T8" fmla="*/ 13 w 211"/>
                  <a:gd name="T9" fmla="*/ 5 h 122"/>
                  <a:gd name="T10" fmla="*/ 12 w 211"/>
                  <a:gd name="T11" fmla="*/ 6 h 122"/>
                  <a:gd name="T12" fmla="*/ 13 w 211"/>
                  <a:gd name="T13" fmla="*/ 11 h 122"/>
                  <a:gd name="T14" fmla="*/ 13 w 211"/>
                  <a:gd name="T15" fmla="*/ 16 h 122"/>
                  <a:gd name="T16" fmla="*/ 15 w 211"/>
                  <a:gd name="T17" fmla="*/ 16 h 122"/>
                  <a:gd name="T18" fmla="*/ 15 w 211"/>
                  <a:gd name="T19" fmla="*/ 20 h 122"/>
                  <a:gd name="T20" fmla="*/ 14 w 211"/>
                  <a:gd name="T21" fmla="*/ 20 h 122"/>
                  <a:gd name="T22" fmla="*/ 13 w 211"/>
                  <a:gd name="T23" fmla="*/ 19 h 122"/>
                  <a:gd name="T24" fmla="*/ 12 w 211"/>
                  <a:gd name="T25" fmla="*/ 17 h 122"/>
                  <a:gd name="T26" fmla="*/ 11 w 211"/>
                  <a:gd name="T27" fmla="*/ 13 h 122"/>
                  <a:gd name="T28" fmla="*/ 10 w 211"/>
                  <a:gd name="T29" fmla="*/ 13 h 122"/>
                  <a:gd name="T30" fmla="*/ 10 w 211"/>
                  <a:gd name="T31" fmla="*/ 13 h 122"/>
                  <a:gd name="T32" fmla="*/ 10 w 211"/>
                  <a:gd name="T33" fmla="*/ 11 h 122"/>
                  <a:gd name="T34" fmla="*/ 9 w 211"/>
                  <a:gd name="T35" fmla="*/ 12 h 122"/>
                  <a:gd name="T36" fmla="*/ 9 w 211"/>
                  <a:gd name="T37" fmla="*/ 13 h 122"/>
                  <a:gd name="T38" fmla="*/ 9 w 211"/>
                  <a:gd name="T39" fmla="*/ 13 h 122"/>
                  <a:gd name="T40" fmla="*/ 6 w 211"/>
                  <a:gd name="T41" fmla="*/ 11 h 122"/>
                  <a:gd name="T42" fmla="*/ 5 w 211"/>
                  <a:gd name="T43" fmla="*/ 9 h 122"/>
                  <a:gd name="T44" fmla="*/ 5 w 211"/>
                  <a:gd name="T45" fmla="*/ 8 h 122"/>
                  <a:gd name="T46" fmla="*/ 3 w 211"/>
                  <a:gd name="T47" fmla="*/ 8 h 122"/>
                  <a:gd name="T48" fmla="*/ 3 w 211"/>
                  <a:gd name="T49" fmla="*/ 8 h 122"/>
                  <a:gd name="T50" fmla="*/ 3 w 211"/>
                  <a:gd name="T51" fmla="*/ 9 h 122"/>
                  <a:gd name="T52" fmla="*/ 3 w 211"/>
                  <a:gd name="T53" fmla="*/ 13 h 122"/>
                  <a:gd name="T54" fmla="*/ 3 w 211"/>
                  <a:gd name="T55" fmla="*/ 18 h 122"/>
                  <a:gd name="T56" fmla="*/ 0 w 211"/>
                  <a:gd name="T57" fmla="*/ 18 h 122"/>
                  <a:gd name="T58" fmla="*/ 0 w 211"/>
                  <a:gd name="T59" fmla="*/ 32 h 122"/>
                  <a:gd name="T60" fmla="*/ 3 w 211"/>
                  <a:gd name="T61" fmla="*/ 35 h 122"/>
                  <a:gd name="T62" fmla="*/ 3 w 211"/>
                  <a:gd name="T63" fmla="*/ 36 h 122"/>
                  <a:gd name="T64" fmla="*/ 3 w 211"/>
                  <a:gd name="T65" fmla="*/ 38 h 122"/>
                  <a:gd name="T66" fmla="*/ 5 w 211"/>
                  <a:gd name="T67" fmla="*/ 37 h 122"/>
                  <a:gd name="T68" fmla="*/ 8 w 211"/>
                  <a:gd name="T69" fmla="*/ 38 h 122"/>
                  <a:gd name="T70" fmla="*/ 9 w 211"/>
                  <a:gd name="T71" fmla="*/ 38 h 122"/>
                  <a:gd name="T72" fmla="*/ 11 w 211"/>
                  <a:gd name="T73" fmla="*/ 37 h 122"/>
                  <a:gd name="T74" fmla="*/ 11 w 211"/>
                  <a:gd name="T75" fmla="*/ 35 h 122"/>
                  <a:gd name="T76" fmla="*/ 12 w 211"/>
                  <a:gd name="T77" fmla="*/ 33 h 122"/>
                  <a:gd name="T78" fmla="*/ 19 w 211"/>
                  <a:gd name="T79" fmla="*/ 28 h 122"/>
                  <a:gd name="T80" fmla="*/ 19 w 211"/>
                  <a:gd name="T81" fmla="*/ 20 h 122"/>
                  <a:gd name="T82" fmla="*/ 19 w 211"/>
                  <a:gd name="T83" fmla="*/ 18 h 122"/>
                  <a:gd name="T84" fmla="*/ 20 w 211"/>
                  <a:gd name="T85" fmla="*/ 16 h 122"/>
                  <a:gd name="T86" fmla="*/ 19 w 211"/>
                  <a:gd name="T87" fmla="*/ 15 h 122"/>
                  <a:gd name="T88" fmla="*/ 19 w 211"/>
                  <a:gd name="T89" fmla="*/ 9 h 122"/>
                  <a:gd name="T90" fmla="*/ 17 w 211"/>
                  <a:gd name="T91" fmla="*/ 6 h 122"/>
                  <a:gd name="T92" fmla="*/ 17 w 211"/>
                  <a:gd name="T93" fmla="*/ 6 h 122"/>
                  <a:gd name="T94" fmla="*/ 16 w 211"/>
                  <a:gd name="T95" fmla="*/ 5 h 122"/>
                  <a:gd name="T96" fmla="*/ 15 w 211"/>
                  <a:gd name="T97" fmla="*/ 0 h 12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11"/>
                  <a:gd name="T148" fmla="*/ 0 h 122"/>
                  <a:gd name="T149" fmla="*/ 211 w 211"/>
                  <a:gd name="T150" fmla="*/ 122 h 12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11" h="122">
                    <a:moveTo>
                      <a:pt x="153" y="0"/>
                    </a:moveTo>
                    <a:lnTo>
                      <a:pt x="151" y="2"/>
                    </a:lnTo>
                    <a:lnTo>
                      <a:pt x="148" y="3"/>
                    </a:lnTo>
                    <a:lnTo>
                      <a:pt x="139" y="3"/>
                    </a:lnTo>
                    <a:lnTo>
                      <a:pt x="131" y="5"/>
                    </a:lnTo>
                    <a:lnTo>
                      <a:pt x="127" y="18"/>
                    </a:lnTo>
                    <a:lnTo>
                      <a:pt x="133" y="32"/>
                    </a:lnTo>
                    <a:lnTo>
                      <a:pt x="142" y="49"/>
                    </a:lnTo>
                    <a:lnTo>
                      <a:pt x="156" y="50"/>
                    </a:lnTo>
                    <a:lnTo>
                      <a:pt x="157" y="65"/>
                    </a:lnTo>
                    <a:lnTo>
                      <a:pt x="146" y="65"/>
                    </a:lnTo>
                    <a:lnTo>
                      <a:pt x="136" y="62"/>
                    </a:lnTo>
                    <a:lnTo>
                      <a:pt x="123" y="53"/>
                    </a:lnTo>
                    <a:lnTo>
                      <a:pt x="114" y="39"/>
                    </a:lnTo>
                    <a:lnTo>
                      <a:pt x="110" y="39"/>
                    </a:lnTo>
                    <a:lnTo>
                      <a:pt x="106" y="38"/>
                    </a:lnTo>
                    <a:lnTo>
                      <a:pt x="105" y="33"/>
                    </a:lnTo>
                    <a:lnTo>
                      <a:pt x="103" y="37"/>
                    </a:lnTo>
                    <a:lnTo>
                      <a:pt x="101" y="39"/>
                    </a:lnTo>
                    <a:lnTo>
                      <a:pt x="96" y="39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51" y="27"/>
                    </a:lnTo>
                    <a:lnTo>
                      <a:pt x="40" y="27"/>
                    </a:lnTo>
                    <a:lnTo>
                      <a:pt x="34" y="26"/>
                    </a:lnTo>
                    <a:lnTo>
                      <a:pt x="16" y="28"/>
                    </a:lnTo>
                    <a:lnTo>
                      <a:pt x="16" y="40"/>
                    </a:lnTo>
                    <a:lnTo>
                      <a:pt x="16" y="55"/>
                    </a:lnTo>
                    <a:lnTo>
                      <a:pt x="0" y="55"/>
                    </a:lnTo>
                    <a:lnTo>
                      <a:pt x="0" y="101"/>
                    </a:lnTo>
                    <a:lnTo>
                      <a:pt x="4" y="109"/>
                    </a:lnTo>
                    <a:lnTo>
                      <a:pt x="12" y="114"/>
                    </a:lnTo>
                    <a:lnTo>
                      <a:pt x="21" y="118"/>
                    </a:lnTo>
                    <a:lnTo>
                      <a:pt x="51" y="116"/>
                    </a:lnTo>
                    <a:lnTo>
                      <a:pt x="83" y="121"/>
                    </a:lnTo>
                    <a:lnTo>
                      <a:pt x="103" y="121"/>
                    </a:lnTo>
                    <a:lnTo>
                      <a:pt x="117" y="116"/>
                    </a:lnTo>
                    <a:lnTo>
                      <a:pt x="121" y="110"/>
                    </a:lnTo>
                    <a:lnTo>
                      <a:pt x="123" y="105"/>
                    </a:lnTo>
                    <a:lnTo>
                      <a:pt x="207" y="88"/>
                    </a:lnTo>
                    <a:lnTo>
                      <a:pt x="207" y="65"/>
                    </a:lnTo>
                    <a:lnTo>
                      <a:pt x="205" y="57"/>
                    </a:lnTo>
                    <a:lnTo>
                      <a:pt x="210" y="50"/>
                    </a:lnTo>
                    <a:lnTo>
                      <a:pt x="208" y="44"/>
                    </a:lnTo>
                    <a:lnTo>
                      <a:pt x="202" y="28"/>
                    </a:lnTo>
                    <a:lnTo>
                      <a:pt x="192" y="13"/>
                    </a:lnTo>
                    <a:lnTo>
                      <a:pt x="183" y="7"/>
                    </a:lnTo>
                    <a:lnTo>
                      <a:pt x="172" y="5"/>
                    </a:lnTo>
                    <a:lnTo>
                      <a:pt x="153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8" name="Freeform 128"/>
              <p:cNvSpPr>
                <a:spLocks/>
              </p:cNvSpPr>
              <p:nvPr/>
            </p:nvSpPr>
            <p:spPr bwMode="auto">
              <a:xfrm>
                <a:off x="3219" y="2922"/>
                <a:ext cx="179" cy="154"/>
              </a:xfrm>
              <a:custGeom>
                <a:avLst/>
                <a:gdLst>
                  <a:gd name="T0" fmla="*/ 14 w 209"/>
                  <a:gd name="T1" fmla="*/ 6 h 166"/>
                  <a:gd name="T2" fmla="*/ 11 w 209"/>
                  <a:gd name="T3" fmla="*/ 6 h 166"/>
                  <a:gd name="T4" fmla="*/ 9 w 209"/>
                  <a:gd name="T5" fmla="*/ 6 h 166"/>
                  <a:gd name="T6" fmla="*/ 8 w 209"/>
                  <a:gd name="T7" fmla="*/ 6 h 166"/>
                  <a:gd name="T8" fmla="*/ 3 w 209"/>
                  <a:gd name="T9" fmla="*/ 6 h 166"/>
                  <a:gd name="T10" fmla="*/ 3 w 209"/>
                  <a:gd name="T11" fmla="*/ 6 h 166"/>
                  <a:gd name="T12" fmla="*/ 3 w 209"/>
                  <a:gd name="T13" fmla="*/ 2 h 166"/>
                  <a:gd name="T14" fmla="*/ 3 w 209"/>
                  <a:gd name="T15" fmla="*/ 0 h 166"/>
                  <a:gd name="T16" fmla="*/ 0 w 209"/>
                  <a:gd name="T17" fmla="*/ 1 h 166"/>
                  <a:gd name="T18" fmla="*/ 0 w 209"/>
                  <a:gd name="T19" fmla="*/ 6 h 166"/>
                  <a:gd name="T20" fmla="*/ 3 w 209"/>
                  <a:gd name="T21" fmla="*/ 7 h 166"/>
                  <a:gd name="T22" fmla="*/ 3 w 209"/>
                  <a:gd name="T23" fmla="*/ 17 h 166"/>
                  <a:gd name="T24" fmla="*/ 3 w 209"/>
                  <a:gd name="T25" fmla="*/ 29 h 166"/>
                  <a:gd name="T26" fmla="*/ 3 w 209"/>
                  <a:gd name="T27" fmla="*/ 39 h 166"/>
                  <a:gd name="T28" fmla="*/ 5 w 209"/>
                  <a:gd name="T29" fmla="*/ 44 h 166"/>
                  <a:gd name="T30" fmla="*/ 6 w 209"/>
                  <a:gd name="T31" fmla="*/ 53 h 166"/>
                  <a:gd name="T32" fmla="*/ 8 w 209"/>
                  <a:gd name="T33" fmla="*/ 52 h 166"/>
                  <a:gd name="T34" fmla="*/ 8 w 209"/>
                  <a:gd name="T35" fmla="*/ 49 h 166"/>
                  <a:gd name="T36" fmla="*/ 8 w 209"/>
                  <a:gd name="T37" fmla="*/ 49 h 166"/>
                  <a:gd name="T38" fmla="*/ 8 w 209"/>
                  <a:gd name="T39" fmla="*/ 49 h 166"/>
                  <a:gd name="T40" fmla="*/ 8 w 209"/>
                  <a:gd name="T41" fmla="*/ 51 h 166"/>
                  <a:gd name="T42" fmla="*/ 9 w 209"/>
                  <a:gd name="T43" fmla="*/ 53 h 166"/>
                  <a:gd name="T44" fmla="*/ 11 w 209"/>
                  <a:gd name="T45" fmla="*/ 53 h 166"/>
                  <a:gd name="T46" fmla="*/ 11 w 209"/>
                  <a:gd name="T47" fmla="*/ 53 h 166"/>
                  <a:gd name="T48" fmla="*/ 11 w 209"/>
                  <a:gd name="T49" fmla="*/ 53 h 166"/>
                  <a:gd name="T50" fmla="*/ 13 w 209"/>
                  <a:gd name="T51" fmla="*/ 52 h 166"/>
                  <a:gd name="T52" fmla="*/ 13 w 209"/>
                  <a:gd name="T53" fmla="*/ 19 h 166"/>
                  <a:gd name="T54" fmla="*/ 13 w 209"/>
                  <a:gd name="T55" fmla="*/ 19 h 166"/>
                  <a:gd name="T56" fmla="*/ 13 w 209"/>
                  <a:gd name="T57" fmla="*/ 6 h 166"/>
                  <a:gd name="T58" fmla="*/ 15 w 209"/>
                  <a:gd name="T59" fmla="*/ 6 h 166"/>
                  <a:gd name="T60" fmla="*/ 18 w 209"/>
                  <a:gd name="T61" fmla="*/ 6 h 166"/>
                  <a:gd name="T62" fmla="*/ 18 w 209"/>
                  <a:gd name="T63" fmla="*/ 6 h 166"/>
                  <a:gd name="T64" fmla="*/ 18 w 209"/>
                  <a:gd name="T65" fmla="*/ 6 h 166"/>
                  <a:gd name="T66" fmla="*/ 18 w 209"/>
                  <a:gd name="T67" fmla="*/ 6 h 166"/>
                  <a:gd name="T68" fmla="*/ 19 w 209"/>
                  <a:gd name="T69" fmla="*/ 6 h 166"/>
                  <a:gd name="T70" fmla="*/ 21 w 209"/>
                  <a:gd name="T71" fmla="*/ 6 h 166"/>
                  <a:gd name="T72" fmla="*/ 18 w 209"/>
                  <a:gd name="T73" fmla="*/ 6 h 166"/>
                  <a:gd name="T74" fmla="*/ 16 w 209"/>
                  <a:gd name="T75" fmla="*/ 6 h 166"/>
                  <a:gd name="T76" fmla="*/ 14 w 209"/>
                  <a:gd name="T77" fmla="*/ 6 h 16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09"/>
                  <a:gd name="T118" fmla="*/ 0 h 166"/>
                  <a:gd name="T119" fmla="*/ 209 w 209"/>
                  <a:gd name="T120" fmla="*/ 166 h 16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09" h="166">
                    <a:moveTo>
                      <a:pt x="142" y="9"/>
                    </a:moveTo>
                    <a:lnTo>
                      <a:pt x="110" y="13"/>
                    </a:lnTo>
                    <a:lnTo>
                      <a:pt x="97" y="13"/>
                    </a:lnTo>
                    <a:lnTo>
                      <a:pt x="82" y="9"/>
                    </a:lnTo>
                    <a:lnTo>
                      <a:pt x="34" y="9"/>
                    </a:lnTo>
                    <a:lnTo>
                      <a:pt x="29" y="7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0" y="1"/>
                    </a:lnTo>
                    <a:lnTo>
                      <a:pt x="0" y="9"/>
                    </a:lnTo>
                    <a:lnTo>
                      <a:pt x="8" y="24"/>
                    </a:lnTo>
                    <a:lnTo>
                      <a:pt x="19" y="53"/>
                    </a:lnTo>
                    <a:lnTo>
                      <a:pt x="30" y="90"/>
                    </a:lnTo>
                    <a:lnTo>
                      <a:pt x="40" y="117"/>
                    </a:lnTo>
                    <a:lnTo>
                      <a:pt x="50" y="135"/>
                    </a:lnTo>
                    <a:lnTo>
                      <a:pt x="64" y="163"/>
                    </a:lnTo>
                    <a:lnTo>
                      <a:pt x="77" y="160"/>
                    </a:lnTo>
                    <a:lnTo>
                      <a:pt x="80" y="151"/>
                    </a:lnTo>
                    <a:lnTo>
                      <a:pt x="82" y="151"/>
                    </a:lnTo>
                    <a:lnTo>
                      <a:pt x="87" y="151"/>
                    </a:lnTo>
                    <a:lnTo>
                      <a:pt x="88" y="157"/>
                    </a:lnTo>
                    <a:lnTo>
                      <a:pt x="90" y="163"/>
                    </a:lnTo>
                    <a:lnTo>
                      <a:pt x="105" y="165"/>
                    </a:lnTo>
                    <a:lnTo>
                      <a:pt x="116" y="163"/>
                    </a:lnTo>
                    <a:lnTo>
                      <a:pt x="120" y="162"/>
                    </a:lnTo>
                    <a:lnTo>
                      <a:pt x="123" y="160"/>
                    </a:lnTo>
                    <a:lnTo>
                      <a:pt x="123" y="61"/>
                    </a:lnTo>
                    <a:lnTo>
                      <a:pt x="136" y="58"/>
                    </a:lnTo>
                    <a:lnTo>
                      <a:pt x="136" y="16"/>
                    </a:lnTo>
                    <a:lnTo>
                      <a:pt x="154" y="14"/>
                    </a:lnTo>
                    <a:lnTo>
                      <a:pt x="175" y="15"/>
                    </a:lnTo>
                    <a:lnTo>
                      <a:pt x="180" y="18"/>
                    </a:lnTo>
                    <a:lnTo>
                      <a:pt x="182" y="20"/>
                    </a:lnTo>
                    <a:lnTo>
                      <a:pt x="182" y="22"/>
                    </a:lnTo>
                    <a:lnTo>
                      <a:pt x="193" y="16"/>
                    </a:lnTo>
                    <a:lnTo>
                      <a:pt x="208" y="13"/>
                    </a:lnTo>
                    <a:lnTo>
                      <a:pt x="192" y="10"/>
                    </a:lnTo>
                    <a:lnTo>
                      <a:pt x="167" y="6"/>
                    </a:lnTo>
                    <a:lnTo>
                      <a:pt x="142" y="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9" name="Freeform 129"/>
              <p:cNvSpPr>
                <a:spLocks/>
              </p:cNvSpPr>
              <p:nvPr/>
            </p:nvSpPr>
            <p:spPr bwMode="auto">
              <a:xfrm>
                <a:off x="3324" y="2935"/>
                <a:ext cx="111" cy="128"/>
              </a:xfrm>
              <a:custGeom>
                <a:avLst/>
                <a:gdLst>
                  <a:gd name="T0" fmla="*/ 12 w 129"/>
                  <a:gd name="T1" fmla="*/ 16 h 138"/>
                  <a:gd name="T2" fmla="*/ 11 w 129"/>
                  <a:gd name="T3" fmla="*/ 16 h 138"/>
                  <a:gd name="T4" fmla="*/ 11 w 129"/>
                  <a:gd name="T5" fmla="*/ 15 h 138"/>
                  <a:gd name="T6" fmla="*/ 10 w 129"/>
                  <a:gd name="T7" fmla="*/ 13 h 138"/>
                  <a:gd name="T8" fmla="*/ 9 w 129"/>
                  <a:gd name="T9" fmla="*/ 9 h 138"/>
                  <a:gd name="T10" fmla="*/ 9 w 129"/>
                  <a:gd name="T11" fmla="*/ 6 h 138"/>
                  <a:gd name="T12" fmla="*/ 9 w 129"/>
                  <a:gd name="T13" fmla="*/ 0 h 138"/>
                  <a:gd name="T14" fmla="*/ 7 w 129"/>
                  <a:gd name="T15" fmla="*/ 4 h 138"/>
                  <a:gd name="T16" fmla="*/ 6 w 129"/>
                  <a:gd name="T17" fmla="*/ 6 h 138"/>
                  <a:gd name="T18" fmla="*/ 6 w 129"/>
                  <a:gd name="T19" fmla="*/ 5 h 138"/>
                  <a:gd name="T20" fmla="*/ 6 w 129"/>
                  <a:gd name="T21" fmla="*/ 3 h 138"/>
                  <a:gd name="T22" fmla="*/ 3 w 129"/>
                  <a:gd name="T23" fmla="*/ 2 h 138"/>
                  <a:gd name="T24" fmla="*/ 3 w 129"/>
                  <a:gd name="T25" fmla="*/ 4 h 138"/>
                  <a:gd name="T26" fmla="*/ 3 w 129"/>
                  <a:gd name="T27" fmla="*/ 16 h 138"/>
                  <a:gd name="T28" fmla="*/ 0 w 129"/>
                  <a:gd name="T29" fmla="*/ 16 h 138"/>
                  <a:gd name="T30" fmla="*/ 0 w 129"/>
                  <a:gd name="T31" fmla="*/ 33 h 138"/>
                  <a:gd name="T32" fmla="*/ 3 w 129"/>
                  <a:gd name="T33" fmla="*/ 33 h 138"/>
                  <a:gd name="T34" fmla="*/ 3 w 129"/>
                  <a:gd name="T35" fmla="*/ 36 h 138"/>
                  <a:gd name="T36" fmla="*/ 3 w 129"/>
                  <a:gd name="T37" fmla="*/ 41 h 138"/>
                  <a:gd name="T38" fmla="*/ 3 w 129"/>
                  <a:gd name="T39" fmla="*/ 42 h 138"/>
                  <a:gd name="T40" fmla="*/ 3 w 129"/>
                  <a:gd name="T41" fmla="*/ 42 h 138"/>
                  <a:gd name="T42" fmla="*/ 3 w 129"/>
                  <a:gd name="T43" fmla="*/ 45 h 138"/>
                  <a:gd name="T44" fmla="*/ 3 w 129"/>
                  <a:gd name="T45" fmla="*/ 45 h 138"/>
                  <a:gd name="T46" fmla="*/ 3 w 129"/>
                  <a:gd name="T47" fmla="*/ 42 h 138"/>
                  <a:gd name="T48" fmla="*/ 4 w 129"/>
                  <a:gd name="T49" fmla="*/ 41 h 138"/>
                  <a:gd name="T50" fmla="*/ 5 w 129"/>
                  <a:gd name="T51" fmla="*/ 36 h 138"/>
                  <a:gd name="T52" fmla="*/ 6 w 129"/>
                  <a:gd name="T53" fmla="*/ 35 h 138"/>
                  <a:gd name="T54" fmla="*/ 7 w 129"/>
                  <a:gd name="T55" fmla="*/ 34 h 138"/>
                  <a:gd name="T56" fmla="*/ 7 w 129"/>
                  <a:gd name="T57" fmla="*/ 36 h 138"/>
                  <a:gd name="T58" fmla="*/ 8 w 129"/>
                  <a:gd name="T59" fmla="*/ 37 h 138"/>
                  <a:gd name="T60" fmla="*/ 8 w 129"/>
                  <a:gd name="T61" fmla="*/ 37 h 138"/>
                  <a:gd name="T62" fmla="*/ 9 w 129"/>
                  <a:gd name="T63" fmla="*/ 33 h 138"/>
                  <a:gd name="T64" fmla="*/ 9 w 129"/>
                  <a:gd name="T65" fmla="*/ 31 h 138"/>
                  <a:gd name="T66" fmla="*/ 10 w 129"/>
                  <a:gd name="T67" fmla="*/ 29 h 138"/>
                  <a:gd name="T68" fmla="*/ 11 w 129"/>
                  <a:gd name="T69" fmla="*/ 29 h 138"/>
                  <a:gd name="T70" fmla="*/ 12 w 129"/>
                  <a:gd name="T71" fmla="*/ 27 h 138"/>
                  <a:gd name="T72" fmla="*/ 12 w 129"/>
                  <a:gd name="T73" fmla="*/ 26 h 138"/>
                  <a:gd name="T74" fmla="*/ 13 w 129"/>
                  <a:gd name="T75" fmla="*/ 25 h 138"/>
                  <a:gd name="T76" fmla="*/ 14 w 129"/>
                  <a:gd name="T77" fmla="*/ 22 h 138"/>
                  <a:gd name="T78" fmla="*/ 13 w 129"/>
                  <a:gd name="T79" fmla="*/ 21 h 138"/>
                  <a:gd name="T80" fmla="*/ 13 w 129"/>
                  <a:gd name="T81" fmla="*/ 19 h 138"/>
                  <a:gd name="T82" fmla="*/ 12 w 129"/>
                  <a:gd name="T83" fmla="*/ 19 h 138"/>
                  <a:gd name="T84" fmla="*/ 12 w 129"/>
                  <a:gd name="T85" fmla="*/ 18 h 138"/>
                  <a:gd name="T86" fmla="*/ 12 w 129"/>
                  <a:gd name="T87" fmla="*/ 16 h 13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9"/>
                  <a:gd name="T133" fmla="*/ 0 h 138"/>
                  <a:gd name="T134" fmla="*/ 129 w 129"/>
                  <a:gd name="T135" fmla="*/ 138 h 13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9" h="138">
                    <a:moveTo>
                      <a:pt x="109" y="48"/>
                    </a:moveTo>
                    <a:lnTo>
                      <a:pt x="104" y="47"/>
                    </a:lnTo>
                    <a:lnTo>
                      <a:pt x="105" y="43"/>
                    </a:lnTo>
                    <a:lnTo>
                      <a:pt x="101" y="38"/>
                    </a:lnTo>
                    <a:lnTo>
                      <a:pt x="93" y="29"/>
                    </a:lnTo>
                    <a:lnTo>
                      <a:pt x="86" y="13"/>
                    </a:lnTo>
                    <a:lnTo>
                      <a:pt x="83" y="0"/>
                    </a:lnTo>
                    <a:lnTo>
                      <a:pt x="69" y="4"/>
                    </a:lnTo>
                    <a:lnTo>
                      <a:pt x="56" y="10"/>
                    </a:lnTo>
                    <a:lnTo>
                      <a:pt x="56" y="5"/>
                    </a:lnTo>
                    <a:lnTo>
                      <a:pt x="52" y="3"/>
                    </a:lnTo>
                    <a:lnTo>
                      <a:pt x="36" y="2"/>
                    </a:lnTo>
                    <a:lnTo>
                      <a:pt x="13" y="4"/>
                    </a:lnTo>
                    <a:lnTo>
                      <a:pt x="13" y="47"/>
                    </a:lnTo>
                    <a:lnTo>
                      <a:pt x="0" y="47"/>
                    </a:lnTo>
                    <a:lnTo>
                      <a:pt x="0" y="101"/>
                    </a:lnTo>
                    <a:lnTo>
                      <a:pt x="7" y="105"/>
                    </a:lnTo>
                    <a:lnTo>
                      <a:pt x="12" y="113"/>
                    </a:lnTo>
                    <a:lnTo>
                      <a:pt x="12" y="125"/>
                    </a:lnTo>
                    <a:lnTo>
                      <a:pt x="8" y="128"/>
                    </a:lnTo>
                    <a:lnTo>
                      <a:pt x="7" y="132"/>
                    </a:lnTo>
                    <a:lnTo>
                      <a:pt x="11" y="137"/>
                    </a:lnTo>
                    <a:lnTo>
                      <a:pt x="21" y="137"/>
                    </a:lnTo>
                    <a:lnTo>
                      <a:pt x="30" y="132"/>
                    </a:lnTo>
                    <a:lnTo>
                      <a:pt x="40" y="125"/>
                    </a:lnTo>
                    <a:lnTo>
                      <a:pt x="46" y="112"/>
                    </a:lnTo>
                    <a:lnTo>
                      <a:pt x="53" y="108"/>
                    </a:lnTo>
                    <a:lnTo>
                      <a:pt x="61" y="107"/>
                    </a:lnTo>
                    <a:lnTo>
                      <a:pt x="66" y="113"/>
                    </a:lnTo>
                    <a:lnTo>
                      <a:pt x="70" y="115"/>
                    </a:lnTo>
                    <a:lnTo>
                      <a:pt x="77" y="115"/>
                    </a:lnTo>
                    <a:lnTo>
                      <a:pt x="82" y="105"/>
                    </a:lnTo>
                    <a:lnTo>
                      <a:pt x="87" y="95"/>
                    </a:lnTo>
                    <a:lnTo>
                      <a:pt x="94" y="90"/>
                    </a:lnTo>
                    <a:lnTo>
                      <a:pt x="105" y="87"/>
                    </a:lnTo>
                    <a:lnTo>
                      <a:pt x="112" y="83"/>
                    </a:lnTo>
                    <a:lnTo>
                      <a:pt x="115" y="79"/>
                    </a:lnTo>
                    <a:lnTo>
                      <a:pt x="120" y="77"/>
                    </a:lnTo>
                    <a:lnTo>
                      <a:pt x="128" y="69"/>
                    </a:lnTo>
                    <a:lnTo>
                      <a:pt x="126" y="66"/>
                    </a:lnTo>
                    <a:lnTo>
                      <a:pt x="120" y="60"/>
                    </a:lnTo>
                    <a:lnTo>
                      <a:pt x="115" y="59"/>
                    </a:lnTo>
                    <a:lnTo>
                      <a:pt x="111" y="56"/>
                    </a:lnTo>
                    <a:lnTo>
                      <a:pt x="109" y="4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0" name="Freeform 130"/>
              <p:cNvSpPr>
                <a:spLocks/>
              </p:cNvSpPr>
              <p:nvPr/>
            </p:nvSpPr>
            <p:spPr bwMode="auto">
              <a:xfrm>
                <a:off x="3581" y="2570"/>
                <a:ext cx="107" cy="151"/>
              </a:xfrm>
              <a:custGeom>
                <a:avLst/>
                <a:gdLst>
                  <a:gd name="T0" fmla="*/ 3 w 126"/>
                  <a:gd name="T1" fmla="*/ 52 h 163"/>
                  <a:gd name="T2" fmla="*/ 3 w 126"/>
                  <a:gd name="T3" fmla="*/ 46 h 163"/>
                  <a:gd name="T4" fmla="*/ 4 w 126"/>
                  <a:gd name="T5" fmla="*/ 39 h 163"/>
                  <a:gd name="T6" fmla="*/ 6 w 126"/>
                  <a:gd name="T7" fmla="*/ 32 h 163"/>
                  <a:gd name="T8" fmla="*/ 7 w 126"/>
                  <a:gd name="T9" fmla="*/ 27 h 163"/>
                  <a:gd name="T10" fmla="*/ 9 w 126"/>
                  <a:gd name="T11" fmla="*/ 16 h 163"/>
                  <a:gd name="T12" fmla="*/ 10 w 126"/>
                  <a:gd name="T13" fmla="*/ 10 h 163"/>
                  <a:gd name="T14" fmla="*/ 10 w 126"/>
                  <a:gd name="T15" fmla="*/ 6 h 163"/>
                  <a:gd name="T16" fmla="*/ 11 w 126"/>
                  <a:gd name="T17" fmla="*/ 0 h 163"/>
                  <a:gd name="T18" fmla="*/ 10 w 126"/>
                  <a:gd name="T19" fmla="*/ 0 h 163"/>
                  <a:gd name="T20" fmla="*/ 10 w 126"/>
                  <a:gd name="T21" fmla="*/ 2 h 163"/>
                  <a:gd name="T22" fmla="*/ 8 w 126"/>
                  <a:gd name="T23" fmla="*/ 4 h 163"/>
                  <a:gd name="T24" fmla="*/ 4 w 126"/>
                  <a:gd name="T25" fmla="*/ 6 h 163"/>
                  <a:gd name="T26" fmla="*/ 3 w 126"/>
                  <a:gd name="T27" fmla="*/ 6 h 163"/>
                  <a:gd name="T28" fmla="*/ 3 w 126"/>
                  <a:gd name="T29" fmla="*/ 6 h 163"/>
                  <a:gd name="T30" fmla="*/ 3 w 126"/>
                  <a:gd name="T31" fmla="*/ 6 h 163"/>
                  <a:gd name="T32" fmla="*/ 3 w 126"/>
                  <a:gd name="T33" fmla="*/ 6 h 163"/>
                  <a:gd name="T34" fmla="*/ 3 w 126"/>
                  <a:gd name="T35" fmla="*/ 8 h 163"/>
                  <a:gd name="T36" fmla="*/ 3 w 126"/>
                  <a:gd name="T37" fmla="*/ 11 h 163"/>
                  <a:gd name="T38" fmla="*/ 5 w 126"/>
                  <a:gd name="T39" fmla="*/ 17 h 163"/>
                  <a:gd name="T40" fmla="*/ 6 w 126"/>
                  <a:gd name="T41" fmla="*/ 17 h 163"/>
                  <a:gd name="T42" fmla="*/ 3 w 126"/>
                  <a:gd name="T43" fmla="*/ 30 h 163"/>
                  <a:gd name="T44" fmla="*/ 3 w 126"/>
                  <a:gd name="T45" fmla="*/ 32 h 163"/>
                  <a:gd name="T46" fmla="*/ 3 w 126"/>
                  <a:gd name="T47" fmla="*/ 35 h 163"/>
                  <a:gd name="T48" fmla="*/ 3 w 126"/>
                  <a:gd name="T49" fmla="*/ 33 h 163"/>
                  <a:gd name="T50" fmla="*/ 0 w 126"/>
                  <a:gd name="T51" fmla="*/ 38 h 163"/>
                  <a:gd name="T52" fmla="*/ 0 w 126"/>
                  <a:gd name="T53" fmla="*/ 49 h 163"/>
                  <a:gd name="T54" fmla="*/ 3 w 126"/>
                  <a:gd name="T55" fmla="*/ 52 h 16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26"/>
                  <a:gd name="T85" fmla="*/ 0 h 163"/>
                  <a:gd name="T86" fmla="*/ 126 w 126"/>
                  <a:gd name="T87" fmla="*/ 163 h 16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26" h="163">
                    <a:moveTo>
                      <a:pt x="3" y="162"/>
                    </a:moveTo>
                    <a:lnTo>
                      <a:pt x="29" y="146"/>
                    </a:lnTo>
                    <a:lnTo>
                      <a:pt x="52" y="123"/>
                    </a:lnTo>
                    <a:lnTo>
                      <a:pt x="71" y="104"/>
                    </a:lnTo>
                    <a:lnTo>
                      <a:pt x="86" y="84"/>
                    </a:lnTo>
                    <a:lnTo>
                      <a:pt x="106" y="49"/>
                    </a:lnTo>
                    <a:lnTo>
                      <a:pt x="116" y="31"/>
                    </a:lnTo>
                    <a:lnTo>
                      <a:pt x="123" y="18"/>
                    </a:lnTo>
                    <a:lnTo>
                      <a:pt x="125" y="0"/>
                    </a:lnTo>
                    <a:lnTo>
                      <a:pt x="116" y="0"/>
                    </a:lnTo>
                    <a:lnTo>
                      <a:pt x="111" y="2"/>
                    </a:lnTo>
                    <a:lnTo>
                      <a:pt x="98" y="4"/>
                    </a:lnTo>
                    <a:lnTo>
                      <a:pt x="52" y="10"/>
                    </a:lnTo>
                    <a:lnTo>
                      <a:pt x="29" y="13"/>
                    </a:lnTo>
                    <a:lnTo>
                      <a:pt x="22" y="9"/>
                    </a:lnTo>
                    <a:lnTo>
                      <a:pt x="13" y="19"/>
                    </a:lnTo>
                    <a:lnTo>
                      <a:pt x="16" y="22"/>
                    </a:lnTo>
                    <a:lnTo>
                      <a:pt x="13" y="27"/>
                    </a:lnTo>
                    <a:lnTo>
                      <a:pt x="24" y="33"/>
                    </a:lnTo>
                    <a:lnTo>
                      <a:pt x="59" y="51"/>
                    </a:lnTo>
                    <a:lnTo>
                      <a:pt x="75" y="52"/>
                    </a:lnTo>
                    <a:lnTo>
                      <a:pt x="42" y="96"/>
                    </a:lnTo>
                    <a:lnTo>
                      <a:pt x="25" y="101"/>
                    </a:lnTo>
                    <a:lnTo>
                      <a:pt x="23" y="108"/>
                    </a:lnTo>
                    <a:lnTo>
                      <a:pt x="7" y="106"/>
                    </a:lnTo>
                    <a:lnTo>
                      <a:pt x="0" y="121"/>
                    </a:lnTo>
                    <a:lnTo>
                      <a:pt x="0" y="155"/>
                    </a:lnTo>
                    <a:lnTo>
                      <a:pt x="3" y="16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1" name="Freeform 131"/>
              <p:cNvSpPr>
                <a:spLocks/>
              </p:cNvSpPr>
              <p:nvPr/>
            </p:nvSpPr>
            <p:spPr bwMode="auto">
              <a:xfrm>
                <a:off x="3487" y="2658"/>
                <a:ext cx="100" cy="117"/>
              </a:xfrm>
              <a:custGeom>
                <a:avLst/>
                <a:gdLst>
                  <a:gd name="T0" fmla="*/ 6 w 118"/>
                  <a:gd name="T1" fmla="*/ 38 h 126"/>
                  <a:gd name="T2" fmla="*/ 7 w 118"/>
                  <a:gd name="T3" fmla="*/ 33 h 126"/>
                  <a:gd name="T4" fmla="*/ 9 w 118"/>
                  <a:gd name="T5" fmla="*/ 23 h 126"/>
                  <a:gd name="T6" fmla="*/ 10 w 118"/>
                  <a:gd name="T7" fmla="*/ 22 h 126"/>
                  <a:gd name="T8" fmla="*/ 9 w 118"/>
                  <a:gd name="T9" fmla="*/ 20 h 126"/>
                  <a:gd name="T10" fmla="*/ 9 w 118"/>
                  <a:gd name="T11" fmla="*/ 9 h 126"/>
                  <a:gd name="T12" fmla="*/ 10 w 118"/>
                  <a:gd name="T13" fmla="*/ 7 h 126"/>
                  <a:gd name="T14" fmla="*/ 10 w 118"/>
                  <a:gd name="T15" fmla="*/ 6 h 126"/>
                  <a:gd name="T16" fmla="*/ 8 w 118"/>
                  <a:gd name="T17" fmla="*/ 7 h 126"/>
                  <a:gd name="T18" fmla="*/ 7 w 118"/>
                  <a:gd name="T19" fmla="*/ 7 h 126"/>
                  <a:gd name="T20" fmla="*/ 5 w 118"/>
                  <a:gd name="T21" fmla="*/ 7 h 126"/>
                  <a:gd name="T22" fmla="*/ 3 w 118"/>
                  <a:gd name="T23" fmla="*/ 2 h 126"/>
                  <a:gd name="T24" fmla="*/ 3 w 118"/>
                  <a:gd name="T25" fmla="*/ 0 h 126"/>
                  <a:gd name="T26" fmla="*/ 3 w 118"/>
                  <a:gd name="T27" fmla="*/ 2 h 126"/>
                  <a:gd name="T28" fmla="*/ 3 w 118"/>
                  <a:gd name="T29" fmla="*/ 6 h 126"/>
                  <a:gd name="T30" fmla="*/ 3 w 118"/>
                  <a:gd name="T31" fmla="*/ 7 h 126"/>
                  <a:gd name="T32" fmla="*/ 3 w 118"/>
                  <a:gd name="T33" fmla="*/ 14 h 126"/>
                  <a:gd name="T34" fmla="*/ 0 w 118"/>
                  <a:gd name="T35" fmla="*/ 19 h 126"/>
                  <a:gd name="T36" fmla="*/ 3 w 118"/>
                  <a:gd name="T37" fmla="*/ 21 h 126"/>
                  <a:gd name="T38" fmla="*/ 3 w 118"/>
                  <a:gd name="T39" fmla="*/ 24 h 126"/>
                  <a:gd name="T40" fmla="*/ 3 w 118"/>
                  <a:gd name="T41" fmla="*/ 26 h 126"/>
                  <a:gd name="T42" fmla="*/ 4 w 118"/>
                  <a:gd name="T43" fmla="*/ 36 h 126"/>
                  <a:gd name="T44" fmla="*/ 4 w 118"/>
                  <a:gd name="T45" fmla="*/ 37 h 126"/>
                  <a:gd name="T46" fmla="*/ 5 w 118"/>
                  <a:gd name="T47" fmla="*/ 39 h 126"/>
                  <a:gd name="T48" fmla="*/ 6 w 118"/>
                  <a:gd name="T49" fmla="*/ 41 h 126"/>
                  <a:gd name="T50" fmla="*/ 6 w 118"/>
                  <a:gd name="T51" fmla="*/ 38 h 12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26"/>
                  <a:gd name="T80" fmla="*/ 118 w 118"/>
                  <a:gd name="T81" fmla="*/ 126 h 12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26">
                    <a:moveTo>
                      <a:pt x="71" y="115"/>
                    </a:moveTo>
                    <a:lnTo>
                      <a:pt x="90" y="100"/>
                    </a:lnTo>
                    <a:lnTo>
                      <a:pt x="110" y="69"/>
                    </a:lnTo>
                    <a:lnTo>
                      <a:pt x="113" y="67"/>
                    </a:lnTo>
                    <a:lnTo>
                      <a:pt x="109" y="60"/>
                    </a:lnTo>
                    <a:lnTo>
                      <a:pt x="109" y="27"/>
                    </a:lnTo>
                    <a:lnTo>
                      <a:pt x="117" y="12"/>
                    </a:lnTo>
                    <a:lnTo>
                      <a:pt x="113" y="6"/>
                    </a:lnTo>
                    <a:lnTo>
                      <a:pt x="91" y="10"/>
                    </a:lnTo>
                    <a:lnTo>
                      <a:pt x="83" y="18"/>
                    </a:lnTo>
                    <a:lnTo>
                      <a:pt x="63" y="15"/>
                    </a:lnTo>
                    <a:lnTo>
                      <a:pt x="44" y="2"/>
                    </a:lnTo>
                    <a:lnTo>
                      <a:pt x="30" y="0"/>
                    </a:lnTo>
                    <a:lnTo>
                      <a:pt x="27" y="2"/>
                    </a:lnTo>
                    <a:lnTo>
                      <a:pt x="11" y="6"/>
                    </a:lnTo>
                    <a:lnTo>
                      <a:pt x="12" y="13"/>
                    </a:lnTo>
                    <a:lnTo>
                      <a:pt x="16" y="40"/>
                    </a:lnTo>
                    <a:lnTo>
                      <a:pt x="0" y="57"/>
                    </a:lnTo>
                    <a:lnTo>
                      <a:pt x="5" y="64"/>
                    </a:lnTo>
                    <a:lnTo>
                      <a:pt x="6" y="72"/>
                    </a:lnTo>
                    <a:lnTo>
                      <a:pt x="3" y="78"/>
                    </a:lnTo>
                    <a:lnTo>
                      <a:pt x="52" y="109"/>
                    </a:lnTo>
                    <a:lnTo>
                      <a:pt x="52" y="112"/>
                    </a:lnTo>
                    <a:lnTo>
                      <a:pt x="55" y="117"/>
                    </a:lnTo>
                    <a:lnTo>
                      <a:pt x="69" y="125"/>
                    </a:lnTo>
                    <a:lnTo>
                      <a:pt x="71" y="11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2" name="Freeform 132"/>
              <p:cNvSpPr>
                <a:spLocks/>
              </p:cNvSpPr>
              <p:nvPr/>
            </p:nvSpPr>
            <p:spPr bwMode="auto">
              <a:xfrm>
                <a:off x="3487" y="2658"/>
                <a:ext cx="100" cy="117"/>
              </a:xfrm>
              <a:custGeom>
                <a:avLst/>
                <a:gdLst>
                  <a:gd name="T0" fmla="*/ 6 w 118"/>
                  <a:gd name="T1" fmla="*/ 38 h 126"/>
                  <a:gd name="T2" fmla="*/ 7 w 118"/>
                  <a:gd name="T3" fmla="*/ 33 h 126"/>
                  <a:gd name="T4" fmla="*/ 9 w 118"/>
                  <a:gd name="T5" fmla="*/ 23 h 126"/>
                  <a:gd name="T6" fmla="*/ 10 w 118"/>
                  <a:gd name="T7" fmla="*/ 22 h 126"/>
                  <a:gd name="T8" fmla="*/ 9 w 118"/>
                  <a:gd name="T9" fmla="*/ 20 h 126"/>
                  <a:gd name="T10" fmla="*/ 9 w 118"/>
                  <a:gd name="T11" fmla="*/ 9 h 126"/>
                  <a:gd name="T12" fmla="*/ 10 w 118"/>
                  <a:gd name="T13" fmla="*/ 7 h 126"/>
                  <a:gd name="T14" fmla="*/ 10 w 118"/>
                  <a:gd name="T15" fmla="*/ 6 h 126"/>
                  <a:gd name="T16" fmla="*/ 8 w 118"/>
                  <a:gd name="T17" fmla="*/ 7 h 126"/>
                  <a:gd name="T18" fmla="*/ 7 w 118"/>
                  <a:gd name="T19" fmla="*/ 7 h 126"/>
                  <a:gd name="T20" fmla="*/ 5 w 118"/>
                  <a:gd name="T21" fmla="*/ 7 h 126"/>
                  <a:gd name="T22" fmla="*/ 3 w 118"/>
                  <a:gd name="T23" fmla="*/ 2 h 126"/>
                  <a:gd name="T24" fmla="*/ 3 w 118"/>
                  <a:gd name="T25" fmla="*/ 0 h 126"/>
                  <a:gd name="T26" fmla="*/ 3 w 118"/>
                  <a:gd name="T27" fmla="*/ 2 h 126"/>
                  <a:gd name="T28" fmla="*/ 3 w 118"/>
                  <a:gd name="T29" fmla="*/ 6 h 126"/>
                  <a:gd name="T30" fmla="*/ 3 w 118"/>
                  <a:gd name="T31" fmla="*/ 7 h 126"/>
                  <a:gd name="T32" fmla="*/ 3 w 118"/>
                  <a:gd name="T33" fmla="*/ 14 h 126"/>
                  <a:gd name="T34" fmla="*/ 0 w 118"/>
                  <a:gd name="T35" fmla="*/ 19 h 126"/>
                  <a:gd name="T36" fmla="*/ 3 w 118"/>
                  <a:gd name="T37" fmla="*/ 21 h 126"/>
                  <a:gd name="T38" fmla="*/ 3 w 118"/>
                  <a:gd name="T39" fmla="*/ 24 h 126"/>
                  <a:gd name="T40" fmla="*/ 3 w 118"/>
                  <a:gd name="T41" fmla="*/ 26 h 126"/>
                  <a:gd name="T42" fmla="*/ 4 w 118"/>
                  <a:gd name="T43" fmla="*/ 36 h 126"/>
                  <a:gd name="T44" fmla="*/ 4 w 118"/>
                  <a:gd name="T45" fmla="*/ 37 h 126"/>
                  <a:gd name="T46" fmla="*/ 5 w 118"/>
                  <a:gd name="T47" fmla="*/ 39 h 126"/>
                  <a:gd name="T48" fmla="*/ 6 w 118"/>
                  <a:gd name="T49" fmla="*/ 41 h 12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18"/>
                  <a:gd name="T76" fmla="*/ 0 h 126"/>
                  <a:gd name="T77" fmla="*/ 118 w 118"/>
                  <a:gd name="T78" fmla="*/ 126 h 12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18" h="126">
                    <a:moveTo>
                      <a:pt x="71" y="115"/>
                    </a:moveTo>
                    <a:lnTo>
                      <a:pt x="90" y="100"/>
                    </a:lnTo>
                    <a:lnTo>
                      <a:pt x="110" y="69"/>
                    </a:lnTo>
                    <a:lnTo>
                      <a:pt x="113" y="67"/>
                    </a:lnTo>
                    <a:lnTo>
                      <a:pt x="109" y="60"/>
                    </a:lnTo>
                    <a:lnTo>
                      <a:pt x="109" y="27"/>
                    </a:lnTo>
                    <a:lnTo>
                      <a:pt x="117" y="12"/>
                    </a:lnTo>
                    <a:lnTo>
                      <a:pt x="113" y="6"/>
                    </a:lnTo>
                    <a:lnTo>
                      <a:pt x="91" y="10"/>
                    </a:lnTo>
                    <a:lnTo>
                      <a:pt x="83" y="18"/>
                    </a:lnTo>
                    <a:lnTo>
                      <a:pt x="63" y="15"/>
                    </a:lnTo>
                    <a:lnTo>
                      <a:pt x="44" y="2"/>
                    </a:lnTo>
                    <a:lnTo>
                      <a:pt x="30" y="0"/>
                    </a:lnTo>
                    <a:lnTo>
                      <a:pt x="27" y="2"/>
                    </a:lnTo>
                    <a:lnTo>
                      <a:pt x="11" y="6"/>
                    </a:lnTo>
                    <a:lnTo>
                      <a:pt x="12" y="13"/>
                    </a:lnTo>
                    <a:lnTo>
                      <a:pt x="16" y="40"/>
                    </a:lnTo>
                    <a:lnTo>
                      <a:pt x="0" y="57"/>
                    </a:lnTo>
                    <a:lnTo>
                      <a:pt x="5" y="64"/>
                    </a:lnTo>
                    <a:lnTo>
                      <a:pt x="6" y="72"/>
                    </a:lnTo>
                    <a:lnTo>
                      <a:pt x="3" y="78"/>
                    </a:lnTo>
                    <a:lnTo>
                      <a:pt x="52" y="109"/>
                    </a:lnTo>
                    <a:lnTo>
                      <a:pt x="52" y="112"/>
                    </a:lnTo>
                    <a:lnTo>
                      <a:pt x="55" y="117"/>
                    </a:lnTo>
                    <a:lnTo>
                      <a:pt x="69" y="12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3" name="Freeform 133"/>
              <p:cNvSpPr>
                <a:spLocks/>
              </p:cNvSpPr>
              <p:nvPr/>
            </p:nvSpPr>
            <p:spPr bwMode="auto">
              <a:xfrm>
                <a:off x="3435" y="2666"/>
                <a:ext cx="67" cy="70"/>
              </a:xfrm>
              <a:custGeom>
                <a:avLst/>
                <a:gdLst>
                  <a:gd name="T0" fmla="*/ 3 w 79"/>
                  <a:gd name="T1" fmla="*/ 5 h 76"/>
                  <a:gd name="T2" fmla="*/ 3 w 79"/>
                  <a:gd name="T3" fmla="*/ 6 h 76"/>
                  <a:gd name="T4" fmla="*/ 3 w 79"/>
                  <a:gd name="T5" fmla="*/ 6 h 76"/>
                  <a:gd name="T6" fmla="*/ 3 w 79"/>
                  <a:gd name="T7" fmla="*/ 6 h 76"/>
                  <a:gd name="T8" fmla="*/ 3 w 79"/>
                  <a:gd name="T9" fmla="*/ 9 h 76"/>
                  <a:gd name="T10" fmla="*/ 1 w 79"/>
                  <a:gd name="T11" fmla="*/ 16 h 76"/>
                  <a:gd name="T12" fmla="*/ 0 w 79"/>
                  <a:gd name="T13" fmla="*/ 18 h 76"/>
                  <a:gd name="T14" fmla="*/ 2 w 79"/>
                  <a:gd name="T15" fmla="*/ 22 h 76"/>
                  <a:gd name="T16" fmla="*/ 3 w 79"/>
                  <a:gd name="T17" fmla="*/ 21 h 76"/>
                  <a:gd name="T18" fmla="*/ 3 w 79"/>
                  <a:gd name="T19" fmla="*/ 19 h 76"/>
                  <a:gd name="T20" fmla="*/ 3 w 79"/>
                  <a:gd name="T21" fmla="*/ 16 h 76"/>
                  <a:gd name="T22" fmla="*/ 4 w 79"/>
                  <a:gd name="T23" fmla="*/ 16 h 76"/>
                  <a:gd name="T24" fmla="*/ 5 w 79"/>
                  <a:gd name="T25" fmla="*/ 15 h 76"/>
                  <a:gd name="T26" fmla="*/ 7 w 79"/>
                  <a:gd name="T27" fmla="*/ 10 h 76"/>
                  <a:gd name="T28" fmla="*/ 6 w 79"/>
                  <a:gd name="T29" fmla="*/ 6 h 76"/>
                  <a:gd name="T30" fmla="*/ 6 w 79"/>
                  <a:gd name="T31" fmla="*/ 5 h 76"/>
                  <a:gd name="T32" fmla="*/ 6 w 79"/>
                  <a:gd name="T33" fmla="*/ 1 h 76"/>
                  <a:gd name="T34" fmla="*/ 6 w 79"/>
                  <a:gd name="T35" fmla="*/ 0 h 76"/>
                  <a:gd name="T36" fmla="*/ 3 w 79"/>
                  <a:gd name="T37" fmla="*/ 3 h 76"/>
                  <a:gd name="T38" fmla="*/ 3 w 79"/>
                  <a:gd name="T39" fmla="*/ 3 h 76"/>
                  <a:gd name="T40" fmla="*/ 3 w 79"/>
                  <a:gd name="T41" fmla="*/ 5 h 7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9"/>
                  <a:gd name="T64" fmla="*/ 0 h 76"/>
                  <a:gd name="T65" fmla="*/ 79 w 79"/>
                  <a:gd name="T66" fmla="*/ 76 h 7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9" h="76">
                    <a:moveTo>
                      <a:pt x="16" y="5"/>
                    </a:moveTo>
                    <a:lnTo>
                      <a:pt x="15" y="7"/>
                    </a:lnTo>
                    <a:lnTo>
                      <a:pt x="14" y="15"/>
                    </a:lnTo>
                    <a:lnTo>
                      <a:pt x="12" y="19"/>
                    </a:lnTo>
                    <a:lnTo>
                      <a:pt x="11" y="29"/>
                    </a:lnTo>
                    <a:lnTo>
                      <a:pt x="1" y="51"/>
                    </a:lnTo>
                    <a:lnTo>
                      <a:pt x="0" y="61"/>
                    </a:lnTo>
                    <a:lnTo>
                      <a:pt x="2" y="75"/>
                    </a:lnTo>
                    <a:lnTo>
                      <a:pt x="12" y="72"/>
                    </a:lnTo>
                    <a:lnTo>
                      <a:pt x="30" y="66"/>
                    </a:lnTo>
                    <a:lnTo>
                      <a:pt x="45" y="54"/>
                    </a:lnTo>
                    <a:lnTo>
                      <a:pt x="47" y="51"/>
                    </a:lnTo>
                    <a:lnTo>
                      <a:pt x="60" y="48"/>
                    </a:lnTo>
                    <a:lnTo>
                      <a:pt x="78" y="33"/>
                    </a:lnTo>
                    <a:lnTo>
                      <a:pt x="71" y="10"/>
                    </a:lnTo>
                    <a:lnTo>
                      <a:pt x="71" y="5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43" y="3"/>
                    </a:lnTo>
                    <a:lnTo>
                      <a:pt x="22" y="3"/>
                    </a:lnTo>
                    <a:lnTo>
                      <a:pt x="16" y="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4" name="Freeform 134"/>
              <p:cNvSpPr>
                <a:spLocks/>
              </p:cNvSpPr>
              <p:nvPr/>
            </p:nvSpPr>
            <p:spPr bwMode="auto">
              <a:xfrm>
                <a:off x="3482" y="2500"/>
                <a:ext cx="164" cy="176"/>
              </a:xfrm>
              <a:custGeom>
                <a:avLst/>
                <a:gdLst>
                  <a:gd name="T0" fmla="*/ 7 w 192"/>
                  <a:gd name="T1" fmla="*/ 0 h 190"/>
                  <a:gd name="T2" fmla="*/ 7 w 192"/>
                  <a:gd name="T3" fmla="*/ 5 h 190"/>
                  <a:gd name="T4" fmla="*/ 6 w 192"/>
                  <a:gd name="T5" fmla="*/ 6 h 190"/>
                  <a:gd name="T6" fmla="*/ 4 w 192"/>
                  <a:gd name="T7" fmla="*/ 6 h 190"/>
                  <a:gd name="T8" fmla="*/ 3 w 192"/>
                  <a:gd name="T9" fmla="*/ 10 h 190"/>
                  <a:gd name="T10" fmla="*/ 3 w 192"/>
                  <a:gd name="T11" fmla="*/ 13 h 190"/>
                  <a:gd name="T12" fmla="*/ 3 w 192"/>
                  <a:gd name="T13" fmla="*/ 16 h 190"/>
                  <a:gd name="T14" fmla="*/ 3 w 192"/>
                  <a:gd name="T15" fmla="*/ 20 h 190"/>
                  <a:gd name="T16" fmla="*/ 3 w 192"/>
                  <a:gd name="T17" fmla="*/ 23 h 190"/>
                  <a:gd name="T18" fmla="*/ 3 w 192"/>
                  <a:gd name="T19" fmla="*/ 26 h 190"/>
                  <a:gd name="T20" fmla="*/ 3 w 192"/>
                  <a:gd name="T21" fmla="*/ 29 h 190"/>
                  <a:gd name="T22" fmla="*/ 3 w 192"/>
                  <a:gd name="T23" fmla="*/ 36 h 190"/>
                  <a:gd name="T24" fmla="*/ 0 w 192"/>
                  <a:gd name="T25" fmla="*/ 38 h 190"/>
                  <a:gd name="T26" fmla="*/ 1 w 192"/>
                  <a:gd name="T27" fmla="*/ 38 h 190"/>
                  <a:gd name="T28" fmla="*/ 3 w 192"/>
                  <a:gd name="T29" fmla="*/ 41 h 190"/>
                  <a:gd name="T30" fmla="*/ 3 w 192"/>
                  <a:gd name="T31" fmla="*/ 44 h 190"/>
                  <a:gd name="T32" fmla="*/ 3 w 192"/>
                  <a:gd name="T33" fmla="*/ 49 h 190"/>
                  <a:gd name="T34" fmla="*/ 3 w 192"/>
                  <a:gd name="T35" fmla="*/ 54 h 190"/>
                  <a:gd name="T36" fmla="*/ 5 w 192"/>
                  <a:gd name="T37" fmla="*/ 55 h 190"/>
                  <a:gd name="T38" fmla="*/ 7 w 192"/>
                  <a:gd name="T39" fmla="*/ 59 h 190"/>
                  <a:gd name="T40" fmla="*/ 8 w 192"/>
                  <a:gd name="T41" fmla="*/ 59 h 190"/>
                  <a:gd name="T42" fmla="*/ 9 w 192"/>
                  <a:gd name="T43" fmla="*/ 58 h 190"/>
                  <a:gd name="T44" fmla="*/ 11 w 192"/>
                  <a:gd name="T45" fmla="*/ 56 h 190"/>
                  <a:gd name="T46" fmla="*/ 11 w 192"/>
                  <a:gd name="T47" fmla="*/ 58 h 190"/>
                  <a:gd name="T48" fmla="*/ 13 w 192"/>
                  <a:gd name="T49" fmla="*/ 58 h 190"/>
                  <a:gd name="T50" fmla="*/ 13 w 192"/>
                  <a:gd name="T51" fmla="*/ 56 h 190"/>
                  <a:gd name="T52" fmla="*/ 15 w 192"/>
                  <a:gd name="T53" fmla="*/ 55 h 190"/>
                  <a:gd name="T54" fmla="*/ 18 w 192"/>
                  <a:gd name="T55" fmla="*/ 41 h 190"/>
                  <a:gd name="T56" fmla="*/ 16 w 192"/>
                  <a:gd name="T57" fmla="*/ 41 h 190"/>
                  <a:gd name="T58" fmla="*/ 13 w 192"/>
                  <a:gd name="T59" fmla="*/ 35 h 190"/>
                  <a:gd name="T60" fmla="*/ 12 w 192"/>
                  <a:gd name="T61" fmla="*/ 32 h 190"/>
                  <a:gd name="T62" fmla="*/ 13 w 192"/>
                  <a:gd name="T63" fmla="*/ 31 h 190"/>
                  <a:gd name="T64" fmla="*/ 12 w 192"/>
                  <a:gd name="T65" fmla="*/ 30 h 190"/>
                  <a:gd name="T66" fmla="*/ 11 w 192"/>
                  <a:gd name="T67" fmla="*/ 30 h 190"/>
                  <a:gd name="T68" fmla="*/ 11 w 192"/>
                  <a:gd name="T69" fmla="*/ 26 h 190"/>
                  <a:gd name="T70" fmla="*/ 11 w 192"/>
                  <a:gd name="T71" fmla="*/ 23 h 190"/>
                  <a:gd name="T72" fmla="*/ 12 w 192"/>
                  <a:gd name="T73" fmla="*/ 24 h 190"/>
                  <a:gd name="T74" fmla="*/ 12 w 192"/>
                  <a:gd name="T75" fmla="*/ 22 h 190"/>
                  <a:gd name="T76" fmla="*/ 12 w 192"/>
                  <a:gd name="T77" fmla="*/ 20 h 190"/>
                  <a:gd name="T78" fmla="*/ 11 w 192"/>
                  <a:gd name="T79" fmla="*/ 18 h 190"/>
                  <a:gd name="T80" fmla="*/ 9 w 192"/>
                  <a:gd name="T81" fmla="*/ 14 h 190"/>
                  <a:gd name="T82" fmla="*/ 9 w 192"/>
                  <a:gd name="T83" fmla="*/ 11 h 190"/>
                  <a:gd name="T84" fmla="*/ 8 w 192"/>
                  <a:gd name="T85" fmla="*/ 6 h 190"/>
                  <a:gd name="T86" fmla="*/ 7 w 192"/>
                  <a:gd name="T87" fmla="*/ 6 h 190"/>
                  <a:gd name="T88" fmla="*/ 7 w 192"/>
                  <a:gd name="T89" fmla="*/ 0 h 19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2"/>
                  <a:gd name="T136" fmla="*/ 0 h 190"/>
                  <a:gd name="T137" fmla="*/ 192 w 192"/>
                  <a:gd name="T138" fmla="*/ 190 h 19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2" h="190">
                    <a:moveTo>
                      <a:pt x="72" y="0"/>
                    </a:moveTo>
                    <a:lnTo>
                      <a:pt x="66" y="5"/>
                    </a:lnTo>
                    <a:lnTo>
                      <a:pt x="56" y="10"/>
                    </a:lnTo>
                    <a:lnTo>
                      <a:pt x="47" y="20"/>
                    </a:lnTo>
                    <a:lnTo>
                      <a:pt x="39" y="30"/>
                    </a:lnTo>
                    <a:lnTo>
                      <a:pt x="37" y="40"/>
                    </a:lnTo>
                    <a:lnTo>
                      <a:pt x="33" y="50"/>
                    </a:lnTo>
                    <a:lnTo>
                      <a:pt x="25" y="64"/>
                    </a:lnTo>
                    <a:lnTo>
                      <a:pt x="15" y="73"/>
                    </a:lnTo>
                    <a:lnTo>
                      <a:pt x="8" y="81"/>
                    </a:lnTo>
                    <a:lnTo>
                      <a:pt x="3" y="91"/>
                    </a:lnTo>
                    <a:lnTo>
                      <a:pt x="3" y="113"/>
                    </a:lnTo>
                    <a:lnTo>
                      <a:pt x="0" y="118"/>
                    </a:lnTo>
                    <a:lnTo>
                      <a:pt x="1" y="121"/>
                    </a:lnTo>
                    <a:lnTo>
                      <a:pt x="4" y="126"/>
                    </a:lnTo>
                    <a:lnTo>
                      <a:pt x="22" y="141"/>
                    </a:lnTo>
                    <a:lnTo>
                      <a:pt x="31" y="154"/>
                    </a:lnTo>
                    <a:lnTo>
                      <a:pt x="35" y="171"/>
                    </a:lnTo>
                    <a:lnTo>
                      <a:pt x="49" y="173"/>
                    </a:lnTo>
                    <a:lnTo>
                      <a:pt x="67" y="186"/>
                    </a:lnTo>
                    <a:lnTo>
                      <a:pt x="88" y="189"/>
                    </a:lnTo>
                    <a:lnTo>
                      <a:pt x="95" y="181"/>
                    </a:lnTo>
                    <a:lnTo>
                      <a:pt x="117" y="177"/>
                    </a:lnTo>
                    <a:lnTo>
                      <a:pt x="121" y="183"/>
                    </a:lnTo>
                    <a:lnTo>
                      <a:pt x="137" y="184"/>
                    </a:lnTo>
                    <a:lnTo>
                      <a:pt x="141" y="177"/>
                    </a:lnTo>
                    <a:lnTo>
                      <a:pt x="156" y="173"/>
                    </a:lnTo>
                    <a:lnTo>
                      <a:pt x="191" y="129"/>
                    </a:lnTo>
                    <a:lnTo>
                      <a:pt x="175" y="128"/>
                    </a:lnTo>
                    <a:lnTo>
                      <a:pt x="139" y="110"/>
                    </a:lnTo>
                    <a:lnTo>
                      <a:pt x="127" y="103"/>
                    </a:lnTo>
                    <a:lnTo>
                      <a:pt x="131" y="99"/>
                    </a:lnTo>
                    <a:lnTo>
                      <a:pt x="127" y="95"/>
                    </a:lnTo>
                    <a:lnTo>
                      <a:pt x="113" y="93"/>
                    </a:lnTo>
                    <a:lnTo>
                      <a:pt x="112" y="81"/>
                    </a:lnTo>
                    <a:lnTo>
                      <a:pt x="119" y="72"/>
                    </a:lnTo>
                    <a:lnTo>
                      <a:pt x="123" y="74"/>
                    </a:lnTo>
                    <a:lnTo>
                      <a:pt x="127" y="69"/>
                    </a:lnTo>
                    <a:lnTo>
                      <a:pt x="125" y="64"/>
                    </a:lnTo>
                    <a:lnTo>
                      <a:pt x="118" y="56"/>
                    </a:lnTo>
                    <a:lnTo>
                      <a:pt x="103" y="43"/>
                    </a:lnTo>
                    <a:lnTo>
                      <a:pt x="91" y="32"/>
                    </a:lnTo>
                    <a:lnTo>
                      <a:pt x="76" y="14"/>
                    </a:lnTo>
                    <a:lnTo>
                      <a:pt x="74" y="6"/>
                    </a:lnTo>
                    <a:lnTo>
                      <a:pt x="72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5" name="Freeform 135"/>
              <p:cNvSpPr>
                <a:spLocks/>
              </p:cNvSpPr>
              <p:nvPr/>
            </p:nvSpPr>
            <p:spPr bwMode="auto">
              <a:xfrm>
                <a:off x="3435" y="2729"/>
                <a:ext cx="23" cy="24"/>
              </a:xfrm>
              <a:custGeom>
                <a:avLst/>
                <a:gdLst>
                  <a:gd name="T0" fmla="*/ 0 w 26"/>
                  <a:gd name="T1" fmla="*/ 5 h 26"/>
                  <a:gd name="T2" fmla="*/ 4 w 26"/>
                  <a:gd name="T3" fmla="*/ 0 h 26"/>
                  <a:gd name="T4" fmla="*/ 4 w 26"/>
                  <a:gd name="T5" fmla="*/ 4 h 26"/>
                  <a:gd name="T6" fmla="*/ 4 w 26"/>
                  <a:gd name="T7" fmla="*/ 6 h 26"/>
                  <a:gd name="T8" fmla="*/ 4 w 26"/>
                  <a:gd name="T9" fmla="*/ 6 h 26"/>
                  <a:gd name="T10" fmla="*/ 4 w 26"/>
                  <a:gd name="T11" fmla="*/ 6 h 26"/>
                  <a:gd name="T12" fmla="*/ 4 w 26"/>
                  <a:gd name="T13" fmla="*/ 6 h 26"/>
                  <a:gd name="T14" fmla="*/ 4 w 26"/>
                  <a:gd name="T15" fmla="*/ 7 h 26"/>
                  <a:gd name="T16" fmla="*/ 4 w 26"/>
                  <a:gd name="T17" fmla="*/ 7 h 26"/>
                  <a:gd name="T18" fmla="*/ 3 w 26"/>
                  <a:gd name="T19" fmla="*/ 6 h 26"/>
                  <a:gd name="T20" fmla="*/ 1 w 26"/>
                  <a:gd name="T21" fmla="*/ 6 h 26"/>
                  <a:gd name="T22" fmla="*/ 0 w 26"/>
                  <a:gd name="T23" fmla="*/ 5 h 2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6"/>
                  <a:gd name="T37" fmla="*/ 0 h 26"/>
                  <a:gd name="T38" fmla="*/ 26 w 26"/>
                  <a:gd name="T39" fmla="*/ 26 h 2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6" h="26">
                    <a:moveTo>
                      <a:pt x="0" y="5"/>
                    </a:moveTo>
                    <a:lnTo>
                      <a:pt x="21" y="0"/>
                    </a:lnTo>
                    <a:lnTo>
                      <a:pt x="23" y="4"/>
                    </a:lnTo>
                    <a:lnTo>
                      <a:pt x="25" y="11"/>
                    </a:lnTo>
                    <a:lnTo>
                      <a:pt x="25" y="15"/>
                    </a:lnTo>
                    <a:lnTo>
                      <a:pt x="21" y="21"/>
                    </a:lnTo>
                    <a:lnTo>
                      <a:pt x="17" y="22"/>
                    </a:lnTo>
                    <a:lnTo>
                      <a:pt x="13" y="25"/>
                    </a:lnTo>
                    <a:lnTo>
                      <a:pt x="9" y="25"/>
                    </a:lnTo>
                    <a:lnTo>
                      <a:pt x="3" y="23"/>
                    </a:lnTo>
                    <a:lnTo>
                      <a:pt x="1" y="17"/>
                    </a:lnTo>
                    <a:lnTo>
                      <a:pt x="0" y="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6" name="Freeform 136"/>
              <p:cNvSpPr>
                <a:spLocks/>
              </p:cNvSpPr>
              <p:nvPr/>
            </p:nvSpPr>
            <p:spPr bwMode="auto">
              <a:xfrm>
                <a:off x="3439" y="2746"/>
                <a:ext cx="22" cy="32"/>
              </a:xfrm>
              <a:custGeom>
                <a:avLst/>
                <a:gdLst>
                  <a:gd name="T0" fmla="*/ 3 w 26"/>
                  <a:gd name="T1" fmla="*/ 0 h 34"/>
                  <a:gd name="T2" fmla="*/ 3 w 26"/>
                  <a:gd name="T3" fmla="*/ 5 h 34"/>
                  <a:gd name="T4" fmla="*/ 3 w 26"/>
                  <a:gd name="T5" fmla="*/ 5 h 34"/>
                  <a:gd name="T6" fmla="*/ 3 w 26"/>
                  <a:gd name="T7" fmla="*/ 7 h 34"/>
                  <a:gd name="T8" fmla="*/ 0 w 26"/>
                  <a:gd name="T9" fmla="*/ 6 h 34"/>
                  <a:gd name="T10" fmla="*/ 3 w 26"/>
                  <a:gd name="T11" fmla="*/ 14 h 34"/>
                  <a:gd name="T12" fmla="*/ 3 w 26"/>
                  <a:gd name="T13" fmla="*/ 10 h 34"/>
                  <a:gd name="T14" fmla="*/ 3 w 26"/>
                  <a:gd name="T15" fmla="*/ 8 h 34"/>
                  <a:gd name="T16" fmla="*/ 3 w 26"/>
                  <a:gd name="T17" fmla="*/ 8 h 34"/>
                  <a:gd name="T18" fmla="*/ 3 w 26"/>
                  <a:gd name="T19" fmla="*/ 7 h 34"/>
                  <a:gd name="T20" fmla="*/ 3 w 26"/>
                  <a:gd name="T21" fmla="*/ 0 h 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34"/>
                  <a:gd name="T35" fmla="*/ 26 w 26"/>
                  <a:gd name="T36" fmla="*/ 34 h 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34">
                    <a:moveTo>
                      <a:pt x="18" y="0"/>
                    </a:moveTo>
                    <a:lnTo>
                      <a:pt x="13" y="5"/>
                    </a:lnTo>
                    <a:lnTo>
                      <a:pt x="10" y="5"/>
                    </a:lnTo>
                    <a:lnTo>
                      <a:pt x="9" y="7"/>
                    </a:lnTo>
                    <a:lnTo>
                      <a:pt x="0" y="6"/>
                    </a:lnTo>
                    <a:lnTo>
                      <a:pt x="6" y="33"/>
                    </a:lnTo>
                    <a:lnTo>
                      <a:pt x="14" y="25"/>
                    </a:lnTo>
                    <a:lnTo>
                      <a:pt x="21" y="18"/>
                    </a:lnTo>
                    <a:lnTo>
                      <a:pt x="25" y="11"/>
                    </a:lnTo>
                    <a:lnTo>
                      <a:pt x="21" y="7"/>
                    </a:lnTo>
                    <a:lnTo>
                      <a:pt x="18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7" name="Freeform 137"/>
              <p:cNvSpPr>
                <a:spLocks/>
              </p:cNvSpPr>
              <p:nvPr/>
            </p:nvSpPr>
            <p:spPr bwMode="auto">
              <a:xfrm>
                <a:off x="3445" y="2727"/>
                <a:ext cx="116" cy="133"/>
              </a:xfrm>
              <a:custGeom>
                <a:avLst/>
                <a:gdLst>
                  <a:gd name="T0" fmla="*/ 5 w 136"/>
                  <a:gd name="T1" fmla="*/ 4 h 144"/>
                  <a:gd name="T2" fmla="*/ 4 w 136"/>
                  <a:gd name="T3" fmla="*/ 4 h 144"/>
                  <a:gd name="T4" fmla="*/ 4 w 136"/>
                  <a:gd name="T5" fmla="*/ 6 h 144"/>
                  <a:gd name="T6" fmla="*/ 3 w 136"/>
                  <a:gd name="T7" fmla="*/ 6 h 144"/>
                  <a:gd name="T8" fmla="*/ 3 w 136"/>
                  <a:gd name="T9" fmla="*/ 6 h 144"/>
                  <a:gd name="T10" fmla="*/ 3 w 136"/>
                  <a:gd name="T11" fmla="*/ 6 h 144"/>
                  <a:gd name="T12" fmla="*/ 3 w 136"/>
                  <a:gd name="T13" fmla="*/ 6 h 144"/>
                  <a:gd name="T14" fmla="*/ 3 w 136"/>
                  <a:gd name="T15" fmla="*/ 0 h 144"/>
                  <a:gd name="T16" fmla="*/ 3 w 136"/>
                  <a:gd name="T17" fmla="*/ 3 h 144"/>
                  <a:gd name="T18" fmla="*/ 3 w 136"/>
                  <a:gd name="T19" fmla="*/ 6 h 144"/>
                  <a:gd name="T20" fmla="*/ 3 w 136"/>
                  <a:gd name="T21" fmla="*/ 6 h 144"/>
                  <a:gd name="T22" fmla="*/ 3 w 136"/>
                  <a:gd name="T23" fmla="*/ 6 h 144"/>
                  <a:gd name="T24" fmla="*/ 3 w 136"/>
                  <a:gd name="T25" fmla="*/ 6 h 144"/>
                  <a:gd name="T26" fmla="*/ 3 w 136"/>
                  <a:gd name="T27" fmla="*/ 10 h 144"/>
                  <a:gd name="T28" fmla="*/ 3 w 136"/>
                  <a:gd name="T29" fmla="*/ 12 h 144"/>
                  <a:gd name="T30" fmla="*/ 0 w 136"/>
                  <a:gd name="T31" fmla="*/ 16 h 144"/>
                  <a:gd name="T32" fmla="*/ 3 w 136"/>
                  <a:gd name="T33" fmla="*/ 30 h 144"/>
                  <a:gd name="T34" fmla="*/ 3 w 136"/>
                  <a:gd name="T35" fmla="*/ 32 h 144"/>
                  <a:gd name="T36" fmla="*/ 3 w 136"/>
                  <a:gd name="T37" fmla="*/ 33 h 144"/>
                  <a:gd name="T38" fmla="*/ 4 w 136"/>
                  <a:gd name="T39" fmla="*/ 33 h 144"/>
                  <a:gd name="T40" fmla="*/ 6 w 136"/>
                  <a:gd name="T41" fmla="*/ 33 h 144"/>
                  <a:gd name="T42" fmla="*/ 6 w 136"/>
                  <a:gd name="T43" fmla="*/ 38 h 144"/>
                  <a:gd name="T44" fmla="*/ 7 w 136"/>
                  <a:gd name="T45" fmla="*/ 42 h 144"/>
                  <a:gd name="T46" fmla="*/ 8 w 136"/>
                  <a:gd name="T47" fmla="*/ 43 h 144"/>
                  <a:gd name="T48" fmla="*/ 9 w 136"/>
                  <a:gd name="T49" fmla="*/ 42 h 144"/>
                  <a:gd name="T50" fmla="*/ 9 w 136"/>
                  <a:gd name="T51" fmla="*/ 43 h 144"/>
                  <a:gd name="T52" fmla="*/ 11 w 136"/>
                  <a:gd name="T53" fmla="*/ 42 h 144"/>
                  <a:gd name="T54" fmla="*/ 13 w 136"/>
                  <a:gd name="T55" fmla="*/ 42 h 144"/>
                  <a:gd name="T56" fmla="*/ 11 w 136"/>
                  <a:gd name="T57" fmla="*/ 33 h 144"/>
                  <a:gd name="T58" fmla="*/ 11 w 136"/>
                  <a:gd name="T59" fmla="*/ 28 h 144"/>
                  <a:gd name="T60" fmla="*/ 11 w 136"/>
                  <a:gd name="T61" fmla="*/ 26 h 144"/>
                  <a:gd name="T62" fmla="*/ 10 w 136"/>
                  <a:gd name="T63" fmla="*/ 24 h 144"/>
                  <a:gd name="T64" fmla="*/ 10 w 136"/>
                  <a:gd name="T65" fmla="*/ 21 h 144"/>
                  <a:gd name="T66" fmla="*/ 11 w 136"/>
                  <a:gd name="T67" fmla="*/ 15 h 144"/>
                  <a:gd name="T68" fmla="*/ 10 w 136"/>
                  <a:gd name="T69" fmla="*/ 14 h 144"/>
                  <a:gd name="T70" fmla="*/ 9 w 136"/>
                  <a:gd name="T71" fmla="*/ 13 h 144"/>
                  <a:gd name="T72" fmla="*/ 9 w 136"/>
                  <a:gd name="T73" fmla="*/ 11 h 144"/>
                  <a:gd name="T74" fmla="*/ 5 w 136"/>
                  <a:gd name="T75" fmla="*/ 4 h 14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6"/>
                  <a:gd name="T115" fmla="*/ 0 h 144"/>
                  <a:gd name="T116" fmla="*/ 136 w 136"/>
                  <a:gd name="T117" fmla="*/ 144 h 14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6" h="144">
                    <a:moveTo>
                      <a:pt x="52" y="4"/>
                    </a:moveTo>
                    <a:lnTo>
                      <a:pt x="43" y="4"/>
                    </a:lnTo>
                    <a:lnTo>
                      <a:pt x="42" y="10"/>
                    </a:lnTo>
                    <a:lnTo>
                      <a:pt x="37" y="15"/>
                    </a:lnTo>
                    <a:lnTo>
                      <a:pt x="31" y="18"/>
                    </a:lnTo>
                    <a:lnTo>
                      <a:pt x="24" y="13"/>
                    </a:lnTo>
                    <a:lnTo>
                      <a:pt x="21" y="6"/>
                    </a:lnTo>
                    <a:lnTo>
                      <a:pt x="19" y="0"/>
                    </a:lnTo>
                    <a:lnTo>
                      <a:pt x="11" y="3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3" y="21"/>
                    </a:lnTo>
                    <a:lnTo>
                      <a:pt x="13" y="24"/>
                    </a:lnTo>
                    <a:lnTo>
                      <a:pt x="19" y="31"/>
                    </a:lnTo>
                    <a:lnTo>
                      <a:pt x="16" y="37"/>
                    </a:lnTo>
                    <a:lnTo>
                      <a:pt x="0" y="52"/>
                    </a:lnTo>
                    <a:lnTo>
                      <a:pt x="11" y="103"/>
                    </a:lnTo>
                    <a:lnTo>
                      <a:pt x="22" y="105"/>
                    </a:lnTo>
                    <a:lnTo>
                      <a:pt x="36" y="109"/>
                    </a:lnTo>
                    <a:lnTo>
                      <a:pt x="45" y="106"/>
                    </a:lnTo>
                    <a:lnTo>
                      <a:pt x="56" y="111"/>
                    </a:lnTo>
                    <a:lnTo>
                      <a:pt x="65" y="123"/>
                    </a:lnTo>
                    <a:lnTo>
                      <a:pt x="72" y="141"/>
                    </a:lnTo>
                    <a:lnTo>
                      <a:pt x="87" y="143"/>
                    </a:lnTo>
                    <a:lnTo>
                      <a:pt x="91" y="140"/>
                    </a:lnTo>
                    <a:lnTo>
                      <a:pt x="93" y="143"/>
                    </a:lnTo>
                    <a:lnTo>
                      <a:pt x="114" y="141"/>
                    </a:lnTo>
                    <a:lnTo>
                      <a:pt x="135" y="135"/>
                    </a:lnTo>
                    <a:lnTo>
                      <a:pt x="120" y="108"/>
                    </a:lnTo>
                    <a:lnTo>
                      <a:pt x="117" y="90"/>
                    </a:lnTo>
                    <a:lnTo>
                      <a:pt x="111" y="84"/>
                    </a:lnTo>
                    <a:lnTo>
                      <a:pt x="109" y="78"/>
                    </a:lnTo>
                    <a:lnTo>
                      <a:pt x="110" y="70"/>
                    </a:lnTo>
                    <a:lnTo>
                      <a:pt x="118" y="50"/>
                    </a:lnTo>
                    <a:lnTo>
                      <a:pt x="105" y="43"/>
                    </a:lnTo>
                    <a:lnTo>
                      <a:pt x="103" y="41"/>
                    </a:lnTo>
                    <a:lnTo>
                      <a:pt x="100" y="36"/>
                    </a:lnTo>
                    <a:lnTo>
                      <a:pt x="52" y="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8" name="Freeform 138"/>
              <p:cNvSpPr>
                <a:spLocks/>
              </p:cNvSpPr>
              <p:nvPr/>
            </p:nvSpPr>
            <p:spPr bwMode="auto">
              <a:xfrm>
                <a:off x="3461" y="2852"/>
                <a:ext cx="105" cy="196"/>
              </a:xfrm>
              <a:custGeom>
                <a:avLst/>
                <a:gdLst>
                  <a:gd name="T0" fmla="*/ 3 w 123"/>
                  <a:gd name="T1" fmla="*/ 45 h 212"/>
                  <a:gd name="T2" fmla="*/ 3 w 123"/>
                  <a:gd name="T3" fmla="*/ 39 h 212"/>
                  <a:gd name="T4" fmla="*/ 3 w 123"/>
                  <a:gd name="T5" fmla="*/ 29 h 212"/>
                  <a:gd name="T6" fmla="*/ 3 w 123"/>
                  <a:gd name="T7" fmla="*/ 23 h 212"/>
                  <a:gd name="T8" fmla="*/ 3 w 123"/>
                  <a:gd name="T9" fmla="*/ 19 h 212"/>
                  <a:gd name="T10" fmla="*/ 4 w 123"/>
                  <a:gd name="T11" fmla="*/ 11 h 212"/>
                  <a:gd name="T12" fmla="*/ 5 w 123"/>
                  <a:gd name="T13" fmla="*/ 6 h 212"/>
                  <a:gd name="T14" fmla="*/ 6 w 123"/>
                  <a:gd name="T15" fmla="*/ 7 h 212"/>
                  <a:gd name="T16" fmla="*/ 6 w 123"/>
                  <a:gd name="T17" fmla="*/ 12 h 212"/>
                  <a:gd name="T18" fmla="*/ 7 w 123"/>
                  <a:gd name="T19" fmla="*/ 10 h 212"/>
                  <a:gd name="T20" fmla="*/ 6 w 123"/>
                  <a:gd name="T21" fmla="*/ 6 h 212"/>
                  <a:gd name="T22" fmla="*/ 5 w 123"/>
                  <a:gd name="T23" fmla="*/ 6 h 212"/>
                  <a:gd name="T24" fmla="*/ 7 w 123"/>
                  <a:gd name="T25" fmla="*/ 5 h 212"/>
                  <a:gd name="T26" fmla="*/ 9 w 123"/>
                  <a:gd name="T27" fmla="*/ 6 h 212"/>
                  <a:gd name="T28" fmla="*/ 11 w 123"/>
                  <a:gd name="T29" fmla="*/ 2 h 212"/>
                  <a:gd name="T30" fmla="*/ 11 w 123"/>
                  <a:gd name="T31" fmla="*/ 9 h 212"/>
                  <a:gd name="T32" fmla="*/ 11 w 123"/>
                  <a:gd name="T33" fmla="*/ 17 h 212"/>
                  <a:gd name="T34" fmla="*/ 11 w 123"/>
                  <a:gd name="T35" fmla="*/ 21 h 212"/>
                  <a:gd name="T36" fmla="*/ 9 w 123"/>
                  <a:gd name="T37" fmla="*/ 25 h 212"/>
                  <a:gd name="T38" fmla="*/ 8 w 123"/>
                  <a:gd name="T39" fmla="*/ 27 h 212"/>
                  <a:gd name="T40" fmla="*/ 6 w 123"/>
                  <a:gd name="T41" fmla="*/ 32 h 212"/>
                  <a:gd name="T42" fmla="*/ 5 w 123"/>
                  <a:gd name="T43" fmla="*/ 36 h 212"/>
                  <a:gd name="T44" fmla="*/ 4 w 123"/>
                  <a:gd name="T45" fmla="*/ 47 h 212"/>
                  <a:gd name="T46" fmla="*/ 5 w 123"/>
                  <a:gd name="T47" fmla="*/ 55 h 212"/>
                  <a:gd name="T48" fmla="*/ 4 w 123"/>
                  <a:gd name="T49" fmla="*/ 57 h 212"/>
                  <a:gd name="T50" fmla="*/ 3 w 123"/>
                  <a:gd name="T51" fmla="*/ 58 h 212"/>
                  <a:gd name="T52" fmla="*/ 3 w 123"/>
                  <a:gd name="T53" fmla="*/ 62 h 212"/>
                  <a:gd name="T54" fmla="*/ 3 w 123"/>
                  <a:gd name="T55" fmla="*/ 64 h 212"/>
                  <a:gd name="T56" fmla="*/ 3 w 123"/>
                  <a:gd name="T57" fmla="*/ 64 h 212"/>
                  <a:gd name="T58" fmla="*/ 3 w 123"/>
                  <a:gd name="T59" fmla="*/ 58 h 212"/>
                  <a:gd name="T60" fmla="*/ 3 w 123"/>
                  <a:gd name="T61" fmla="*/ 51 h 212"/>
                  <a:gd name="T62" fmla="*/ 2 w 123"/>
                  <a:gd name="T63" fmla="*/ 47 h 21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23"/>
                  <a:gd name="T97" fmla="*/ 0 h 212"/>
                  <a:gd name="T98" fmla="*/ 123 w 123"/>
                  <a:gd name="T99" fmla="*/ 212 h 21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23" h="212">
                    <a:moveTo>
                      <a:pt x="2" y="154"/>
                    </a:moveTo>
                    <a:lnTo>
                      <a:pt x="8" y="147"/>
                    </a:lnTo>
                    <a:lnTo>
                      <a:pt x="21" y="136"/>
                    </a:lnTo>
                    <a:lnTo>
                      <a:pt x="29" y="125"/>
                    </a:lnTo>
                    <a:lnTo>
                      <a:pt x="32" y="109"/>
                    </a:lnTo>
                    <a:lnTo>
                      <a:pt x="29" y="94"/>
                    </a:lnTo>
                    <a:lnTo>
                      <a:pt x="30" y="80"/>
                    </a:lnTo>
                    <a:lnTo>
                      <a:pt x="20" y="74"/>
                    </a:lnTo>
                    <a:lnTo>
                      <a:pt x="8" y="70"/>
                    </a:lnTo>
                    <a:lnTo>
                      <a:pt x="8" y="63"/>
                    </a:lnTo>
                    <a:lnTo>
                      <a:pt x="46" y="56"/>
                    </a:lnTo>
                    <a:lnTo>
                      <a:pt x="46" y="33"/>
                    </a:lnTo>
                    <a:lnTo>
                      <a:pt x="45" y="24"/>
                    </a:lnTo>
                    <a:lnTo>
                      <a:pt x="49" y="19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0" y="33"/>
                    </a:lnTo>
                    <a:lnTo>
                      <a:pt x="63" y="37"/>
                    </a:lnTo>
                    <a:lnTo>
                      <a:pt x="70" y="39"/>
                    </a:lnTo>
                    <a:lnTo>
                      <a:pt x="70" y="31"/>
                    </a:lnTo>
                    <a:lnTo>
                      <a:pt x="64" y="25"/>
                    </a:lnTo>
                    <a:lnTo>
                      <a:pt x="61" y="22"/>
                    </a:lnTo>
                    <a:lnTo>
                      <a:pt x="59" y="19"/>
                    </a:lnTo>
                    <a:lnTo>
                      <a:pt x="53" y="7"/>
                    </a:lnTo>
                    <a:lnTo>
                      <a:pt x="70" y="7"/>
                    </a:lnTo>
                    <a:lnTo>
                      <a:pt x="72" y="5"/>
                    </a:lnTo>
                    <a:lnTo>
                      <a:pt x="75" y="7"/>
                    </a:lnTo>
                    <a:lnTo>
                      <a:pt x="98" y="6"/>
                    </a:lnTo>
                    <a:lnTo>
                      <a:pt x="116" y="0"/>
                    </a:lnTo>
                    <a:lnTo>
                      <a:pt x="119" y="2"/>
                    </a:lnTo>
                    <a:lnTo>
                      <a:pt x="119" y="8"/>
                    </a:lnTo>
                    <a:lnTo>
                      <a:pt x="119" y="30"/>
                    </a:lnTo>
                    <a:lnTo>
                      <a:pt x="120" y="40"/>
                    </a:lnTo>
                    <a:lnTo>
                      <a:pt x="122" y="53"/>
                    </a:lnTo>
                    <a:lnTo>
                      <a:pt x="119" y="62"/>
                    </a:lnTo>
                    <a:lnTo>
                      <a:pt x="116" y="69"/>
                    </a:lnTo>
                    <a:lnTo>
                      <a:pt x="110" y="75"/>
                    </a:lnTo>
                    <a:lnTo>
                      <a:pt x="99" y="79"/>
                    </a:lnTo>
                    <a:lnTo>
                      <a:pt x="93" y="80"/>
                    </a:lnTo>
                    <a:lnTo>
                      <a:pt x="82" y="88"/>
                    </a:lnTo>
                    <a:lnTo>
                      <a:pt x="77" y="93"/>
                    </a:lnTo>
                    <a:lnTo>
                      <a:pt x="64" y="105"/>
                    </a:lnTo>
                    <a:lnTo>
                      <a:pt x="59" y="107"/>
                    </a:lnTo>
                    <a:lnTo>
                      <a:pt x="49" y="117"/>
                    </a:lnTo>
                    <a:lnTo>
                      <a:pt x="48" y="124"/>
                    </a:lnTo>
                    <a:lnTo>
                      <a:pt x="46" y="154"/>
                    </a:lnTo>
                    <a:lnTo>
                      <a:pt x="49" y="169"/>
                    </a:lnTo>
                    <a:lnTo>
                      <a:pt x="49" y="177"/>
                    </a:lnTo>
                    <a:lnTo>
                      <a:pt x="48" y="181"/>
                    </a:lnTo>
                    <a:lnTo>
                      <a:pt x="42" y="186"/>
                    </a:lnTo>
                    <a:lnTo>
                      <a:pt x="38" y="189"/>
                    </a:lnTo>
                    <a:lnTo>
                      <a:pt x="30" y="190"/>
                    </a:lnTo>
                    <a:lnTo>
                      <a:pt x="22" y="196"/>
                    </a:lnTo>
                    <a:lnTo>
                      <a:pt x="21" y="199"/>
                    </a:lnTo>
                    <a:lnTo>
                      <a:pt x="22" y="205"/>
                    </a:lnTo>
                    <a:lnTo>
                      <a:pt x="21" y="208"/>
                    </a:lnTo>
                    <a:lnTo>
                      <a:pt x="20" y="209"/>
                    </a:lnTo>
                    <a:lnTo>
                      <a:pt x="13" y="211"/>
                    </a:lnTo>
                    <a:lnTo>
                      <a:pt x="8" y="190"/>
                    </a:lnTo>
                    <a:lnTo>
                      <a:pt x="5" y="189"/>
                    </a:lnTo>
                    <a:lnTo>
                      <a:pt x="5" y="175"/>
                    </a:lnTo>
                    <a:lnTo>
                      <a:pt x="3" y="166"/>
                    </a:lnTo>
                    <a:lnTo>
                      <a:pt x="0" y="158"/>
                    </a:lnTo>
                    <a:lnTo>
                      <a:pt x="2" y="15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9" name="Freeform 139"/>
              <p:cNvSpPr>
                <a:spLocks/>
              </p:cNvSpPr>
              <p:nvPr/>
            </p:nvSpPr>
            <p:spPr bwMode="auto">
              <a:xfrm>
                <a:off x="3275" y="2997"/>
                <a:ext cx="207" cy="165"/>
              </a:xfrm>
              <a:custGeom>
                <a:avLst/>
                <a:gdLst>
                  <a:gd name="T0" fmla="*/ 18 w 242"/>
                  <a:gd name="T1" fmla="*/ 6 h 178"/>
                  <a:gd name="T2" fmla="*/ 17 w 242"/>
                  <a:gd name="T3" fmla="*/ 6 h 178"/>
                  <a:gd name="T4" fmla="*/ 15 w 242"/>
                  <a:gd name="T5" fmla="*/ 6 h 178"/>
                  <a:gd name="T6" fmla="*/ 13 w 242"/>
                  <a:gd name="T7" fmla="*/ 16 h 178"/>
                  <a:gd name="T8" fmla="*/ 13 w 242"/>
                  <a:gd name="T9" fmla="*/ 15 h 178"/>
                  <a:gd name="T10" fmla="*/ 11 w 242"/>
                  <a:gd name="T11" fmla="*/ 14 h 178"/>
                  <a:gd name="T12" fmla="*/ 9 w 242"/>
                  <a:gd name="T13" fmla="*/ 18 h 178"/>
                  <a:gd name="T14" fmla="*/ 8 w 242"/>
                  <a:gd name="T15" fmla="*/ 21 h 178"/>
                  <a:gd name="T16" fmla="*/ 7 w 242"/>
                  <a:gd name="T17" fmla="*/ 20 h 178"/>
                  <a:gd name="T18" fmla="*/ 7 w 242"/>
                  <a:gd name="T19" fmla="*/ 18 h 178"/>
                  <a:gd name="T20" fmla="*/ 7 w 242"/>
                  <a:gd name="T21" fmla="*/ 13 h 178"/>
                  <a:gd name="T22" fmla="*/ 6 w 242"/>
                  <a:gd name="T23" fmla="*/ 25 h 178"/>
                  <a:gd name="T24" fmla="*/ 5 w 242"/>
                  <a:gd name="T25" fmla="*/ 26 h 178"/>
                  <a:gd name="T26" fmla="*/ 3 w 242"/>
                  <a:gd name="T27" fmla="*/ 26 h 178"/>
                  <a:gd name="T28" fmla="*/ 3 w 242"/>
                  <a:gd name="T29" fmla="*/ 24 h 178"/>
                  <a:gd name="T30" fmla="*/ 3 w 242"/>
                  <a:gd name="T31" fmla="*/ 22 h 178"/>
                  <a:gd name="T32" fmla="*/ 3 w 242"/>
                  <a:gd name="T33" fmla="*/ 25 h 178"/>
                  <a:gd name="T34" fmla="*/ 3 w 242"/>
                  <a:gd name="T35" fmla="*/ 35 h 178"/>
                  <a:gd name="T36" fmla="*/ 3 w 242"/>
                  <a:gd name="T37" fmla="*/ 52 h 178"/>
                  <a:gd name="T38" fmla="*/ 4 w 242"/>
                  <a:gd name="T39" fmla="*/ 55 h 178"/>
                  <a:gd name="T40" fmla="*/ 8 w 242"/>
                  <a:gd name="T41" fmla="*/ 55 h 178"/>
                  <a:gd name="T42" fmla="*/ 11 w 242"/>
                  <a:gd name="T43" fmla="*/ 53 h 178"/>
                  <a:gd name="T44" fmla="*/ 13 w 242"/>
                  <a:gd name="T45" fmla="*/ 52 h 178"/>
                  <a:gd name="T46" fmla="*/ 15 w 242"/>
                  <a:gd name="T47" fmla="*/ 47 h 178"/>
                  <a:gd name="T48" fmla="*/ 20 w 242"/>
                  <a:gd name="T49" fmla="*/ 32 h 178"/>
                  <a:gd name="T50" fmla="*/ 21 w 242"/>
                  <a:gd name="T51" fmla="*/ 26 h 178"/>
                  <a:gd name="T52" fmla="*/ 23 w 242"/>
                  <a:gd name="T53" fmla="*/ 20 h 178"/>
                  <a:gd name="T54" fmla="*/ 22 w 242"/>
                  <a:gd name="T55" fmla="*/ 17 h 178"/>
                  <a:gd name="T56" fmla="*/ 22 w 242"/>
                  <a:gd name="T57" fmla="*/ 12 h 178"/>
                  <a:gd name="T58" fmla="*/ 21 w 242"/>
                  <a:gd name="T59" fmla="*/ 6 h 178"/>
                  <a:gd name="T60" fmla="*/ 21 w 242"/>
                  <a:gd name="T61" fmla="*/ 4 h 178"/>
                  <a:gd name="T62" fmla="*/ 18 w 242"/>
                  <a:gd name="T63" fmla="*/ 0 h 17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42"/>
                  <a:gd name="T97" fmla="*/ 0 h 178"/>
                  <a:gd name="T98" fmla="*/ 242 w 242"/>
                  <a:gd name="T99" fmla="*/ 178 h 17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42" h="178">
                    <a:moveTo>
                      <a:pt x="187" y="0"/>
                    </a:moveTo>
                    <a:lnTo>
                      <a:pt x="179" y="9"/>
                    </a:lnTo>
                    <a:lnTo>
                      <a:pt x="174" y="11"/>
                    </a:lnTo>
                    <a:lnTo>
                      <a:pt x="170" y="14"/>
                    </a:lnTo>
                    <a:lnTo>
                      <a:pt x="164" y="18"/>
                    </a:lnTo>
                    <a:lnTo>
                      <a:pt x="154" y="21"/>
                    </a:lnTo>
                    <a:lnTo>
                      <a:pt x="142" y="36"/>
                    </a:lnTo>
                    <a:lnTo>
                      <a:pt x="136" y="47"/>
                    </a:lnTo>
                    <a:lnTo>
                      <a:pt x="130" y="46"/>
                    </a:lnTo>
                    <a:lnTo>
                      <a:pt x="126" y="45"/>
                    </a:lnTo>
                    <a:lnTo>
                      <a:pt x="119" y="39"/>
                    </a:lnTo>
                    <a:lnTo>
                      <a:pt x="112" y="40"/>
                    </a:lnTo>
                    <a:lnTo>
                      <a:pt x="104" y="43"/>
                    </a:lnTo>
                    <a:lnTo>
                      <a:pt x="99" y="56"/>
                    </a:lnTo>
                    <a:lnTo>
                      <a:pt x="90" y="65"/>
                    </a:lnTo>
                    <a:lnTo>
                      <a:pt x="79" y="67"/>
                    </a:lnTo>
                    <a:lnTo>
                      <a:pt x="69" y="68"/>
                    </a:lnTo>
                    <a:lnTo>
                      <a:pt x="66" y="64"/>
                    </a:lnTo>
                    <a:lnTo>
                      <a:pt x="68" y="59"/>
                    </a:lnTo>
                    <a:lnTo>
                      <a:pt x="71" y="57"/>
                    </a:lnTo>
                    <a:lnTo>
                      <a:pt x="70" y="45"/>
                    </a:lnTo>
                    <a:lnTo>
                      <a:pt x="66" y="37"/>
                    </a:lnTo>
                    <a:lnTo>
                      <a:pt x="58" y="32"/>
                    </a:lnTo>
                    <a:lnTo>
                      <a:pt x="58" y="77"/>
                    </a:lnTo>
                    <a:lnTo>
                      <a:pt x="55" y="81"/>
                    </a:lnTo>
                    <a:lnTo>
                      <a:pt x="50" y="82"/>
                    </a:lnTo>
                    <a:lnTo>
                      <a:pt x="41" y="83"/>
                    </a:lnTo>
                    <a:lnTo>
                      <a:pt x="27" y="82"/>
                    </a:lnTo>
                    <a:lnTo>
                      <a:pt x="25" y="81"/>
                    </a:lnTo>
                    <a:lnTo>
                      <a:pt x="23" y="76"/>
                    </a:lnTo>
                    <a:lnTo>
                      <a:pt x="22" y="69"/>
                    </a:lnTo>
                    <a:lnTo>
                      <a:pt x="19" y="68"/>
                    </a:lnTo>
                    <a:lnTo>
                      <a:pt x="16" y="69"/>
                    </a:lnTo>
                    <a:lnTo>
                      <a:pt x="13" y="78"/>
                    </a:lnTo>
                    <a:lnTo>
                      <a:pt x="0" y="82"/>
                    </a:lnTo>
                    <a:lnTo>
                      <a:pt x="8" y="110"/>
                    </a:lnTo>
                    <a:lnTo>
                      <a:pt x="19" y="126"/>
                    </a:lnTo>
                    <a:lnTo>
                      <a:pt x="19" y="160"/>
                    </a:lnTo>
                    <a:lnTo>
                      <a:pt x="27" y="167"/>
                    </a:lnTo>
                    <a:lnTo>
                      <a:pt x="41" y="172"/>
                    </a:lnTo>
                    <a:lnTo>
                      <a:pt x="59" y="177"/>
                    </a:lnTo>
                    <a:lnTo>
                      <a:pt x="80" y="169"/>
                    </a:lnTo>
                    <a:lnTo>
                      <a:pt x="95" y="164"/>
                    </a:lnTo>
                    <a:lnTo>
                      <a:pt x="108" y="163"/>
                    </a:lnTo>
                    <a:lnTo>
                      <a:pt x="122" y="163"/>
                    </a:lnTo>
                    <a:lnTo>
                      <a:pt x="137" y="160"/>
                    </a:lnTo>
                    <a:lnTo>
                      <a:pt x="151" y="153"/>
                    </a:lnTo>
                    <a:lnTo>
                      <a:pt x="158" y="147"/>
                    </a:lnTo>
                    <a:lnTo>
                      <a:pt x="166" y="138"/>
                    </a:lnTo>
                    <a:lnTo>
                      <a:pt x="198" y="103"/>
                    </a:lnTo>
                    <a:lnTo>
                      <a:pt x="213" y="86"/>
                    </a:lnTo>
                    <a:lnTo>
                      <a:pt x="220" y="81"/>
                    </a:lnTo>
                    <a:lnTo>
                      <a:pt x="232" y="72"/>
                    </a:lnTo>
                    <a:lnTo>
                      <a:pt x="236" y="63"/>
                    </a:lnTo>
                    <a:lnTo>
                      <a:pt x="241" y="51"/>
                    </a:lnTo>
                    <a:lnTo>
                      <a:pt x="229" y="52"/>
                    </a:lnTo>
                    <a:lnTo>
                      <a:pt x="229" y="42"/>
                    </a:lnTo>
                    <a:lnTo>
                      <a:pt x="227" y="34"/>
                    </a:lnTo>
                    <a:lnTo>
                      <a:pt x="224" y="31"/>
                    </a:lnTo>
                    <a:lnTo>
                      <a:pt x="225" y="20"/>
                    </a:lnTo>
                    <a:lnTo>
                      <a:pt x="223" y="11"/>
                    </a:lnTo>
                    <a:lnTo>
                      <a:pt x="219" y="4"/>
                    </a:lnTo>
                    <a:lnTo>
                      <a:pt x="217" y="0"/>
                    </a:lnTo>
                    <a:lnTo>
                      <a:pt x="187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0" name="Freeform 140"/>
              <p:cNvSpPr>
                <a:spLocks/>
              </p:cNvSpPr>
              <p:nvPr/>
            </p:nvSpPr>
            <p:spPr bwMode="auto">
              <a:xfrm>
                <a:off x="3461" y="3027"/>
                <a:ext cx="18" cy="25"/>
              </a:xfrm>
              <a:custGeom>
                <a:avLst/>
                <a:gdLst>
                  <a:gd name="T0" fmla="*/ 3 w 21"/>
                  <a:gd name="T1" fmla="*/ 1 h 27"/>
                  <a:gd name="T2" fmla="*/ 3 w 21"/>
                  <a:gd name="T3" fmla="*/ 0 h 27"/>
                  <a:gd name="T4" fmla="*/ 3 w 21"/>
                  <a:gd name="T5" fmla="*/ 3 h 27"/>
                  <a:gd name="T6" fmla="*/ 3 w 21"/>
                  <a:gd name="T7" fmla="*/ 6 h 27"/>
                  <a:gd name="T8" fmla="*/ 3 w 21"/>
                  <a:gd name="T9" fmla="*/ 6 h 27"/>
                  <a:gd name="T10" fmla="*/ 3 w 21"/>
                  <a:gd name="T11" fmla="*/ 7 h 27"/>
                  <a:gd name="T12" fmla="*/ 3 w 21"/>
                  <a:gd name="T13" fmla="*/ 8 h 27"/>
                  <a:gd name="T14" fmla="*/ 3 w 21"/>
                  <a:gd name="T15" fmla="*/ 7 h 27"/>
                  <a:gd name="T16" fmla="*/ 0 w 21"/>
                  <a:gd name="T17" fmla="*/ 6 h 27"/>
                  <a:gd name="T18" fmla="*/ 0 w 21"/>
                  <a:gd name="T19" fmla="*/ 6 h 27"/>
                  <a:gd name="T20" fmla="*/ 3 w 21"/>
                  <a:gd name="T21" fmla="*/ 1 h 2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"/>
                  <a:gd name="T34" fmla="*/ 0 h 27"/>
                  <a:gd name="T35" fmla="*/ 21 w 21"/>
                  <a:gd name="T36" fmla="*/ 27 h 2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" h="27">
                    <a:moveTo>
                      <a:pt x="4" y="1"/>
                    </a:moveTo>
                    <a:lnTo>
                      <a:pt x="9" y="0"/>
                    </a:lnTo>
                    <a:lnTo>
                      <a:pt x="14" y="3"/>
                    </a:lnTo>
                    <a:lnTo>
                      <a:pt x="18" y="9"/>
                    </a:lnTo>
                    <a:lnTo>
                      <a:pt x="20" y="21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0" y="9"/>
                    </a:lnTo>
                    <a:lnTo>
                      <a:pt x="4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1" name="Freeform 141"/>
              <p:cNvSpPr>
                <a:spLocks/>
              </p:cNvSpPr>
              <p:nvPr/>
            </p:nvSpPr>
            <p:spPr bwMode="auto">
              <a:xfrm>
                <a:off x="3406" y="3070"/>
                <a:ext cx="22" cy="25"/>
              </a:xfrm>
              <a:custGeom>
                <a:avLst/>
                <a:gdLst>
                  <a:gd name="T0" fmla="*/ 0 w 26"/>
                  <a:gd name="T1" fmla="*/ 6 h 27"/>
                  <a:gd name="T2" fmla="*/ 3 w 26"/>
                  <a:gd name="T3" fmla="*/ 6 h 27"/>
                  <a:gd name="T4" fmla="*/ 3 w 26"/>
                  <a:gd name="T5" fmla="*/ 4 h 27"/>
                  <a:gd name="T6" fmla="*/ 3 w 26"/>
                  <a:gd name="T7" fmla="*/ 2 h 27"/>
                  <a:gd name="T8" fmla="*/ 3 w 26"/>
                  <a:gd name="T9" fmla="*/ 0 h 27"/>
                  <a:gd name="T10" fmla="*/ 3 w 26"/>
                  <a:gd name="T11" fmla="*/ 6 h 27"/>
                  <a:gd name="T12" fmla="*/ 3 w 26"/>
                  <a:gd name="T13" fmla="*/ 6 h 27"/>
                  <a:gd name="T14" fmla="*/ 3 w 26"/>
                  <a:gd name="T15" fmla="*/ 6 h 27"/>
                  <a:gd name="T16" fmla="*/ 3 w 26"/>
                  <a:gd name="T17" fmla="*/ 7 h 27"/>
                  <a:gd name="T18" fmla="*/ 3 w 26"/>
                  <a:gd name="T19" fmla="*/ 8 h 27"/>
                  <a:gd name="T20" fmla="*/ 0 w 26"/>
                  <a:gd name="T21" fmla="*/ 6 h 2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27"/>
                  <a:gd name="T35" fmla="*/ 26 w 26"/>
                  <a:gd name="T36" fmla="*/ 27 h 2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27">
                    <a:moveTo>
                      <a:pt x="0" y="12"/>
                    </a:moveTo>
                    <a:lnTo>
                      <a:pt x="4" y="6"/>
                    </a:lnTo>
                    <a:lnTo>
                      <a:pt x="4" y="4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25" y="7"/>
                    </a:lnTo>
                    <a:lnTo>
                      <a:pt x="16" y="18"/>
                    </a:lnTo>
                    <a:lnTo>
                      <a:pt x="15" y="22"/>
                    </a:lnTo>
                    <a:lnTo>
                      <a:pt x="13" y="24"/>
                    </a:lnTo>
                    <a:lnTo>
                      <a:pt x="10" y="26"/>
                    </a:lnTo>
                    <a:lnTo>
                      <a:pt x="0" y="1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2" name="Freeform 142"/>
              <p:cNvSpPr>
                <a:spLocks/>
              </p:cNvSpPr>
              <p:nvPr/>
            </p:nvSpPr>
            <p:spPr bwMode="auto">
              <a:xfrm>
                <a:off x="3397" y="2910"/>
                <a:ext cx="91" cy="89"/>
              </a:xfrm>
              <a:custGeom>
                <a:avLst/>
                <a:gdLst>
                  <a:gd name="T0" fmla="*/ 0 w 107"/>
                  <a:gd name="T1" fmla="*/ 8 h 96"/>
                  <a:gd name="T2" fmla="*/ 3 w 107"/>
                  <a:gd name="T3" fmla="*/ 7 h 96"/>
                  <a:gd name="T4" fmla="*/ 3 w 107"/>
                  <a:gd name="T5" fmla="*/ 7 h 96"/>
                  <a:gd name="T6" fmla="*/ 3 w 107"/>
                  <a:gd name="T7" fmla="*/ 6 h 96"/>
                  <a:gd name="T8" fmla="*/ 3 w 107"/>
                  <a:gd name="T9" fmla="*/ 6 h 96"/>
                  <a:gd name="T10" fmla="*/ 3 w 107"/>
                  <a:gd name="T11" fmla="*/ 6 h 96"/>
                  <a:gd name="T12" fmla="*/ 8 w 107"/>
                  <a:gd name="T13" fmla="*/ 0 h 96"/>
                  <a:gd name="T14" fmla="*/ 8 w 107"/>
                  <a:gd name="T15" fmla="*/ 6 h 96"/>
                  <a:gd name="T16" fmla="*/ 9 w 107"/>
                  <a:gd name="T17" fmla="*/ 6 h 96"/>
                  <a:gd name="T18" fmla="*/ 9 w 107"/>
                  <a:gd name="T19" fmla="*/ 6 h 96"/>
                  <a:gd name="T20" fmla="*/ 9 w 107"/>
                  <a:gd name="T21" fmla="*/ 11 h 96"/>
                  <a:gd name="T22" fmla="*/ 9 w 107"/>
                  <a:gd name="T23" fmla="*/ 16 h 96"/>
                  <a:gd name="T24" fmla="*/ 9 w 107"/>
                  <a:gd name="T25" fmla="*/ 19 h 96"/>
                  <a:gd name="T26" fmla="*/ 9 w 107"/>
                  <a:gd name="T27" fmla="*/ 24 h 96"/>
                  <a:gd name="T28" fmla="*/ 8 w 107"/>
                  <a:gd name="T29" fmla="*/ 27 h 96"/>
                  <a:gd name="T30" fmla="*/ 7 w 107"/>
                  <a:gd name="T31" fmla="*/ 29 h 96"/>
                  <a:gd name="T32" fmla="*/ 7 w 107"/>
                  <a:gd name="T33" fmla="*/ 31 h 96"/>
                  <a:gd name="T34" fmla="*/ 4 w 107"/>
                  <a:gd name="T35" fmla="*/ 31 h 96"/>
                  <a:gd name="T36" fmla="*/ 4 w 107"/>
                  <a:gd name="T37" fmla="*/ 29 h 96"/>
                  <a:gd name="T38" fmla="*/ 3 w 107"/>
                  <a:gd name="T39" fmla="*/ 28 h 96"/>
                  <a:gd name="T40" fmla="*/ 3 w 107"/>
                  <a:gd name="T41" fmla="*/ 28 h 96"/>
                  <a:gd name="T42" fmla="*/ 3 w 107"/>
                  <a:gd name="T43" fmla="*/ 25 h 96"/>
                  <a:gd name="T44" fmla="*/ 3 w 107"/>
                  <a:gd name="T45" fmla="*/ 24 h 96"/>
                  <a:gd name="T46" fmla="*/ 3 w 107"/>
                  <a:gd name="T47" fmla="*/ 24 h 96"/>
                  <a:gd name="T48" fmla="*/ 3 w 107"/>
                  <a:gd name="T49" fmla="*/ 23 h 96"/>
                  <a:gd name="T50" fmla="*/ 3 w 107"/>
                  <a:gd name="T51" fmla="*/ 21 h 96"/>
                  <a:gd name="T52" fmla="*/ 3 w 107"/>
                  <a:gd name="T53" fmla="*/ 18 h 96"/>
                  <a:gd name="T54" fmla="*/ 3 w 107"/>
                  <a:gd name="T55" fmla="*/ 15 h 96"/>
                  <a:gd name="T56" fmla="*/ 0 w 107"/>
                  <a:gd name="T57" fmla="*/ 8 h 96"/>
                  <a:gd name="T58" fmla="*/ 3 w 107"/>
                  <a:gd name="T59" fmla="*/ 14 h 96"/>
                  <a:gd name="T60" fmla="*/ 3 w 107"/>
                  <a:gd name="T61" fmla="*/ 18 h 96"/>
                  <a:gd name="T62" fmla="*/ 3 w 107"/>
                  <a:gd name="T63" fmla="*/ 20 h 96"/>
                  <a:gd name="T64" fmla="*/ 3 w 107"/>
                  <a:gd name="T65" fmla="*/ 23 h 96"/>
                  <a:gd name="T66" fmla="*/ 3 w 107"/>
                  <a:gd name="T67" fmla="*/ 23 h 96"/>
                  <a:gd name="T68" fmla="*/ 3 w 107"/>
                  <a:gd name="T69" fmla="*/ 24 h 96"/>
                  <a:gd name="T70" fmla="*/ 3 w 107"/>
                  <a:gd name="T71" fmla="*/ 24 h 96"/>
                  <a:gd name="T72" fmla="*/ 3 w 107"/>
                  <a:gd name="T73" fmla="*/ 27 h 96"/>
                  <a:gd name="T74" fmla="*/ 3 w 107"/>
                  <a:gd name="T75" fmla="*/ 27 h 96"/>
                  <a:gd name="T76" fmla="*/ 3 w 107"/>
                  <a:gd name="T77" fmla="*/ 28 h 96"/>
                  <a:gd name="T78" fmla="*/ 4 w 107"/>
                  <a:gd name="T79" fmla="*/ 29 h 96"/>
                  <a:gd name="T80" fmla="*/ 4 w 107"/>
                  <a:gd name="T81" fmla="*/ 31 h 96"/>
                  <a:gd name="T82" fmla="*/ 0 w 107"/>
                  <a:gd name="T83" fmla="*/ 8 h 9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7"/>
                  <a:gd name="T127" fmla="*/ 0 h 96"/>
                  <a:gd name="T128" fmla="*/ 107 w 107"/>
                  <a:gd name="T129" fmla="*/ 96 h 9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7" h="96">
                    <a:moveTo>
                      <a:pt x="0" y="26"/>
                    </a:moveTo>
                    <a:lnTo>
                      <a:pt x="13" y="24"/>
                    </a:lnTo>
                    <a:lnTo>
                      <a:pt x="23" y="24"/>
                    </a:lnTo>
                    <a:lnTo>
                      <a:pt x="34" y="19"/>
                    </a:lnTo>
                    <a:lnTo>
                      <a:pt x="38" y="12"/>
                    </a:lnTo>
                    <a:lnTo>
                      <a:pt x="38" y="8"/>
                    </a:lnTo>
                    <a:lnTo>
                      <a:pt x="83" y="0"/>
                    </a:lnTo>
                    <a:lnTo>
                      <a:pt x="83" y="7"/>
                    </a:lnTo>
                    <a:lnTo>
                      <a:pt x="93" y="11"/>
                    </a:lnTo>
                    <a:lnTo>
                      <a:pt x="104" y="17"/>
                    </a:lnTo>
                    <a:lnTo>
                      <a:pt x="104" y="32"/>
                    </a:lnTo>
                    <a:lnTo>
                      <a:pt x="106" y="46"/>
                    </a:lnTo>
                    <a:lnTo>
                      <a:pt x="103" y="62"/>
                    </a:lnTo>
                    <a:lnTo>
                      <a:pt x="94" y="73"/>
                    </a:lnTo>
                    <a:lnTo>
                      <a:pt x="81" y="84"/>
                    </a:lnTo>
                    <a:lnTo>
                      <a:pt x="77" y="91"/>
                    </a:lnTo>
                    <a:lnTo>
                      <a:pt x="75" y="95"/>
                    </a:lnTo>
                    <a:lnTo>
                      <a:pt x="44" y="95"/>
                    </a:lnTo>
                    <a:lnTo>
                      <a:pt x="43" y="91"/>
                    </a:lnTo>
                    <a:lnTo>
                      <a:pt x="37" y="86"/>
                    </a:lnTo>
                    <a:lnTo>
                      <a:pt x="32" y="86"/>
                    </a:lnTo>
                    <a:lnTo>
                      <a:pt x="27" y="78"/>
                    </a:lnTo>
                    <a:lnTo>
                      <a:pt x="26" y="73"/>
                    </a:lnTo>
                    <a:lnTo>
                      <a:pt x="19" y="73"/>
                    </a:lnTo>
                    <a:lnTo>
                      <a:pt x="22" y="71"/>
                    </a:lnTo>
                    <a:lnTo>
                      <a:pt x="18" y="67"/>
                    </a:lnTo>
                    <a:lnTo>
                      <a:pt x="12" y="57"/>
                    </a:lnTo>
                    <a:lnTo>
                      <a:pt x="4" y="45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9" y="54"/>
                    </a:lnTo>
                    <a:lnTo>
                      <a:pt x="16" y="63"/>
                    </a:lnTo>
                    <a:lnTo>
                      <a:pt x="22" y="70"/>
                    </a:lnTo>
                    <a:lnTo>
                      <a:pt x="22" y="71"/>
                    </a:lnTo>
                    <a:lnTo>
                      <a:pt x="19" y="73"/>
                    </a:lnTo>
                    <a:lnTo>
                      <a:pt x="26" y="73"/>
                    </a:lnTo>
                    <a:lnTo>
                      <a:pt x="27" y="82"/>
                    </a:lnTo>
                    <a:lnTo>
                      <a:pt x="30" y="84"/>
                    </a:lnTo>
                    <a:lnTo>
                      <a:pt x="37" y="86"/>
                    </a:lnTo>
                    <a:lnTo>
                      <a:pt x="41" y="91"/>
                    </a:lnTo>
                    <a:lnTo>
                      <a:pt x="44" y="95"/>
                    </a:lnTo>
                    <a:lnTo>
                      <a:pt x="0" y="2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3" name="Freeform 143"/>
              <p:cNvSpPr>
                <a:spLocks/>
              </p:cNvSpPr>
              <p:nvPr/>
            </p:nvSpPr>
            <p:spPr bwMode="auto">
              <a:xfrm>
                <a:off x="3397" y="2910"/>
                <a:ext cx="91" cy="89"/>
              </a:xfrm>
              <a:custGeom>
                <a:avLst/>
                <a:gdLst>
                  <a:gd name="T0" fmla="*/ 0 w 107"/>
                  <a:gd name="T1" fmla="*/ 8 h 96"/>
                  <a:gd name="T2" fmla="*/ 3 w 107"/>
                  <a:gd name="T3" fmla="*/ 7 h 96"/>
                  <a:gd name="T4" fmla="*/ 3 w 107"/>
                  <a:gd name="T5" fmla="*/ 7 h 96"/>
                  <a:gd name="T6" fmla="*/ 3 w 107"/>
                  <a:gd name="T7" fmla="*/ 6 h 96"/>
                  <a:gd name="T8" fmla="*/ 3 w 107"/>
                  <a:gd name="T9" fmla="*/ 6 h 96"/>
                  <a:gd name="T10" fmla="*/ 3 w 107"/>
                  <a:gd name="T11" fmla="*/ 6 h 96"/>
                  <a:gd name="T12" fmla="*/ 8 w 107"/>
                  <a:gd name="T13" fmla="*/ 0 h 96"/>
                  <a:gd name="T14" fmla="*/ 8 w 107"/>
                  <a:gd name="T15" fmla="*/ 6 h 96"/>
                  <a:gd name="T16" fmla="*/ 9 w 107"/>
                  <a:gd name="T17" fmla="*/ 6 h 96"/>
                  <a:gd name="T18" fmla="*/ 9 w 107"/>
                  <a:gd name="T19" fmla="*/ 6 h 96"/>
                  <a:gd name="T20" fmla="*/ 9 w 107"/>
                  <a:gd name="T21" fmla="*/ 11 h 96"/>
                  <a:gd name="T22" fmla="*/ 9 w 107"/>
                  <a:gd name="T23" fmla="*/ 16 h 96"/>
                  <a:gd name="T24" fmla="*/ 9 w 107"/>
                  <a:gd name="T25" fmla="*/ 19 h 96"/>
                  <a:gd name="T26" fmla="*/ 9 w 107"/>
                  <a:gd name="T27" fmla="*/ 24 h 96"/>
                  <a:gd name="T28" fmla="*/ 8 w 107"/>
                  <a:gd name="T29" fmla="*/ 27 h 96"/>
                  <a:gd name="T30" fmla="*/ 7 w 107"/>
                  <a:gd name="T31" fmla="*/ 29 h 96"/>
                  <a:gd name="T32" fmla="*/ 7 w 107"/>
                  <a:gd name="T33" fmla="*/ 31 h 96"/>
                  <a:gd name="T34" fmla="*/ 4 w 107"/>
                  <a:gd name="T35" fmla="*/ 31 h 96"/>
                  <a:gd name="T36" fmla="*/ 4 w 107"/>
                  <a:gd name="T37" fmla="*/ 29 h 96"/>
                  <a:gd name="T38" fmla="*/ 3 w 107"/>
                  <a:gd name="T39" fmla="*/ 28 h 96"/>
                  <a:gd name="T40" fmla="*/ 3 w 107"/>
                  <a:gd name="T41" fmla="*/ 28 h 96"/>
                  <a:gd name="T42" fmla="*/ 3 w 107"/>
                  <a:gd name="T43" fmla="*/ 25 h 96"/>
                  <a:gd name="T44" fmla="*/ 3 w 107"/>
                  <a:gd name="T45" fmla="*/ 24 h 96"/>
                  <a:gd name="T46" fmla="*/ 3 w 107"/>
                  <a:gd name="T47" fmla="*/ 24 h 96"/>
                  <a:gd name="T48" fmla="*/ 3 w 107"/>
                  <a:gd name="T49" fmla="*/ 23 h 96"/>
                  <a:gd name="T50" fmla="*/ 3 w 107"/>
                  <a:gd name="T51" fmla="*/ 21 h 96"/>
                  <a:gd name="T52" fmla="*/ 3 w 107"/>
                  <a:gd name="T53" fmla="*/ 18 h 96"/>
                  <a:gd name="T54" fmla="*/ 3 w 107"/>
                  <a:gd name="T55" fmla="*/ 15 h 96"/>
                  <a:gd name="T56" fmla="*/ 0 w 107"/>
                  <a:gd name="T57" fmla="*/ 8 h 96"/>
                  <a:gd name="T58" fmla="*/ 3 w 107"/>
                  <a:gd name="T59" fmla="*/ 14 h 96"/>
                  <a:gd name="T60" fmla="*/ 3 w 107"/>
                  <a:gd name="T61" fmla="*/ 18 h 96"/>
                  <a:gd name="T62" fmla="*/ 3 w 107"/>
                  <a:gd name="T63" fmla="*/ 20 h 96"/>
                  <a:gd name="T64" fmla="*/ 3 w 107"/>
                  <a:gd name="T65" fmla="*/ 23 h 96"/>
                  <a:gd name="T66" fmla="*/ 3 w 107"/>
                  <a:gd name="T67" fmla="*/ 23 h 96"/>
                  <a:gd name="T68" fmla="*/ 3 w 107"/>
                  <a:gd name="T69" fmla="*/ 24 h 96"/>
                  <a:gd name="T70" fmla="*/ 3 w 107"/>
                  <a:gd name="T71" fmla="*/ 24 h 96"/>
                  <a:gd name="T72" fmla="*/ 3 w 107"/>
                  <a:gd name="T73" fmla="*/ 27 h 96"/>
                  <a:gd name="T74" fmla="*/ 3 w 107"/>
                  <a:gd name="T75" fmla="*/ 27 h 96"/>
                  <a:gd name="T76" fmla="*/ 3 w 107"/>
                  <a:gd name="T77" fmla="*/ 28 h 96"/>
                  <a:gd name="T78" fmla="*/ 4 w 107"/>
                  <a:gd name="T79" fmla="*/ 29 h 96"/>
                  <a:gd name="T80" fmla="*/ 4 w 107"/>
                  <a:gd name="T81" fmla="*/ 31 h 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7"/>
                  <a:gd name="T124" fmla="*/ 0 h 96"/>
                  <a:gd name="T125" fmla="*/ 107 w 107"/>
                  <a:gd name="T126" fmla="*/ 96 h 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7" h="96">
                    <a:moveTo>
                      <a:pt x="0" y="26"/>
                    </a:moveTo>
                    <a:lnTo>
                      <a:pt x="13" y="24"/>
                    </a:lnTo>
                    <a:lnTo>
                      <a:pt x="23" y="24"/>
                    </a:lnTo>
                    <a:lnTo>
                      <a:pt x="34" y="19"/>
                    </a:lnTo>
                    <a:lnTo>
                      <a:pt x="38" y="12"/>
                    </a:lnTo>
                    <a:lnTo>
                      <a:pt x="38" y="8"/>
                    </a:lnTo>
                    <a:lnTo>
                      <a:pt x="83" y="0"/>
                    </a:lnTo>
                    <a:lnTo>
                      <a:pt x="83" y="7"/>
                    </a:lnTo>
                    <a:lnTo>
                      <a:pt x="93" y="11"/>
                    </a:lnTo>
                    <a:lnTo>
                      <a:pt x="104" y="17"/>
                    </a:lnTo>
                    <a:lnTo>
                      <a:pt x="104" y="32"/>
                    </a:lnTo>
                    <a:lnTo>
                      <a:pt x="106" y="46"/>
                    </a:lnTo>
                    <a:lnTo>
                      <a:pt x="103" y="62"/>
                    </a:lnTo>
                    <a:lnTo>
                      <a:pt x="94" y="73"/>
                    </a:lnTo>
                    <a:lnTo>
                      <a:pt x="81" y="84"/>
                    </a:lnTo>
                    <a:lnTo>
                      <a:pt x="77" y="91"/>
                    </a:lnTo>
                    <a:lnTo>
                      <a:pt x="75" y="95"/>
                    </a:lnTo>
                    <a:lnTo>
                      <a:pt x="44" y="95"/>
                    </a:lnTo>
                    <a:lnTo>
                      <a:pt x="43" y="91"/>
                    </a:lnTo>
                    <a:lnTo>
                      <a:pt x="37" y="86"/>
                    </a:lnTo>
                    <a:lnTo>
                      <a:pt x="32" y="86"/>
                    </a:lnTo>
                    <a:lnTo>
                      <a:pt x="27" y="78"/>
                    </a:lnTo>
                    <a:lnTo>
                      <a:pt x="26" y="73"/>
                    </a:lnTo>
                    <a:lnTo>
                      <a:pt x="19" y="73"/>
                    </a:lnTo>
                    <a:lnTo>
                      <a:pt x="22" y="71"/>
                    </a:lnTo>
                    <a:lnTo>
                      <a:pt x="18" y="67"/>
                    </a:lnTo>
                    <a:lnTo>
                      <a:pt x="12" y="57"/>
                    </a:lnTo>
                    <a:lnTo>
                      <a:pt x="4" y="45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9" y="54"/>
                    </a:lnTo>
                    <a:lnTo>
                      <a:pt x="16" y="63"/>
                    </a:lnTo>
                    <a:lnTo>
                      <a:pt x="22" y="70"/>
                    </a:lnTo>
                    <a:lnTo>
                      <a:pt x="22" y="71"/>
                    </a:lnTo>
                    <a:lnTo>
                      <a:pt x="19" y="73"/>
                    </a:lnTo>
                    <a:lnTo>
                      <a:pt x="26" y="73"/>
                    </a:lnTo>
                    <a:lnTo>
                      <a:pt x="27" y="82"/>
                    </a:lnTo>
                    <a:lnTo>
                      <a:pt x="30" y="84"/>
                    </a:lnTo>
                    <a:lnTo>
                      <a:pt x="37" y="86"/>
                    </a:lnTo>
                    <a:lnTo>
                      <a:pt x="41" y="91"/>
                    </a:lnTo>
                    <a:lnTo>
                      <a:pt x="44" y="9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4" name="Freeform 144"/>
              <p:cNvSpPr>
                <a:spLocks/>
              </p:cNvSpPr>
              <p:nvPr/>
            </p:nvSpPr>
            <p:spPr bwMode="auto">
              <a:xfrm>
                <a:off x="2939" y="2393"/>
                <a:ext cx="194" cy="185"/>
              </a:xfrm>
              <a:custGeom>
                <a:avLst/>
                <a:gdLst>
                  <a:gd name="T0" fmla="*/ 9 w 228"/>
                  <a:gd name="T1" fmla="*/ 1 h 199"/>
                  <a:gd name="T2" fmla="*/ 8 w 228"/>
                  <a:gd name="T3" fmla="*/ 1 h 199"/>
                  <a:gd name="T4" fmla="*/ 8 w 228"/>
                  <a:gd name="T5" fmla="*/ 0 h 199"/>
                  <a:gd name="T6" fmla="*/ 8 w 228"/>
                  <a:gd name="T7" fmla="*/ 2 h 199"/>
                  <a:gd name="T8" fmla="*/ 8 w 228"/>
                  <a:gd name="T9" fmla="*/ 38 h 199"/>
                  <a:gd name="T10" fmla="*/ 8 w 228"/>
                  <a:gd name="T11" fmla="*/ 40 h 199"/>
                  <a:gd name="T12" fmla="*/ 9 w 228"/>
                  <a:gd name="T13" fmla="*/ 42 h 199"/>
                  <a:gd name="T14" fmla="*/ 8 w 228"/>
                  <a:gd name="T15" fmla="*/ 45 h 199"/>
                  <a:gd name="T16" fmla="*/ 3 w 228"/>
                  <a:gd name="T17" fmla="*/ 44 h 199"/>
                  <a:gd name="T18" fmla="*/ 3 w 228"/>
                  <a:gd name="T19" fmla="*/ 44 h 199"/>
                  <a:gd name="T20" fmla="*/ 3 w 228"/>
                  <a:gd name="T21" fmla="*/ 44 h 199"/>
                  <a:gd name="T22" fmla="*/ 3 w 228"/>
                  <a:gd name="T23" fmla="*/ 44 h 199"/>
                  <a:gd name="T24" fmla="*/ 3 w 228"/>
                  <a:gd name="T25" fmla="*/ 44 h 199"/>
                  <a:gd name="T26" fmla="*/ 3 w 228"/>
                  <a:gd name="T27" fmla="*/ 46 h 199"/>
                  <a:gd name="T28" fmla="*/ 3 w 228"/>
                  <a:gd name="T29" fmla="*/ 47 h 199"/>
                  <a:gd name="T30" fmla="*/ 3 w 228"/>
                  <a:gd name="T31" fmla="*/ 47 h 199"/>
                  <a:gd name="T32" fmla="*/ 3 w 228"/>
                  <a:gd name="T33" fmla="*/ 51 h 199"/>
                  <a:gd name="T34" fmla="*/ 3 w 228"/>
                  <a:gd name="T35" fmla="*/ 51 h 199"/>
                  <a:gd name="T36" fmla="*/ 0 w 228"/>
                  <a:gd name="T37" fmla="*/ 51 h 199"/>
                  <a:gd name="T38" fmla="*/ 3 w 228"/>
                  <a:gd name="T39" fmla="*/ 59 h 199"/>
                  <a:gd name="T40" fmla="*/ 3 w 228"/>
                  <a:gd name="T41" fmla="*/ 59 h 199"/>
                  <a:gd name="T42" fmla="*/ 3 w 228"/>
                  <a:gd name="T43" fmla="*/ 59 h 199"/>
                  <a:gd name="T44" fmla="*/ 3 w 228"/>
                  <a:gd name="T45" fmla="*/ 59 h 199"/>
                  <a:gd name="T46" fmla="*/ 3 w 228"/>
                  <a:gd name="T47" fmla="*/ 60 h 199"/>
                  <a:gd name="T48" fmla="*/ 3 w 228"/>
                  <a:gd name="T49" fmla="*/ 60 h 199"/>
                  <a:gd name="T50" fmla="*/ 3 w 228"/>
                  <a:gd name="T51" fmla="*/ 59 h 199"/>
                  <a:gd name="T52" fmla="*/ 3 w 228"/>
                  <a:gd name="T53" fmla="*/ 59 h 199"/>
                  <a:gd name="T54" fmla="*/ 3 w 228"/>
                  <a:gd name="T55" fmla="*/ 59 h 199"/>
                  <a:gd name="T56" fmla="*/ 4 w 228"/>
                  <a:gd name="T57" fmla="*/ 59 h 199"/>
                  <a:gd name="T58" fmla="*/ 5 w 228"/>
                  <a:gd name="T59" fmla="*/ 59 h 199"/>
                  <a:gd name="T60" fmla="*/ 5 w 228"/>
                  <a:gd name="T61" fmla="*/ 63 h 199"/>
                  <a:gd name="T62" fmla="*/ 5 w 228"/>
                  <a:gd name="T63" fmla="*/ 64 h 199"/>
                  <a:gd name="T64" fmla="*/ 6 w 228"/>
                  <a:gd name="T65" fmla="*/ 65 h 199"/>
                  <a:gd name="T66" fmla="*/ 7 w 228"/>
                  <a:gd name="T67" fmla="*/ 67 h 199"/>
                  <a:gd name="T68" fmla="*/ 8 w 228"/>
                  <a:gd name="T69" fmla="*/ 65 h 199"/>
                  <a:gd name="T70" fmla="*/ 8 w 228"/>
                  <a:gd name="T71" fmla="*/ 64 h 199"/>
                  <a:gd name="T72" fmla="*/ 8 w 228"/>
                  <a:gd name="T73" fmla="*/ 64 h 199"/>
                  <a:gd name="T74" fmla="*/ 9 w 228"/>
                  <a:gd name="T75" fmla="*/ 64 h 199"/>
                  <a:gd name="T76" fmla="*/ 9 w 228"/>
                  <a:gd name="T77" fmla="*/ 65 h 199"/>
                  <a:gd name="T78" fmla="*/ 9 w 228"/>
                  <a:gd name="T79" fmla="*/ 64 h 199"/>
                  <a:gd name="T80" fmla="*/ 9 w 228"/>
                  <a:gd name="T81" fmla="*/ 60 h 199"/>
                  <a:gd name="T82" fmla="*/ 10 w 228"/>
                  <a:gd name="T83" fmla="*/ 59 h 199"/>
                  <a:gd name="T84" fmla="*/ 10 w 228"/>
                  <a:gd name="T85" fmla="*/ 56 h 199"/>
                  <a:gd name="T86" fmla="*/ 10 w 228"/>
                  <a:gd name="T87" fmla="*/ 55 h 199"/>
                  <a:gd name="T88" fmla="*/ 10 w 228"/>
                  <a:gd name="T89" fmla="*/ 55 h 199"/>
                  <a:gd name="T90" fmla="*/ 12 w 228"/>
                  <a:gd name="T91" fmla="*/ 55 h 199"/>
                  <a:gd name="T92" fmla="*/ 14 w 228"/>
                  <a:gd name="T93" fmla="*/ 55 h 199"/>
                  <a:gd name="T94" fmla="*/ 14 w 228"/>
                  <a:gd name="T95" fmla="*/ 51 h 199"/>
                  <a:gd name="T96" fmla="*/ 14 w 228"/>
                  <a:gd name="T97" fmla="*/ 51 h 199"/>
                  <a:gd name="T98" fmla="*/ 16 w 228"/>
                  <a:gd name="T99" fmla="*/ 50 h 199"/>
                  <a:gd name="T100" fmla="*/ 19 w 228"/>
                  <a:gd name="T101" fmla="*/ 47 h 199"/>
                  <a:gd name="T102" fmla="*/ 19 w 228"/>
                  <a:gd name="T103" fmla="*/ 45 h 199"/>
                  <a:gd name="T104" fmla="*/ 19 w 228"/>
                  <a:gd name="T105" fmla="*/ 41 h 199"/>
                  <a:gd name="T106" fmla="*/ 19 w 228"/>
                  <a:gd name="T107" fmla="*/ 35 h 199"/>
                  <a:gd name="T108" fmla="*/ 19 w 228"/>
                  <a:gd name="T109" fmla="*/ 31 h 199"/>
                  <a:gd name="T110" fmla="*/ 20 w 228"/>
                  <a:gd name="T111" fmla="*/ 24 h 199"/>
                  <a:gd name="T112" fmla="*/ 19 w 228"/>
                  <a:gd name="T113" fmla="*/ 25 h 199"/>
                  <a:gd name="T114" fmla="*/ 19 w 228"/>
                  <a:gd name="T115" fmla="*/ 19 h 199"/>
                  <a:gd name="T116" fmla="*/ 16 w 228"/>
                  <a:gd name="T117" fmla="*/ 19 h 199"/>
                  <a:gd name="T118" fmla="*/ 9 w 228"/>
                  <a:gd name="T119" fmla="*/ 1 h 19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28"/>
                  <a:gd name="T181" fmla="*/ 0 h 199"/>
                  <a:gd name="T182" fmla="*/ 228 w 228"/>
                  <a:gd name="T183" fmla="*/ 199 h 19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28" h="199">
                    <a:moveTo>
                      <a:pt x="102" y="1"/>
                    </a:moveTo>
                    <a:lnTo>
                      <a:pt x="80" y="1"/>
                    </a:lnTo>
                    <a:lnTo>
                      <a:pt x="80" y="0"/>
                    </a:lnTo>
                    <a:lnTo>
                      <a:pt x="77" y="2"/>
                    </a:lnTo>
                    <a:lnTo>
                      <a:pt x="84" y="113"/>
                    </a:lnTo>
                    <a:lnTo>
                      <a:pt x="87" y="118"/>
                    </a:lnTo>
                    <a:lnTo>
                      <a:pt x="90" y="126"/>
                    </a:lnTo>
                    <a:lnTo>
                      <a:pt x="83" y="135"/>
                    </a:lnTo>
                    <a:lnTo>
                      <a:pt x="26" y="129"/>
                    </a:lnTo>
                    <a:lnTo>
                      <a:pt x="21" y="132"/>
                    </a:lnTo>
                    <a:lnTo>
                      <a:pt x="17" y="130"/>
                    </a:lnTo>
                    <a:lnTo>
                      <a:pt x="15" y="131"/>
                    </a:lnTo>
                    <a:lnTo>
                      <a:pt x="14" y="132"/>
                    </a:lnTo>
                    <a:lnTo>
                      <a:pt x="14" y="138"/>
                    </a:lnTo>
                    <a:lnTo>
                      <a:pt x="12" y="144"/>
                    </a:lnTo>
                    <a:lnTo>
                      <a:pt x="9" y="144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3"/>
                    </a:lnTo>
                    <a:lnTo>
                      <a:pt x="3" y="173"/>
                    </a:lnTo>
                    <a:lnTo>
                      <a:pt x="3" y="174"/>
                    </a:lnTo>
                    <a:lnTo>
                      <a:pt x="11" y="176"/>
                    </a:lnTo>
                    <a:lnTo>
                      <a:pt x="15" y="178"/>
                    </a:lnTo>
                    <a:lnTo>
                      <a:pt x="24" y="181"/>
                    </a:lnTo>
                    <a:lnTo>
                      <a:pt x="30" y="181"/>
                    </a:lnTo>
                    <a:lnTo>
                      <a:pt x="33" y="178"/>
                    </a:lnTo>
                    <a:lnTo>
                      <a:pt x="34" y="175"/>
                    </a:lnTo>
                    <a:lnTo>
                      <a:pt x="38" y="173"/>
                    </a:lnTo>
                    <a:lnTo>
                      <a:pt x="43" y="173"/>
                    </a:lnTo>
                    <a:lnTo>
                      <a:pt x="48" y="177"/>
                    </a:lnTo>
                    <a:lnTo>
                      <a:pt x="50" y="185"/>
                    </a:lnTo>
                    <a:lnTo>
                      <a:pt x="53" y="192"/>
                    </a:lnTo>
                    <a:lnTo>
                      <a:pt x="61" y="196"/>
                    </a:lnTo>
                    <a:lnTo>
                      <a:pt x="67" y="198"/>
                    </a:lnTo>
                    <a:lnTo>
                      <a:pt x="80" y="195"/>
                    </a:lnTo>
                    <a:lnTo>
                      <a:pt x="83" y="193"/>
                    </a:lnTo>
                    <a:lnTo>
                      <a:pt x="89" y="191"/>
                    </a:lnTo>
                    <a:lnTo>
                      <a:pt x="92" y="194"/>
                    </a:lnTo>
                    <a:lnTo>
                      <a:pt x="94" y="195"/>
                    </a:lnTo>
                    <a:lnTo>
                      <a:pt x="100" y="193"/>
                    </a:lnTo>
                    <a:lnTo>
                      <a:pt x="102" y="181"/>
                    </a:lnTo>
                    <a:lnTo>
                      <a:pt x="106" y="173"/>
                    </a:lnTo>
                    <a:lnTo>
                      <a:pt x="111" y="168"/>
                    </a:lnTo>
                    <a:lnTo>
                      <a:pt x="115" y="164"/>
                    </a:lnTo>
                    <a:lnTo>
                      <a:pt x="122" y="162"/>
                    </a:lnTo>
                    <a:lnTo>
                      <a:pt x="130" y="162"/>
                    </a:lnTo>
                    <a:lnTo>
                      <a:pt x="147" y="160"/>
                    </a:lnTo>
                    <a:lnTo>
                      <a:pt x="161" y="155"/>
                    </a:lnTo>
                    <a:lnTo>
                      <a:pt x="165" y="149"/>
                    </a:lnTo>
                    <a:lnTo>
                      <a:pt x="190" y="148"/>
                    </a:lnTo>
                    <a:lnTo>
                      <a:pt x="201" y="144"/>
                    </a:lnTo>
                    <a:lnTo>
                      <a:pt x="208" y="136"/>
                    </a:lnTo>
                    <a:lnTo>
                      <a:pt x="217" y="122"/>
                    </a:lnTo>
                    <a:lnTo>
                      <a:pt x="221" y="108"/>
                    </a:lnTo>
                    <a:lnTo>
                      <a:pt x="225" y="91"/>
                    </a:lnTo>
                    <a:lnTo>
                      <a:pt x="227" y="72"/>
                    </a:lnTo>
                    <a:lnTo>
                      <a:pt x="218" y="73"/>
                    </a:lnTo>
                    <a:lnTo>
                      <a:pt x="215" y="58"/>
                    </a:lnTo>
                    <a:lnTo>
                      <a:pt x="185" y="57"/>
                    </a:lnTo>
                    <a:lnTo>
                      <a:pt x="102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5" name="Freeform 145"/>
              <p:cNvSpPr>
                <a:spLocks/>
              </p:cNvSpPr>
              <p:nvPr/>
            </p:nvSpPr>
            <p:spPr bwMode="auto">
              <a:xfrm>
                <a:off x="3388" y="2322"/>
                <a:ext cx="129" cy="138"/>
              </a:xfrm>
              <a:custGeom>
                <a:avLst/>
                <a:gdLst>
                  <a:gd name="T0" fmla="*/ 0 w 150"/>
                  <a:gd name="T1" fmla="*/ 47 h 149"/>
                  <a:gd name="T2" fmla="*/ 0 w 150"/>
                  <a:gd name="T3" fmla="*/ 0 h 149"/>
                  <a:gd name="T4" fmla="*/ 3 w 150"/>
                  <a:gd name="T5" fmla="*/ 0 h 149"/>
                  <a:gd name="T6" fmla="*/ 3 w 150"/>
                  <a:gd name="T7" fmla="*/ 1 h 149"/>
                  <a:gd name="T8" fmla="*/ 3 w 150"/>
                  <a:gd name="T9" fmla="*/ 4 h 149"/>
                  <a:gd name="T10" fmla="*/ 5 w 150"/>
                  <a:gd name="T11" fmla="*/ 6 h 149"/>
                  <a:gd name="T12" fmla="*/ 7 w 150"/>
                  <a:gd name="T13" fmla="*/ 3 h 149"/>
                  <a:gd name="T14" fmla="*/ 8 w 150"/>
                  <a:gd name="T15" fmla="*/ 1 h 149"/>
                  <a:gd name="T16" fmla="*/ 8 w 150"/>
                  <a:gd name="T17" fmla="*/ 1 h 149"/>
                  <a:gd name="T18" fmla="*/ 9 w 150"/>
                  <a:gd name="T19" fmla="*/ 4 h 149"/>
                  <a:gd name="T20" fmla="*/ 9 w 150"/>
                  <a:gd name="T21" fmla="*/ 6 h 149"/>
                  <a:gd name="T22" fmla="*/ 9 w 150"/>
                  <a:gd name="T23" fmla="*/ 7 h 149"/>
                  <a:gd name="T24" fmla="*/ 13 w 150"/>
                  <a:gd name="T25" fmla="*/ 22 h 149"/>
                  <a:gd name="T26" fmla="*/ 15 w 150"/>
                  <a:gd name="T27" fmla="*/ 33 h 149"/>
                  <a:gd name="T28" fmla="*/ 15 w 150"/>
                  <a:gd name="T29" fmla="*/ 41 h 149"/>
                  <a:gd name="T30" fmla="*/ 15 w 150"/>
                  <a:gd name="T31" fmla="*/ 43 h 149"/>
                  <a:gd name="T32" fmla="*/ 13 w 150"/>
                  <a:gd name="T33" fmla="*/ 44 h 149"/>
                  <a:gd name="T34" fmla="*/ 12 w 150"/>
                  <a:gd name="T35" fmla="*/ 47 h 149"/>
                  <a:gd name="T36" fmla="*/ 0 w 150"/>
                  <a:gd name="T37" fmla="*/ 47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0"/>
                  <a:gd name="T58" fmla="*/ 0 h 149"/>
                  <a:gd name="T59" fmla="*/ 150 w 150"/>
                  <a:gd name="T60" fmla="*/ 149 h 14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0" h="149">
                    <a:moveTo>
                      <a:pt x="0" y="148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8" y="1"/>
                    </a:lnTo>
                    <a:lnTo>
                      <a:pt x="33" y="4"/>
                    </a:lnTo>
                    <a:lnTo>
                      <a:pt x="46" y="10"/>
                    </a:lnTo>
                    <a:lnTo>
                      <a:pt x="72" y="3"/>
                    </a:lnTo>
                    <a:lnTo>
                      <a:pt x="77" y="1"/>
                    </a:lnTo>
                    <a:lnTo>
                      <a:pt x="83" y="1"/>
                    </a:lnTo>
                    <a:lnTo>
                      <a:pt x="92" y="4"/>
                    </a:lnTo>
                    <a:lnTo>
                      <a:pt x="92" y="10"/>
                    </a:lnTo>
                    <a:lnTo>
                      <a:pt x="97" y="24"/>
                    </a:lnTo>
                    <a:lnTo>
                      <a:pt x="122" y="71"/>
                    </a:lnTo>
                    <a:lnTo>
                      <a:pt x="140" y="106"/>
                    </a:lnTo>
                    <a:lnTo>
                      <a:pt x="149" y="126"/>
                    </a:lnTo>
                    <a:lnTo>
                      <a:pt x="141" y="134"/>
                    </a:lnTo>
                    <a:lnTo>
                      <a:pt x="132" y="141"/>
                    </a:lnTo>
                    <a:lnTo>
                      <a:pt x="118" y="148"/>
                    </a:lnTo>
                    <a:lnTo>
                      <a:pt x="0" y="14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6" name="Freeform 146"/>
              <p:cNvSpPr>
                <a:spLocks/>
              </p:cNvSpPr>
              <p:nvPr/>
            </p:nvSpPr>
            <p:spPr bwMode="auto">
              <a:xfrm>
                <a:off x="3467" y="2323"/>
                <a:ext cx="38" cy="46"/>
              </a:xfrm>
              <a:custGeom>
                <a:avLst/>
                <a:gdLst>
                  <a:gd name="T0" fmla="*/ 0 w 44"/>
                  <a:gd name="T1" fmla="*/ 1 h 50"/>
                  <a:gd name="T2" fmla="*/ 0 w 44"/>
                  <a:gd name="T3" fmla="*/ 6 h 50"/>
                  <a:gd name="T4" fmla="*/ 3 w 44"/>
                  <a:gd name="T5" fmla="*/ 8 h 50"/>
                  <a:gd name="T6" fmla="*/ 3 w 44"/>
                  <a:gd name="T7" fmla="*/ 10 h 50"/>
                  <a:gd name="T8" fmla="*/ 3 w 44"/>
                  <a:gd name="T9" fmla="*/ 11 h 50"/>
                  <a:gd name="T10" fmla="*/ 3 w 44"/>
                  <a:gd name="T11" fmla="*/ 12 h 50"/>
                  <a:gd name="T12" fmla="*/ 3 w 44"/>
                  <a:gd name="T13" fmla="*/ 13 h 50"/>
                  <a:gd name="T14" fmla="*/ 3 w 44"/>
                  <a:gd name="T15" fmla="*/ 14 h 50"/>
                  <a:gd name="T16" fmla="*/ 3 w 44"/>
                  <a:gd name="T17" fmla="*/ 14 h 50"/>
                  <a:gd name="T18" fmla="*/ 3 w 44"/>
                  <a:gd name="T19" fmla="*/ 14 h 50"/>
                  <a:gd name="T20" fmla="*/ 4 w 44"/>
                  <a:gd name="T21" fmla="*/ 14 h 50"/>
                  <a:gd name="T22" fmla="*/ 4 w 44"/>
                  <a:gd name="T23" fmla="*/ 13 h 50"/>
                  <a:gd name="T24" fmla="*/ 5 w 44"/>
                  <a:gd name="T25" fmla="*/ 9 h 50"/>
                  <a:gd name="T26" fmla="*/ 3 w 44"/>
                  <a:gd name="T27" fmla="*/ 6 h 50"/>
                  <a:gd name="T28" fmla="*/ 3 w 44"/>
                  <a:gd name="T29" fmla="*/ 0 h 50"/>
                  <a:gd name="T30" fmla="*/ 0 w 44"/>
                  <a:gd name="T31" fmla="*/ 1 h 5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4"/>
                  <a:gd name="T49" fmla="*/ 0 h 50"/>
                  <a:gd name="T50" fmla="*/ 44 w 44"/>
                  <a:gd name="T51" fmla="*/ 50 h 5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4" h="50">
                    <a:moveTo>
                      <a:pt x="0" y="1"/>
                    </a:moveTo>
                    <a:lnTo>
                      <a:pt x="0" y="8"/>
                    </a:lnTo>
                    <a:lnTo>
                      <a:pt x="11" y="28"/>
                    </a:lnTo>
                    <a:lnTo>
                      <a:pt x="15" y="33"/>
                    </a:lnTo>
                    <a:lnTo>
                      <a:pt x="18" y="38"/>
                    </a:lnTo>
                    <a:lnTo>
                      <a:pt x="23" y="41"/>
                    </a:lnTo>
                    <a:lnTo>
                      <a:pt x="27" y="44"/>
                    </a:lnTo>
                    <a:lnTo>
                      <a:pt x="32" y="46"/>
                    </a:lnTo>
                    <a:lnTo>
                      <a:pt x="34" y="49"/>
                    </a:lnTo>
                    <a:lnTo>
                      <a:pt x="35" y="49"/>
                    </a:lnTo>
                    <a:lnTo>
                      <a:pt x="38" y="46"/>
                    </a:lnTo>
                    <a:lnTo>
                      <a:pt x="40" y="44"/>
                    </a:lnTo>
                    <a:lnTo>
                      <a:pt x="43" y="32"/>
                    </a:lnTo>
                    <a:lnTo>
                      <a:pt x="33" y="18"/>
                    </a:lnTo>
                    <a:lnTo>
                      <a:pt x="24" y="0"/>
                    </a:lnTo>
                    <a:lnTo>
                      <a:pt x="0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7" name="Freeform 147"/>
              <p:cNvSpPr>
                <a:spLocks/>
              </p:cNvSpPr>
              <p:nvPr/>
            </p:nvSpPr>
            <p:spPr bwMode="auto">
              <a:xfrm>
                <a:off x="3593" y="2853"/>
                <a:ext cx="82" cy="168"/>
              </a:xfrm>
              <a:custGeom>
                <a:avLst/>
                <a:gdLst>
                  <a:gd name="T0" fmla="*/ 8 w 96"/>
                  <a:gd name="T1" fmla="*/ 0 h 182"/>
                  <a:gd name="T2" fmla="*/ 8 w 96"/>
                  <a:gd name="T3" fmla="*/ 3 h 182"/>
                  <a:gd name="T4" fmla="*/ 7 w 96"/>
                  <a:gd name="T5" fmla="*/ 6 h 182"/>
                  <a:gd name="T6" fmla="*/ 7 w 96"/>
                  <a:gd name="T7" fmla="*/ 6 h 182"/>
                  <a:gd name="T8" fmla="*/ 6 w 96"/>
                  <a:gd name="T9" fmla="*/ 7 h 182"/>
                  <a:gd name="T10" fmla="*/ 4 w 96"/>
                  <a:gd name="T11" fmla="*/ 13 h 182"/>
                  <a:gd name="T12" fmla="*/ 3 w 96"/>
                  <a:gd name="T13" fmla="*/ 15 h 182"/>
                  <a:gd name="T14" fmla="*/ 3 w 96"/>
                  <a:gd name="T15" fmla="*/ 15 h 182"/>
                  <a:gd name="T16" fmla="*/ 3 w 96"/>
                  <a:gd name="T17" fmla="*/ 16 h 182"/>
                  <a:gd name="T18" fmla="*/ 3 w 96"/>
                  <a:gd name="T19" fmla="*/ 17 h 182"/>
                  <a:gd name="T20" fmla="*/ 3 w 96"/>
                  <a:gd name="T21" fmla="*/ 18 h 182"/>
                  <a:gd name="T22" fmla="*/ 3 w 96"/>
                  <a:gd name="T23" fmla="*/ 22 h 182"/>
                  <a:gd name="T24" fmla="*/ 3 w 96"/>
                  <a:gd name="T25" fmla="*/ 27 h 182"/>
                  <a:gd name="T26" fmla="*/ 3 w 96"/>
                  <a:gd name="T27" fmla="*/ 28 h 182"/>
                  <a:gd name="T28" fmla="*/ 3 w 96"/>
                  <a:gd name="T29" fmla="*/ 30 h 182"/>
                  <a:gd name="T30" fmla="*/ 3 w 96"/>
                  <a:gd name="T31" fmla="*/ 32 h 182"/>
                  <a:gd name="T32" fmla="*/ 3 w 96"/>
                  <a:gd name="T33" fmla="*/ 35 h 182"/>
                  <a:gd name="T34" fmla="*/ 0 w 96"/>
                  <a:gd name="T35" fmla="*/ 41 h 182"/>
                  <a:gd name="T36" fmla="*/ 1 w 96"/>
                  <a:gd name="T37" fmla="*/ 46 h 182"/>
                  <a:gd name="T38" fmla="*/ 3 w 96"/>
                  <a:gd name="T39" fmla="*/ 52 h 182"/>
                  <a:gd name="T40" fmla="*/ 3 w 96"/>
                  <a:gd name="T41" fmla="*/ 52 h 182"/>
                  <a:gd name="T42" fmla="*/ 3 w 96"/>
                  <a:gd name="T43" fmla="*/ 52 h 182"/>
                  <a:gd name="T44" fmla="*/ 3 w 96"/>
                  <a:gd name="T45" fmla="*/ 52 h 182"/>
                  <a:gd name="T46" fmla="*/ 3 w 96"/>
                  <a:gd name="T47" fmla="*/ 54 h 182"/>
                  <a:gd name="T48" fmla="*/ 3 w 96"/>
                  <a:gd name="T49" fmla="*/ 54 h 182"/>
                  <a:gd name="T50" fmla="*/ 5 w 96"/>
                  <a:gd name="T51" fmla="*/ 52 h 182"/>
                  <a:gd name="T52" fmla="*/ 5 w 96"/>
                  <a:gd name="T53" fmla="*/ 48 h 182"/>
                  <a:gd name="T54" fmla="*/ 6 w 96"/>
                  <a:gd name="T55" fmla="*/ 44 h 182"/>
                  <a:gd name="T56" fmla="*/ 6 w 96"/>
                  <a:gd name="T57" fmla="*/ 41 h 182"/>
                  <a:gd name="T58" fmla="*/ 6 w 96"/>
                  <a:gd name="T59" fmla="*/ 38 h 182"/>
                  <a:gd name="T60" fmla="*/ 6 w 96"/>
                  <a:gd name="T61" fmla="*/ 36 h 182"/>
                  <a:gd name="T62" fmla="*/ 7 w 96"/>
                  <a:gd name="T63" fmla="*/ 32 h 182"/>
                  <a:gd name="T64" fmla="*/ 8 w 96"/>
                  <a:gd name="T65" fmla="*/ 29 h 182"/>
                  <a:gd name="T66" fmla="*/ 8 w 96"/>
                  <a:gd name="T67" fmla="*/ 25 h 182"/>
                  <a:gd name="T68" fmla="*/ 8 w 96"/>
                  <a:gd name="T69" fmla="*/ 16 h 182"/>
                  <a:gd name="T70" fmla="*/ 8 w 96"/>
                  <a:gd name="T71" fmla="*/ 14 h 182"/>
                  <a:gd name="T72" fmla="*/ 9 w 96"/>
                  <a:gd name="T73" fmla="*/ 8 h 182"/>
                  <a:gd name="T74" fmla="*/ 9 w 96"/>
                  <a:gd name="T75" fmla="*/ 6 h 182"/>
                  <a:gd name="T76" fmla="*/ 9 w 96"/>
                  <a:gd name="T77" fmla="*/ 4 h 182"/>
                  <a:gd name="T78" fmla="*/ 8 w 96"/>
                  <a:gd name="T79" fmla="*/ 0 h 18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96"/>
                  <a:gd name="T121" fmla="*/ 0 h 182"/>
                  <a:gd name="T122" fmla="*/ 96 w 96"/>
                  <a:gd name="T123" fmla="*/ 182 h 182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96" h="182">
                    <a:moveTo>
                      <a:pt x="86" y="0"/>
                    </a:moveTo>
                    <a:lnTo>
                      <a:pt x="79" y="3"/>
                    </a:lnTo>
                    <a:lnTo>
                      <a:pt x="72" y="7"/>
                    </a:lnTo>
                    <a:lnTo>
                      <a:pt x="67" y="19"/>
                    </a:lnTo>
                    <a:lnTo>
                      <a:pt x="59" y="25"/>
                    </a:lnTo>
                    <a:lnTo>
                      <a:pt x="45" y="41"/>
                    </a:lnTo>
                    <a:lnTo>
                      <a:pt x="39" y="48"/>
                    </a:lnTo>
                    <a:lnTo>
                      <a:pt x="34" y="50"/>
                    </a:lnTo>
                    <a:lnTo>
                      <a:pt x="26" y="52"/>
                    </a:lnTo>
                    <a:lnTo>
                      <a:pt x="16" y="55"/>
                    </a:lnTo>
                    <a:lnTo>
                      <a:pt x="10" y="61"/>
                    </a:lnTo>
                    <a:lnTo>
                      <a:pt x="5" y="75"/>
                    </a:lnTo>
                    <a:lnTo>
                      <a:pt x="5" y="89"/>
                    </a:lnTo>
                    <a:lnTo>
                      <a:pt x="12" y="95"/>
                    </a:lnTo>
                    <a:lnTo>
                      <a:pt x="15" y="101"/>
                    </a:lnTo>
                    <a:lnTo>
                      <a:pt x="14" y="105"/>
                    </a:lnTo>
                    <a:lnTo>
                      <a:pt x="5" y="114"/>
                    </a:lnTo>
                    <a:lnTo>
                      <a:pt x="0" y="137"/>
                    </a:lnTo>
                    <a:lnTo>
                      <a:pt x="1" y="154"/>
                    </a:lnTo>
                    <a:lnTo>
                      <a:pt x="8" y="169"/>
                    </a:lnTo>
                    <a:lnTo>
                      <a:pt x="17" y="169"/>
                    </a:lnTo>
                    <a:lnTo>
                      <a:pt x="23" y="170"/>
                    </a:lnTo>
                    <a:lnTo>
                      <a:pt x="25" y="176"/>
                    </a:lnTo>
                    <a:lnTo>
                      <a:pt x="32" y="181"/>
                    </a:lnTo>
                    <a:lnTo>
                      <a:pt x="39" y="181"/>
                    </a:lnTo>
                    <a:lnTo>
                      <a:pt x="48" y="176"/>
                    </a:lnTo>
                    <a:lnTo>
                      <a:pt x="55" y="163"/>
                    </a:lnTo>
                    <a:lnTo>
                      <a:pt x="62" y="145"/>
                    </a:lnTo>
                    <a:lnTo>
                      <a:pt x="63" y="133"/>
                    </a:lnTo>
                    <a:lnTo>
                      <a:pt x="63" y="124"/>
                    </a:lnTo>
                    <a:lnTo>
                      <a:pt x="64" y="119"/>
                    </a:lnTo>
                    <a:lnTo>
                      <a:pt x="71" y="106"/>
                    </a:lnTo>
                    <a:lnTo>
                      <a:pt x="76" y="96"/>
                    </a:lnTo>
                    <a:lnTo>
                      <a:pt x="80" y="82"/>
                    </a:lnTo>
                    <a:lnTo>
                      <a:pt x="84" y="52"/>
                    </a:lnTo>
                    <a:lnTo>
                      <a:pt x="87" y="43"/>
                    </a:lnTo>
                    <a:lnTo>
                      <a:pt x="91" y="28"/>
                    </a:lnTo>
                    <a:lnTo>
                      <a:pt x="95" y="11"/>
                    </a:lnTo>
                    <a:lnTo>
                      <a:pt x="93" y="4"/>
                    </a:lnTo>
                    <a:lnTo>
                      <a:pt x="86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8" name="Freeform 148"/>
              <p:cNvSpPr>
                <a:spLocks/>
              </p:cNvSpPr>
              <p:nvPr/>
            </p:nvSpPr>
            <p:spPr bwMode="auto">
              <a:xfrm>
                <a:off x="4777" y="3277"/>
                <a:ext cx="53" cy="52"/>
              </a:xfrm>
              <a:custGeom>
                <a:avLst/>
                <a:gdLst>
                  <a:gd name="T0" fmla="*/ 3 w 62"/>
                  <a:gd name="T1" fmla="*/ 3 h 56"/>
                  <a:gd name="T2" fmla="*/ 3 w 62"/>
                  <a:gd name="T3" fmla="*/ 4 h 56"/>
                  <a:gd name="T4" fmla="*/ 1 w 62"/>
                  <a:gd name="T5" fmla="*/ 6 h 56"/>
                  <a:gd name="T6" fmla="*/ 0 w 62"/>
                  <a:gd name="T7" fmla="*/ 7 h 56"/>
                  <a:gd name="T8" fmla="*/ 3 w 62"/>
                  <a:gd name="T9" fmla="*/ 10 h 56"/>
                  <a:gd name="T10" fmla="*/ 3 w 62"/>
                  <a:gd name="T11" fmla="*/ 12 h 56"/>
                  <a:gd name="T12" fmla="*/ 3 w 62"/>
                  <a:gd name="T13" fmla="*/ 15 h 56"/>
                  <a:gd name="T14" fmla="*/ 3 w 62"/>
                  <a:gd name="T15" fmla="*/ 17 h 56"/>
                  <a:gd name="T16" fmla="*/ 3 w 62"/>
                  <a:gd name="T17" fmla="*/ 18 h 56"/>
                  <a:gd name="T18" fmla="*/ 4 w 62"/>
                  <a:gd name="T19" fmla="*/ 19 h 56"/>
                  <a:gd name="T20" fmla="*/ 5 w 62"/>
                  <a:gd name="T21" fmla="*/ 16 h 56"/>
                  <a:gd name="T22" fmla="*/ 6 w 62"/>
                  <a:gd name="T23" fmla="*/ 13 h 56"/>
                  <a:gd name="T24" fmla="*/ 6 w 62"/>
                  <a:gd name="T25" fmla="*/ 10 h 56"/>
                  <a:gd name="T26" fmla="*/ 6 w 62"/>
                  <a:gd name="T27" fmla="*/ 6 h 56"/>
                  <a:gd name="T28" fmla="*/ 5 w 62"/>
                  <a:gd name="T29" fmla="*/ 3 h 56"/>
                  <a:gd name="T30" fmla="*/ 4 w 62"/>
                  <a:gd name="T31" fmla="*/ 0 h 56"/>
                  <a:gd name="T32" fmla="*/ 4 w 62"/>
                  <a:gd name="T33" fmla="*/ 0 h 56"/>
                  <a:gd name="T34" fmla="*/ 3 w 62"/>
                  <a:gd name="T35" fmla="*/ 7 h 56"/>
                  <a:gd name="T36" fmla="*/ 3 w 62"/>
                  <a:gd name="T37" fmla="*/ 3 h 56"/>
                  <a:gd name="T38" fmla="*/ 3 w 62"/>
                  <a:gd name="T39" fmla="*/ 3 h 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2"/>
                  <a:gd name="T61" fmla="*/ 0 h 56"/>
                  <a:gd name="T62" fmla="*/ 62 w 62"/>
                  <a:gd name="T63" fmla="*/ 56 h 5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2" h="56">
                    <a:moveTo>
                      <a:pt x="9" y="3"/>
                    </a:moveTo>
                    <a:lnTo>
                      <a:pt x="3" y="4"/>
                    </a:lnTo>
                    <a:lnTo>
                      <a:pt x="1" y="6"/>
                    </a:lnTo>
                    <a:lnTo>
                      <a:pt x="0" y="14"/>
                    </a:lnTo>
                    <a:lnTo>
                      <a:pt x="4" y="29"/>
                    </a:lnTo>
                    <a:lnTo>
                      <a:pt x="9" y="34"/>
                    </a:lnTo>
                    <a:lnTo>
                      <a:pt x="15" y="43"/>
                    </a:lnTo>
                    <a:lnTo>
                      <a:pt x="21" y="48"/>
                    </a:lnTo>
                    <a:lnTo>
                      <a:pt x="27" y="51"/>
                    </a:lnTo>
                    <a:lnTo>
                      <a:pt x="41" y="55"/>
                    </a:lnTo>
                    <a:lnTo>
                      <a:pt x="53" y="44"/>
                    </a:lnTo>
                    <a:lnTo>
                      <a:pt x="59" y="37"/>
                    </a:lnTo>
                    <a:lnTo>
                      <a:pt x="61" y="29"/>
                    </a:lnTo>
                    <a:lnTo>
                      <a:pt x="58" y="6"/>
                    </a:lnTo>
                    <a:lnTo>
                      <a:pt x="52" y="3"/>
                    </a:lnTo>
                    <a:lnTo>
                      <a:pt x="47" y="0"/>
                    </a:lnTo>
                    <a:lnTo>
                      <a:pt x="42" y="0"/>
                    </a:lnTo>
                    <a:lnTo>
                      <a:pt x="34" y="11"/>
                    </a:lnTo>
                    <a:lnTo>
                      <a:pt x="16" y="3"/>
                    </a:lnTo>
                    <a:lnTo>
                      <a:pt x="9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9" name="Freeform 149"/>
              <p:cNvSpPr>
                <a:spLocks/>
              </p:cNvSpPr>
              <p:nvPr/>
            </p:nvSpPr>
            <p:spPr bwMode="auto">
              <a:xfrm>
                <a:off x="4827" y="2735"/>
                <a:ext cx="64" cy="50"/>
              </a:xfrm>
              <a:custGeom>
                <a:avLst/>
                <a:gdLst>
                  <a:gd name="T0" fmla="*/ 2 w 75"/>
                  <a:gd name="T1" fmla="*/ 14 h 54"/>
                  <a:gd name="T2" fmla="*/ 3 w 75"/>
                  <a:gd name="T3" fmla="*/ 9 h 54"/>
                  <a:gd name="T4" fmla="*/ 4 w 75"/>
                  <a:gd name="T5" fmla="*/ 6 h 54"/>
                  <a:gd name="T6" fmla="*/ 5 w 75"/>
                  <a:gd name="T7" fmla="*/ 6 h 54"/>
                  <a:gd name="T8" fmla="*/ 6 w 75"/>
                  <a:gd name="T9" fmla="*/ 0 h 54"/>
                  <a:gd name="T10" fmla="*/ 7 w 75"/>
                  <a:gd name="T11" fmla="*/ 0 h 54"/>
                  <a:gd name="T12" fmla="*/ 7 w 75"/>
                  <a:gd name="T13" fmla="*/ 6 h 54"/>
                  <a:gd name="T14" fmla="*/ 7 w 75"/>
                  <a:gd name="T15" fmla="*/ 6 h 54"/>
                  <a:gd name="T16" fmla="*/ 6 w 75"/>
                  <a:gd name="T17" fmla="*/ 10 h 54"/>
                  <a:gd name="T18" fmla="*/ 4 w 75"/>
                  <a:gd name="T19" fmla="*/ 14 h 54"/>
                  <a:gd name="T20" fmla="*/ 3 w 75"/>
                  <a:gd name="T21" fmla="*/ 16 h 54"/>
                  <a:gd name="T22" fmla="*/ 3 w 75"/>
                  <a:gd name="T23" fmla="*/ 17 h 54"/>
                  <a:gd name="T24" fmla="*/ 3 w 75"/>
                  <a:gd name="T25" fmla="*/ 17 h 54"/>
                  <a:gd name="T26" fmla="*/ 3 w 75"/>
                  <a:gd name="T27" fmla="*/ 17 h 54"/>
                  <a:gd name="T28" fmla="*/ 0 w 75"/>
                  <a:gd name="T29" fmla="*/ 16 h 54"/>
                  <a:gd name="T30" fmla="*/ 2 w 75"/>
                  <a:gd name="T31" fmla="*/ 14 h 5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75"/>
                  <a:gd name="T49" fmla="*/ 0 h 54"/>
                  <a:gd name="T50" fmla="*/ 75 w 75"/>
                  <a:gd name="T51" fmla="*/ 54 h 5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75" h="54">
                    <a:moveTo>
                      <a:pt x="2" y="42"/>
                    </a:moveTo>
                    <a:lnTo>
                      <a:pt x="36" y="28"/>
                    </a:lnTo>
                    <a:lnTo>
                      <a:pt x="47" y="16"/>
                    </a:lnTo>
                    <a:lnTo>
                      <a:pt x="55" y="7"/>
                    </a:lnTo>
                    <a:lnTo>
                      <a:pt x="58" y="0"/>
                    </a:lnTo>
                    <a:lnTo>
                      <a:pt x="67" y="0"/>
                    </a:lnTo>
                    <a:lnTo>
                      <a:pt x="74" y="6"/>
                    </a:lnTo>
                    <a:lnTo>
                      <a:pt x="67" y="20"/>
                    </a:lnTo>
                    <a:lnTo>
                      <a:pt x="60" y="31"/>
                    </a:lnTo>
                    <a:lnTo>
                      <a:pt x="47" y="41"/>
                    </a:lnTo>
                    <a:lnTo>
                      <a:pt x="34" y="48"/>
                    </a:lnTo>
                    <a:lnTo>
                      <a:pt x="22" y="51"/>
                    </a:lnTo>
                    <a:lnTo>
                      <a:pt x="11" y="53"/>
                    </a:lnTo>
                    <a:lnTo>
                      <a:pt x="4" y="51"/>
                    </a:lnTo>
                    <a:lnTo>
                      <a:pt x="0" y="49"/>
                    </a:lnTo>
                    <a:lnTo>
                      <a:pt x="2" y="4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0" name="Freeform 150"/>
              <p:cNvSpPr>
                <a:spLocks/>
              </p:cNvSpPr>
              <p:nvPr/>
            </p:nvSpPr>
            <p:spPr bwMode="auto">
              <a:xfrm>
                <a:off x="4950" y="2839"/>
                <a:ext cx="18" cy="17"/>
              </a:xfrm>
              <a:custGeom>
                <a:avLst/>
                <a:gdLst>
                  <a:gd name="T0" fmla="*/ 3 w 21"/>
                  <a:gd name="T1" fmla="*/ 0 h 19"/>
                  <a:gd name="T2" fmla="*/ 3 w 21"/>
                  <a:gd name="T3" fmla="*/ 3 h 19"/>
                  <a:gd name="T4" fmla="*/ 3 w 21"/>
                  <a:gd name="T5" fmla="*/ 4 h 19"/>
                  <a:gd name="T6" fmla="*/ 3 w 21"/>
                  <a:gd name="T7" fmla="*/ 4 h 19"/>
                  <a:gd name="T8" fmla="*/ 3 w 21"/>
                  <a:gd name="T9" fmla="*/ 4 h 19"/>
                  <a:gd name="T10" fmla="*/ 2 w 21"/>
                  <a:gd name="T11" fmla="*/ 4 h 19"/>
                  <a:gd name="T12" fmla="*/ 0 w 21"/>
                  <a:gd name="T13" fmla="*/ 4 h 19"/>
                  <a:gd name="T14" fmla="*/ 2 w 21"/>
                  <a:gd name="T15" fmla="*/ 3 h 19"/>
                  <a:gd name="T16" fmla="*/ 3 w 21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8" y="0"/>
                    </a:moveTo>
                    <a:lnTo>
                      <a:pt x="17" y="3"/>
                    </a:lnTo>
                    <a:lnTo>
                      <a:pt x="20" y="10"/>
                    </a:lnTo>
                    <a:lnTo>
                      <a:pt x="17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2" y="3"/>
                    </a:lnTo>
                    <a:lnTo>
                      <a:pt x="8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1" name="Freeform 151"/>
              <p:cNvSpPr>
                <a:spLocks/>
              </p:cNvSpPr>
              <p:nvPr/>
            </p:nvSpPr>
            <p:spPr bwMode="auto">
              <a:xfrm>
                <a:off x="4894" y="2768"/>
                <a:ext cx="17" cy="26"/>
              </a:xfrm>
              <a:custGeom>
                <a:avLst/>
                <a:gdLst>
                  <a:gd name="T0" fmla="*/ 3 w 20"/>
                  <a:gd name="T1" fmla="*/ 9 h 28"/>
                  <a:gd name="T2" fmla="*/ 3 w 20"/>
                  <a:gd name="T3" fmla="*/ 7 h 28"/>
                  <a:gd name="T4" fmla="*/ 3 w 20"/>
                  <a:gd name="T5" fmla="*/ 7 h 28"/>
                  <a:gd name="T6" fmla="*/ 3 w 20"/>
                  <a:gd name="T7" fmla="*/ 3 h 28"/>
                  <a:gd name="T8" fmla="*/ 3 w 20"/>
                  <a:gd name="T9" fmla="*/ 0 h 28"/>
                  <a:gd name="T10" fmla="*/ 2 w 20"/>
                  <a:gd name="T11" fmla="*/ 3 h 28"/>
                  <a:gd name="T12" fmla="*/ 0 w 20"/>
                  <a:gd name="T13" fmla="*/ 7 h 28"/>
                  <a:gd name="T14" fmla="*/ 2 w 20"/>
                  <a:gd name="T15" fmla="*/ 7 h 28"/>
                  <a:gd name="T16" fmla="*/ 3 w 20"/>
                  <a:gd name="T17" fmla="*/ 9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28"/>
                  <a:gd name="T29" fmla="*/ 20 w 20"/>
                  <a:gd name="T30" fmla="*/ 28 h 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28">
                    <a:moveTo>
                      <a:pt x="9" y="27"/>
                    </a:moveTo>
                    <a:lnTo>
                      <a:pt x="16" y="23"/>
                    </a:lnTo>
                    <a:lnTo>
                      <a:pt x="19" y="14"/>
                    </a:lnTo>
                    <a:lnTo>
                      <a:pt x="16" y="3"/>
                    </a:lnTo>
                    <a:lnTo>
                      <a:pt x="9" y="0"/>
                    </a:lnTo>
                    <a:lnTo>
                      <a:pt x="2" y="3"/>
                    </a:lnTo>
                    <a:lnTo>
                      <a:pt x="0" y="14"/>
                    </a:lnTo>
                    <a:lnTo>
                      <a:pt x="2" y="23"/>
                    </a:lnTo>
                    <a:lnTo>
                      <a:pt x="9" y="27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2" name="Freeform 152"/>
              <p:cNvSpPr>
                <a:spLocks/>
              </p:cNvSpPr>
              <p:nvPr/>
            </p:nvSpPr>
            <p:spPr bwMode="auto">
              <a:xfrm>
                <a:off x="4890" y="2812"/>
                <a:ext cx="21" cy="18"/>
              </a:xfrm>
              <a:custGeom>
                <a:avLst/>
                <a:gdLst>
                  <a:gd name="T0" fmla="*/ 3 w 25"/>
                  <a:gd name="T1" fmla="*/ 0 h 19"/>
                  <a:gd name="T2" fmla="*/ 3 w 25"/>
                  <a:gd name="T3" fmla="*/ 2 h 19"/>
                  <a:gd name="T4" fmla="*/ 3 w 25"/>
                  <a:gd name="T5" fmla="*/ 9 h 19"/>
                  <a:gd name="T6" fmla="*/ 3 w 25"/>
                  <a:gd name="T7" fmla="*/ 9 h 19"/>
                  <a:gd name="T8" fmla="*/ 3 w 25"/>
                  <a:gd name="T9" fmla="*/ 9 h 19"/>
                  <a:gd name="T10" fmla="*/ 2 w 25"/>
                  <a:gd name="T11" fmla="*/ 9 h 19"/>
                  <a:gd name="T12" fmla="*/ 0 w 25"/>
                  <a:gd name="T13" fmla="*/ 9 h 19"/>
                  <a:gd name="T14" fmla="*/ 2 w 25"/>
                  <a:gd name="T15" fmla="*/ 2 h 19"/>
                  <a:gd name="T16" fmla="*/ 3 w 25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5"/>
                  <a:gd name="T28" fmla="*/ 0 h 19"/>
                  <a:gd name="T29" fmla="*/ 25 w 25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5" h="19">
                    <a:moveTo>
                      <a:pt x="12" y="0"/>
                    </a:moveTo>
                    <a:lnTo>
                      <a:pt x="20" y="2"/>
                    </a:lnTo>
                    <a:lnTo>
                      <a:pt x="24" y="9"/>
                    </a:lnTo>
                    <a:lnTo>
                      <a:pt x="20" y="15"/>
                    </a:lnTo>
                    <a:lnTo>
                      <a:pt x="12" y="18"/>
                    </a:lnTo>
                    <a:lnTo>
                      <a:pt x="2" y="15"/>
                    </a:lnTo>
                    <a:lnTo>
                      <a:pt x="0" y="9"/>
                    </a:lnTo>
                    <a:lnTo>
                      <a:pt x="2" y="2"/>
                    </a:lnTo>
                    <a:lnTo>
                      <a:pt x="12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3" name="Freeform 153"/>
              <p:cNvSpPr>
                <a:spLocks/>
              </p:cNvSpPr>
              <p:nvPr/>
            </p:nvSpPr>
            <p:spPr bwMode="auto">
              <a:xfrm>
                <a:off x="4957" y="2775"/>
                <a:ext cx="18" cy="18"/>
              </a:xfrm>
              <a:custGeom>
                <a:avLst/>
                <a:gdLst>
                  <a:gd name="T0" fmla="*/ 3 w 21"/>
                  <a:gd name="T1" fmla="*/ 0 h 19"/>
                  <a:gd name="T2" fmla="*/ 3 w 21"/>
                  <a:gd name="T3" fmla="*/ 3 h 19"/>
                  <a:gd name="T4" fmla="*/ 3 w 21"/>
                  <a:gd name="T5" fmla="*/ 9 h 19"/>
                  <a:gd name="T6" fmla="*/ 3 w 21"/>
                  <a:gd name="T7" fmla="*/ 9 h 19"/>
                  <a:gd name="T8" fmla="*/ 3 w 21"/>
                  <a:gd name="T9" fmla="*/ 9 h 19"/>
                  <a:gd name="T10" fmla="*/ 2 w 21"/>
                  <a:gd name="T11" fmla="*/ 9 h 19"/>
                  <a:gd name="T12" fmla="*/ 0 w 21"/>
                  <a:gd name="T13" fmla="*/ 9 h 19"/>
                  <a:gd name="T14" fmla="*/ 2 w 21"/>
                  <a:gd name="T15" fmla="*/ 3 h 19"/>
                  <a:gd name="T16" fmla="*/ 3 w 21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9" y="0"/>
                    </a:moveTo>
                    <a:lnTo>
                      <a:pt x="15" y="3"/>
                    </a:lnTo>
                    <a:lnTo>
                      <a:pt x="20" y="9"/>
                    </a:lnTo>
                    <a:lnTo>
                      <a:pt x="15" y="15"/>
                    </a:lnTo>
                    <a:lnTo>
                      <a:pt x="9" y="18"/>
                    </a:lnTo>
                    <a:lnTo>
                      <a:pt x="2" y="15"/>
                    </a:lnTo>
                    <a:lnTo>
                      <a:pt x="0" y="9"/>
                    </a:lnTo>
                    <a:lnTo>
                      <a:pt x="2" y="3"/>
                    </a:lnTo>
                    <a:lnTo>
                      <a:pt x="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4" name="Freeform 154"/>
              <p:cNvSpPr>
                <a:spLocks/>
              </p:cNvSpPr>
              <p:nvPr/>
            </p:nvSpPr>
            <p:spPr bwMode="auto">
              <a:xfrm>
                <a:off x="5026" y="2818"/>
                <a:ext cx="17" cy="32"/>
              </a:xfrm>
              <a:custGeom>
                <a:avLst/>
                <a:gdLst>
                  <a:gd name="T0" fmla="*/ 3 w 20"/>
                  <a:gd name="T1" fmla="*/ 0 h 35"/>
                  <a:gd name="T2" fmla="*/ 3 w 20"/>
                  <a:gd name="T3" fmla="*/ 4 h 35"/>
                  <a:gd name="T4" fmla="*/ 3 w 20"/>
                  <a:gd name="T5" fmla="*/ 5 h 35"/>
                  <a:gd name="T6" fmla="*/ 3 w 20"/>
                  <a:gd name="T7" fmla="*/ 7 h 35"/>
                  <a:gd name="T8" fmla="*/ 3 w 20"/>
                  <a:gd name="T9" fmla="*/ 8 h 35"/>
                  <a:gd name="T10" fmla="*/ 3 w 20"/>
                  <a:gd name="T11" fmla="*/ 9 h 35"/>
                  <a:gd name="T12" fmla="*/ 2 w 20"/>
                  <a:gd name="T13" fmla="*/ 7 h 35"/>
                  <a:gd name="T14" fmla="*/ 0 w 20"/>
                  <a:gd name="T15" fmla="*/ 5 h 35"/>
                  <a:gd name="T16" fmla="*/ 2 w 20"/>
                  <a:gd name="T17" fmla="*/ 4 h 35"/>
                  <a:gd name="T18" fmla="*/ 3 w 20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"/>
                  <a:gd name="T31" fmla="*/ 0 h 35"/>
                  <a:gd name="T32" fmla="*/ 20 w 20"/>
                  <a:gd name="T33" fmla="*/ 35 h 3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" h="35">
                    <a:moveTo>
                      <a:pt x="8" y="0"/>
                    </a:moveTo>
                    <a:lnTo>
                      <a:pt x="16" y="4"/>
                    </a:lnTo>
                    <a:lnTo>
                      <a:pt x="19" y="17"/>
                    </a:lnTo>
                    <a:lnTo>
                      <a:pt x="16" y="28"/>
                    </a:lnTo>
                    <a:lnTo>
                      <a:pt x="13" y="31"/>
                    </a:lnTo>
                    <a:lnTo>
                      <a:pt x="8" y="34"/>
                    </a:lnTo>
                    <a:lnTo>
                      <a:pt x="2" y="28"/>
                    </a:lnTo>
                    <a:lnTo>
                      <a:pt x="0" y="17"/>
                    </a:lnTo>
                    <a:lnTo>
                      <a:pt x="2" y="4"/>
                    </a:lnTo>
                    <a:lnTo>
                      <a:pt x="8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5" name="Freeform 155"/>
              <p:cNvSpPr>
                <a:spLocks/>
              </p:cNvSpPr>
              <p:nvPr/>
            </p:nvSpPr>
            <p:spPr bwMode="auto">
              <a:xfrm>
                <a:off x="4957" y="2806"/>
                <a:ext cx="18" cy="24"/>
              </a:xfrm>
              <a:custGeom>
                <a:avLst/>
                <a:gdLst>
                  <a:gd name="T0" fmla="*/ 3 w 21"/>
                  <a:gd name="T1" fmla="*/ 0 h 26"/>
                  <a:gd name="T2" fmla="*/ 3 w 21"/>
                  <a:gd name="T3" fmla="*/ 3 h 26"/>
                  <a:gd name="T4" fmla="*/ 3 w 21"/>
                  <a:gd name="T5" fmla="*/ 6 h 26"/>
                  <a:gd name="T6" fmla="*/ 3 w 21"/>
                  <a:gd name="T7" fmla="*/ 6 h 26"/>
                  <a:gd name="T8" fmla="*/ 3 w 21"/>
                  <a:gd name="T9" fmla="*/ 7 h 26"/>
                  <a:gd name="T10" fmla="*/ 1 w 21"/>
                  <a:gd name="T11" fmla="*/ 6 h 26"/>
                  <a:gd name="T12" fmla="*/ 0 w 21"/>
                  <a:gd name="T13" fmla="*/ 6 h 26"/>
                  <a:gd name="T14" fmla="*/ 1 w 21"/>
                  <a:gd name="T15" fmla="*/ 3 h 26"/>
                  <a:gd name="T16" fmla="*/ 3 w 21"/>
                  <a:gd name="T17" fmla="*/ 0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26"/>
                  <a:gd name="T29" fmla="*/ 21 w 21"/>
                  <a:gd name="T30" fmla="*/ 26 h 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26">
                    <a:moveTo>
                      <a:pt x="9" y="0"/>
                    </a:moveTo>
                    <a:lnTo>
                      <a:pt x="17" y="3"/>
                    </a:lnTo>
                    <a:lnTo>
                      <a:pt x="20" y="12"/>
                    </a:lnTo>
                    <a:lnTo>
                      <a:pt x="17" y="21"/>
                    </a:lnTo>
                    <a:lnTo>
                      <a:pt x="9" y="25"/>
                    </a:lnTo>
                    <a:lnTo>
                      <a:pt x="1" y="21"/>
                    </a:lnTo>
                    <a:lnTo>
                      <a:pt x="0" y="12"/>
                    </a:lnTo>
                    <a:lnTo>
                      <a:pt x="1" y="3"/>
                    </a:lnTo>
                    <a:lnTo>
                      <a:pt x="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6" name="Freeform 156"/>
              <p:cNvSpPr>
                <a:spLocks/>
              </p:cNvSpPr>
              <p:nvPr/>
            </p:nvSpPr>
            <p:spPr bwMode="auto">
              <a:xfrm>
                <a:off x="4747" y="2602"/>
                <a:ext cx="23" cy="17"/>
              </a:xfrm>
              <a:custGeom>
                <a:avLst/>
                <a:gdLst>
                  <a:gd name="T0" fmla="*/ 2 w 28"/>
                  <a:gd name="T1" fmla="*/ 4 h 19"/>
                  <a:gd name="T2" fmla="*/ 2 w 28"/>
                  <a:gd name="T3" fmla="*/ 4 h 19"/>
                  <a:gd name="T4" fmla="*/ 2 w 28"/>
                  <a:gd name="T5" fmla="*/ 4 h 19"/>
                  <a:gd name="T6" fmla="*/ 2 w 28"/>
                  <a:gd name="T7" fmla="*/ 3 h 19"/>
                  <a:gd name="T8" fmla="*/ 2 w 28"/>
                  <a:gd name="T9" fmla="*/ 0 h 19"/>
                  <a:gd name="T10" fmla="*/ 2 w 28"/>
                  <a:gd name="T11" fmla="*/ 3 h 19"/>
                  <a:gd name="T12" fmla="*/ 0 w 28"/>
                  <a:gd name="T13" fmla="*/ 4 h 19"/>
                  <a:gd name="T14" fmla="*/ 2 w 28"/>
                  <a:gd name="T15" fmla="*/ 4 h 19"/>
                  <a:gd name="T16" fmla="*/ 2 w 28"/>
                  <a:gd name="T17" fmla="*/ 4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19"/>
                  <a:gd name="T29" fmla="*/ 28 w 28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19">
                    <a:moveTo>
                      <a:pt x="13" y="18"/>
                    </a:moveTo>
                    <a:lnTo>
                      <a:pt x="22" y="15"/>
                    </a:lnTo>
                    <a:lnTo>
                      <a:pt x="27" y="9"/>
                    </a:lnTo>
                    <a:lnTo>
                      <a:pt x="22" y="3"/>
                    </a:lnTo>
                    <a:lnTo>
                      <a:pt x="13" y="0"/>
                    </a:lnTo>
                    <a:lnTo>
                      <a:pt x="4" y="3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13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7" name="Freeform 157"/>
              <p:cNvSpPr>
                <a:spLocks/>
              </p:cNvSpPr>
              <p:nvPr/>
            </p:nvSpPr>
            <p:spPr bwMode="auto">
              <a:xfrm>
                <a:off x="5034" y="2587"/>
                <a:ext cx="17" cy="17"/>
              </a:xfrm>
              <a:custGeom>
                <a:avLst/>
                <a:gdLst>
                  <a:gd name="T0" fmla="*/ 2 w 21"/>
                  <a:gd name="T1" fmla="*/ 4 h 19"/>
                  <a:gd name="T2" fmla="*/ 2 w 21"/>
                  <a:gd name="T3" fmla="*/ 4 h 19"/>
                  <a:gd name="T4" fmla="*/ 2 w 21"/>
                  <a:gd name="T5" fmla="*/ 4 h 19"/>
                  <a:gd name="T6" fmla="*/ 2 w 21"/>
                  <a:gd name="T7" fmla="*/ 2 h 19"/>
                  <a:gd name="T8" fmla="*/ 2 w 21"/>
                  <a:gd name="T9" fmla="*/ 0 h 19"/>
                  <a:gd name="T10" fmla="*/ 2 w 21"/>
                  <a:gd name="T11" fmla="*/ 2 h 19"/>
                  <a:gd name="T12" fmla="*/ 0 w 21"/>
                  <a:gd name="T13" fmla="*/ 4 h 19"/>
                  <a:gd name="T14" fmla="*/ 2 w 21"/>
                  <a:gd name="T15" fmla="*/ 4 h 19"/>
                  <a:gd name="T16" fmla="*/ 2 w 21"/>
                  <a:gd name="T17" fmla="*/ 4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10" y="18"/>
                    </a:moveTo>
                    <a:lnTo>
                      <a:pt x="17" y="13"/>
                    </a:lnTo>
                    <a:lnTo>
                      <a:pt x="20" y="6"/>
                    </a:lnTo>
                    <a:lnTo>
                      <a:pt x="17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3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8" name="Freeform 158"/>
              <p:cNvSpPr>
                <a:spLocks/>
              </p:cNvSpPr>
              <p:nvPr/>
            </p:nvSpPr>
            <p:spPr bwMode="auto">
              <a:xfrm>
                <a:off x="5056" y="2606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6 h 19"/>
                  <a:gd name="T6" fmla="*/ 3 w 21"/>
                  <a:gd name="T7" fmla="*/ 0 h 19"/>
                  <a:gd name="T8" fmla="*/ 3 w 21"/>
                  <a:gd name="T9" fmla="*/ 0 h 19"/>
                  <a:gd name="T10" fmla="*/ 1 w 21"/>
                  <a:gd name="T11" fmla="*/ 0 h 19"/>
                  <a:gd name="T12" fmla="*/ 0 w 21"/>
                  <a:gd name="T13" fmla="*/ 6 h 19"/>
                  <a:gd name="T14" fmla="*/ 3 w 21"/>
                  <a:gd name="T15" fmla="*/ 9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"/>
                  <a:gd name="T25" fmla="*/ 0 h 19"/>
                  <a:gd name="T26" fmla="*/ 21 w 21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" h="19">
                    <a:moveTo>
                      <a:pt x="9" y="18"/>
                    </a:moveTo>
                    <a:lnTo>
                      <a:pt x="15" y="13"/>
                    </a:lnTo>
                    <a:lnTo>
                      <a:pt x="20" y="6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1" y="0"/>
                    </a:lnTo>
                    <a:lnTo>
                      <a:pt x="0" y="6"/>
                    </a:lnTo>
                    <a:lnTo>
                      <a:pt x="9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9" name="Freeform 159"/>
              <p:cNvSpPr>
                <a:spLocks/>
              </p:cNvSpPr>
              <p:nvPr/>
            </p:nvSpPr>
            <p:spPr bwMode="auto">
              <a:xfrm>
                <a:off x="5075" y="2618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2 h 19"/>
                  <a:gd name="T6" fmla="*/ 3 w 21"/>
                  <a:gd name="T7" fmla="*/ 0 h 19"/>
                  <a:gd name="T8" fmla="*/ 3 w 21"/>
                  <a:gd name="T9" fmla="*/ 2 h 19"/>
                  <a:gd name="T10" fmla="*/ 0 w 21"/>
                  <a:gd name="T11" fmla="*/ 9 h 19"/>
                  <a:gd name="T12" fmla="*/ 3 w 21"/>
                  <a:gd name="T13" fmla="*/ 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9"/>
                  <a:gd name="T23" fmla="*/ 21 w 21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9">
                    <a:moveTo>
                      <a:pt x="10" y="18"/>
                    </a:moveTo>
                    <a:lnTo>
                      <a:pt x="20" y="9"/>
                    </a:lnTo>
                    <a:lnTo>
                      <a:pt x="18" y="2"/>
                    </a:lnTo>
                    <a:lnTo>
                      <a:pt x="10" y="0"/>
                    </a:lnTo>
                    <a:lnTo>
                      <a:pt x="3" y="2"/>
                    </a:lnTo>
                    <a:lnTo>
                      <a:pt x="0" y="9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0" name="Freeform 160"/>
              <p:cNvSpPr>
                <a:spLocks/>
              </p:cNvSpPr>
              <p:nvPr/>
            </p:nvSpPr>
            <p:spPr bwMode="auto">
              <a:xfrm>
                <a:off x="5090" y="2627"/>
                <a:ext cx="18" cy="17"/>
              </a:xfrm>
              <a:custGeom>
                <a:avLst/>
                <a:gdLst>
                  <a:gd name="T0" fmla="*/ 3 w 21"/>
                  <a:gd name="T1" fmla="*/ 4 h 19"/>
                  <a:gd name="T2" fmla="*/ 3 w 21"/>
                  <a:gd name="T3" fmla="*/ 4 h 19"/>
                  <a:gd name="T4" fmla="*/ 3 w 21"/>
                  <a:gd name="T5" fmla="*/ 3 h 19"/>
                  <a:gd name="T6" fmla="*/ 3 w 21"/>
                  <a:gd name="T7" fmla="*/ 0 h 19"/>
                  <a:gd name="T8" fmla="*/ 0 w 21"/>
                  <a:gd name="T9" fmla="*/ 4 h 19"/>
                  <a:gd name="T10" fmla="*/ 3 w 21"/>
                  <a:gd name="T11" fmla="*/ 4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"/>
                  <a:gd name="T19" fmla="*/ 0 h 19"/>
                  <a:gd name="T20" fmla="*/ 21 w 21"/>
                  <a:gd name="T21" fmla="*/ 19 h 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" h="19">
                    <a:moveTo>
                      <a:pt x="10" y="18"/>
                    </a:moveTo>
                    <a:lnTo>
                      <a:pt x="20" y="10"/>
                    </a:lnTo>
                    <a:lnTo>
                      <a:pt x="17" y="3"/>
                    </a:lnTo>
                    <a:lnTo>
                      <a:pt x="10" y="0"/>
                    </a:lnTo>
                    <a:lnTo>
                      <a:pt x="0" y="10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1" name="Freeform 161"/>
              <p:cNvSpPr>
                <a:spLocks/>
              </p:cNvSpPr>
              <p:nvPr/>
            </p:nvSpPr>
            <p:spPr bwMode="auto">
              <a:xfrm>
                <a:off x="5101" y="2640"/>
                <a:ext cx="18" cy="17"/>
              </a:xfrm>
              <a:custGeom>
                <a:avLst/>
                <a:gdLst>
                  <a:gd name="T0" fmla="*/ 3 w 21"/>
                  <a:gd name="T1" fmla="*/ 4 h 19"/>
                  <a:gd name="T2" fmla="*/ 3 w 21"/>
                  <a:gd name="T3" fmla="*/ 4 h 19"/>
                  <a:gd name="T4" fmla="*/ 3 w 21"/>
                  <a:gd name="T5" fmla="*/ 0 h 19"/>
                  <a:gd name="T6" fmla="*/ 0 w 21"/>
                  <a:gd name="T7" fmla="*/ 4 h 19"/>
                  <a:gd name="T8" fmla="*/ 3 w 21"/>
                  <a:gd name="T9" fmla="*/ 4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9"/>
                  <a:gd name="T17" fmla="*/ 21 w 21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9">
                    <a:moveTo>
                      <a:pt x="10" y="18"/>
                    </a:moveTo>
                    <a:lnTo>
                      <a:pt x="20" y="9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2" name="Freeform 162"/>
              <p:cNvSpPr>
                <a:spLocks/>
              </p:cNvSpPr>
              <p:nvPr/>
            </p:nvSpPr>
            <p:spPr bwMode="auto">
              <a:xfrm>
                <a:off x="5108" y="2648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0 h 19"/>
                  <a:gd name="T6" fmla="*/ 0 w 21"/>
                  <a:gd name="T7" fmla="*/ 9 h 19"/>
                  <a:gd name="T8" fmla="*/ 3 w 21"/>
                  <a:gd name="T9" fmla="*/ 9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9"/>
                  <a:gd name="T17" fmla="*/ 21 w 21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9">
                    <a:moveTo>
                      <a:pt x="10" y="18"/>
                    </a:moveTo>
                    <a:lnTo>
                      <a:pt x="20" y="9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3" name="Freeform 163"/>
              <p:cNvSpPr>
                <a:spLocks/>
              </p:cNvSpPr>
              <p:nvPr/>
            </p:nvSpPr>
            <p:spPr bwMode="auto">
              <a:xfrm>
                <a:off x="5142" y="2918"/>
                <a:ext cx="21" cy="17"/>
              </a:xfrm>
              <a:custGeom>
                <a:avLst/>
                <a:gdLst>
                  <a:gd name="T0" fmla="*/ 4 w 24"/>
                  <a:gd name="T1" fmla="*/ 0 h 19"/>
                  <a:gd name="T2" fmla="*/ 4 w 24"/>
                  <a:gd name="T3" fmla="*/ 3 h 19"/>
                  <a:gd name="T4" fmla="*/ 4 w 24"/>
                  <a:gd name="T5" fmla="*/ 4 h 19"/>
                  <a:gd name="T6" fmla="*/ 4 w 24"/>
                  <a:gd name="T7" fmla="*/ 4 h 19"/>
                  <a:gd name="T8" fmla="*/ 4 w 24"/>
                  <a:gd name="T9" fmla="*/ 4 h 19"/>
                  <a:gd name="T10" fmla="*/ 3 w 24"/>
                  <a:gd name="T11" fmla="*/ 4 h 19"/>
                  <a:gd name="T12" fmla="*/ 0 w 24"/>
                  <a:gd name="T13" fmla="*/ 4 h 19"/>
                  <a:gd name="T14" fmla="*/ 3 w 24"/>
                  <a:gd name="T15" fmla="*/ 3 h 19"/>
                  <a:gd name="T16" fmla="*/ 4 w 24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4"/>
                  <a:gd name="T28" fmla="*/ 0 h 19"/>
                  <a:gd name="T29" fmla="*/ 24 w 24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4" h="19">
                    <a:moveTo>
                      <a:pt x="11" y="0"/>
                    </a:moveTo>
                    <a:lnTo>
                      <a:pt x="20" y="3"/>
                    </a:lnTo>
                    <a:lnTo>
                      <a:pt x="23" y="8"/>
                    </a:lnTo>
                    <a:lnTo>
                      <a:pt x="20" y="16"/>
                    </a:lnTo>
                    <a:lnTo>
                      <a:pt x="11" y="18"/>
                    </a:lnTo>
                    <a:lnTo>
                      <a:pt x="3" y="16"/>
                    </a:lnTo>
                    <a:lnTo>
                      <a:pt x="0" y="8"/>
                    </a:lnTo>
                    <a:lnTo>
                      <a:pt x="3" y="3"/>
                    </a:lnTo>
                    <a:lnTo>
                      <a:pt x="11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4" name="Freeform 164"/>
              <p:cNvSpPr>
                <a:spLocks/>
              </p:cNvSpPr>
              <p:nvPr/>
            </p:nvSpPr>
            <p:spPr bwMode="auto">
              <a:xfrm>
                <a:off x="5165" y="2919"/>
                <a:ext cx="20" cy="17"/>
              </a:xfrm>
              <a:custGeom>
                <a:avLst/>
                <a:gdLst>
                  <a:gd name="T0" fmla="*/ 3 w 23"/>
                  <a:gd name="T1" fmla="*/ 0 h 19"/>
                  <a:gd name="T2" fmla="*/ 3 w 23"/>
                  <a:gd name="T3" fmla="*/ 2 h 19"/>
                  <a:gd name="T4" fmla="*/ 3 w 23"/>
                  <a:gd name="T5" fmla="*/ 4 h 19"/>
                  <a:gd name="T6" fmla="*/ 3 w 23"/>
                  <a:gd name="T7" fmla="*/ 4 h 19"/>
                  <a:gd name="T8" fmla="*/ 3 w 23"/>
                  <a:gd name="T9" fmla="*/ 4 h 19"/>
                  <a:gd name="T10" fmla="*/ 3 w 23"/>
                  <a:gd name="T11" fmla="*/ 4 h 19"/>
                  <a:gd name="T12" fmla="*/ 0 w 23"/>
                  <a:gd name="T13" fmla="*/ 4 h 19"/>
                  <a:gd name="T14" fmla="*/ 3 w 23"/>
                  <a:gd name="T15" fmla="*/ 2 h 19"/>
                  <a:gd name="T16" fmla="*/ 3 w 23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"/>
                  <a:gd name="T28" fmla="*/ 0 h 19"/>
                  <a:gd name="T29" fmla="*/ 23 w 23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" h="19">
                    <a:moveTo>
                      <a:pt x="11" y="0"/>
                    </a:moveTo>
                    <a:lnTo>
                      <a:pt x="18" y="2"/>
                    </a:lnTo>
                    <a:lnTo>
                      <a:pt x="22" y="9"/>
                    </a:lnTo>
                    <a:lnTo>
                      <a:pt x="18" y="15"/>
                    </a:lnTo>
                    <a:lnTo>
                      <a:pt x="11" y="18"/>
                    </a:lnTo>
                    <a:lnTo>
                      <a:pt x="3" y="15"/>
                    </a:lnTo>
                    <a:lnTo>
                      <a:pt x="0" y="9"/>
                    </a:lnTo>
                    <a:lnTo>
                      <a:pt x="3" y="2"/>
                    </a:lnTo>
                    <a:lnTo>
                      <a:pt x="11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5" name="Freeform 165"/>
              <p:cNvSpPr>
                <a:spLocks/>
              </p:cNvSpPr>
              <p:nvPr/>
            </p:nvSpPr>
            <p:spPr bwMode="auto">
              <a:xfrm>
                <a:off x="5187" y="2918"/>
                <a:ext cx="19" cy="17"/>
              </a:xfrm>
              <a:custGeom>
                <a:avLst/>
                <a:gdLst>
                  <a:gd name="T0" fmla="*/ 3 w 22"/>
                  <a:gd name="T1" fmla="*/ 0 h 19"/>
                  <a:gd name="T2" fmla="*/ 3 w 22"/>
                  <a:gd name="T3" fmla="*/ 2 h 19"/>
                  <a:gd name="T4" fmla="*/ 3 w 22"/>
                  <a:gd name="T5" fmla="*/ 4 h 19"/>
                  <a:gd name="T6" fmla="*/ 3 w 22"/>
                  <a:gd name="T7" fmla="*/ 4 h 19"/>
                  <a:gd name="T8" fmla="*/ 3 w 22"/>
                  <a:gd name="T9" fmla="*/ 4 h 19"/>
                  <a:gd name="T10" fmla="*/ 2 w 22"/>
                  <a:gd name="T11" fmla="*/ 4 h 19"/>
                  <a:gd name="T12" fmla="*/ 0 w 22"/>
                  <a:gd name="T13" fmla="*/ 4 h 19"/>
                  <a:gd name="T14" fmla="*/ 2 w 22"/>
                  <a:gd name="T15" fmla="*/ 2 h 19"/>
                  <a:gd name="T16" fmla="*/ 3 w 22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"/>
                  <a:gd name="T28" fmla="*/ 0 h 19"/>
                  <a:gd name="T29" fmla="*/ 22 w 22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" h="19">
                    <a:moveTo>
                      <a:pt x="9" y="0"/>
                    </a:moveTo>
                    <a:lnTo>
                      <a:pt x="18" y="2"/>
                    </a:lnTo>
                    <a:lnTo>
                      <a:pt x="21" y="8"/>
                    </a:lnTo>
                    <a:lnTo>
                      <a:pt x="18" y="15"/>
                    </a:lnTo>
                    <a:lnTo>
                      <a:pt x="9" y="18"/>
                    </a:lnTo>
                    <a:lnTo>
                      <a:pt x="2" y="15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6" name="Freeform 166"/>
              <p:cNvSpPr>
                <a:spLocks/>
              </p:cNvSpPr>
              <p:nvPr/>
            </p:nvSpPr>
            <p:spPr bwMode="auto">
              <a:xfrm>
                <a:off x="5012" y="2879"/>
                <a:ext cx="25" cy="17"/>
              </a:xfrm>
              <a:custGeom>
                <a:avLst/>
                <a:gdLst>
                  <a:gd name="T0" fmla="*/ 3 w 29"/>
                  <a:gd name="T1" fmla="*/ 4 h 19"/>
                  <a:gd name="T2" fmla="*/ 3 w 29"/>
                  <a:gd name="T3" fmla="*/ 4 h 19"/>
                  <a:gd name="T4" fmla="*/ 3 w 29"/>
                  <a:gd name="T5" fmla="*/ 4 h 19"/>
                  <a:gd name="T6" fmla="*/ 3 w 29"/>
                  <a:gd name="T7" fmla="*/ 3 h 19"/>
                  <a:gd name="T8" fmla="*/ 3 w 29"/>
                  <a:gd name="T9" fmla="*/ 0 h 19"/>
                  <a:gd name="T10" fmla="*/ 3 w 29"/>
                  <a:gd name="T11" fmla="*/ 3 h 19"/>
                  <a:gd name="T12" fmla="*/ 0 w 29"/>
                  <a:gd name="T13" fmla="*/ 4 h 19"/>
                  <a:gd name="T14" fmla="*/ 3 w 29"/>
                  <a:gd name="T15" fmla="*/ 4 h 19"/>
                  <a:gd name="T16" fmla="*/ 3 w 29"/>
                  <a:gd name="T17" fmla="*/ 4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9"/>
                  <a:gd name="T28" fmla="*/ 0 h 19"/>
                  <a:gd name="T29" fmla="*/ 29 w 29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9" h="19">
                    <a:moveTo>
                      <a:pt x="13" y="18"/>
                    </a:moveTo>
                    <a:lnTo>
                      <a:pt x="23" y="16"/>
                    </a:lnTo>
                    <a:lnTo>
                      <a:pt x="28" y="9"/>
                    </a:lnTo>
                    <a:lnTo>
                      <a:pt x="23" y="3"/>
                    </a:lnTo>
                    <a:lnTo>
                      <a:pt x="13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3" y="16"/>
                    </a:lnTo>
                    <a:lnTo>
                      <a:pt x="13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7" name="Freeform 167"/>
              <p:cNvSpPr>
                <a:spLocks/>
              </p:cNvSpPr>
              <p:nvPr/>
            </p:nvSpPr>
            <p:spPr bwMode="auto">
              <a:xfrm>
                <a:off x="5084" y="2920"/>
                <a:ext cx="17" cy="18"/>
              </a:xfrm>
              <a:custGeom>
                <a:avLst/>
                <a:gdLst>
                  <a:gd name="T0" fmla="*/ 3 w 20"/>
                  <a:gd name="T1" fmla="*/ 9 h 19"/>
                  <a:gd name="T2" fmla="*/ 3 w 20"/>
                  <a:gd name="T3" fmla="*/ 9 h 19"/>
                  <a:gd name="T4" fmla="*/ 3 w 20"/>
                  <a:gd name="T5" fmla="*/ 9 h 19"/>
                  <a:gd name="T6" fmla="*/ 3 w 20"/>
                  <a:gd name="T7" fmla="*/ 3 h 19"/>
                  <a:gd name="T8" fmla="*/ 3 w 20"/>
                  <a:gd name="T9" fmla="*/ 0 h 19"/>
                  <a:gd name="T10" fmla="*/ 3 w 20"/>
                  <a:gd name="T11" fmla="*/ 3 h 19"/>
                  <a:gd name="T12" fmla="*/ 0 w 20"/>
                  <a:gd name="T13" fmla="*/ 9 h 19"/>
                  <a:gd name="T14" fmla="*/ 3 w 20"/>
                  <a:gd name="T15" fmla="*/ 9 h 19"/>
                  <a:gd name="T16" fmla="*/ 3 w 20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19"/>
                  <a:gd name="T29" fmla="*/ 20 w 20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19">
                    <a:moveTo>
                      <a:pt x="9" y="18"/>
                    </a:moveTo>
                    <a:lnTo>
                      <a:pt x="16" y="16"/>
                    </a:lnTo>
                    <a:lnTo>
                      <a:pt x="19" y="9"/>
                    </a:lnTo>
                    <a:lnTo>
                      <a:pt x="16" y="3"/>
                    </a:lnTo>
                    <a:lnTo>
                      <a:pt x="9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3" y="16"/>
                    </a:lnTo>
                    <a:lnTo>
                      <a:pt x="9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168"/>
              <p:cNvSpPr>
                <a:spLocks/>
              </p:cNvSpPr>
              <p:nvPr/>
            </p:nvSpPr>
            <p:spPr bwMode="auto">
              <a:xfrm>
                <a:off x="5045" y="2920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9 h 19"/>
                  <a:gd name="T6" fmla="*/ 3 w 21"/>
                  <a:gd name="T7" fmla="*/ 3 h 19"/>
                  <a:gd name="T8" fmla="*/ 3 w 21"/>
                  <a:gd name="T9" fmla="*/ 0 h 19"/>
                  <a:gd name="T10" fmla="*/ 2 w 21"/>
                  <a:gd name="T11" fmla="*/ 3 h 19"/>
                  <a:gd name="T12" fmla="*/ 0 w 21"/>
                  <a:gd name="T13" fmla="*/ 9 h 19"/>
                  <a:gd name="T14" fmla="*/ 2 w 21"/>
                  <a:gd name="T15" fmla="*/ 9 h 19"/>
                  <a:gd name="T16" fmla="*/ 3 w 21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10" y="18"/>
                    </a:moveTo>
                    <a:lnTo>
                      <a:pt x="17" y="16"/>
                    </a:lnTo>
                    <a:lnTo>
                      <a:pt x="20" y="9"/>
                    </a:lnTo>
                    <a:lnTo>
                      <a:pt x="17" y="3"/>
                    </a:lnTo>
                    <a:lnTo>
                      <a:pt x="10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6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169"/>
              <p:cNvSpPr>
                <a:spLocks/>
              </p:cNvSpPr>
              <p:nvPr/>
            </p:nvSpPr>
            <p:spPr bwMode="auto">
              <a:xfrm>
                <a:off x="5037" y="3258"/>
                <a:ext cx="65" cy="103"/>
              </a:xfrm>
              <a:custGeom>
                <a:avLst/>
                <a:gdLst>
                  <a:gd name="T0" fmla="*/ 3 w 76"/>
                  <a:gd name="T1" fmla="*/ 0 h 112"/>
                  <a:gd name="T2" fmla="*/ 2 w 76"/>
                  <a:gd name="T3" fmla="*/ 2 h 112"/>
                  <a:gd name="T4" fmla="*/ 0 w 76"/>
                  <a:gd name="T5" fmla="*/ 5 h 112"/>
                  <a:gd name="T6" fmla="*/ 1 w 76"/>
                  <a:gd name="T7" fmla="*/ 6 h 112"/>
                  <a:gd name="T8" fmla="*/ 3 w 76"/>
                  <a:gd name="T9" fmla="*/ 12 h 112"/>
                  <a:gd name="T10" fmla="*/ 3 w 76"/>
                  <a:gd name="T11" fmla="*/ 16 h 112"/>
                  <a:gd name="T12" fmla="*/ 3 w 76"/>
                  <a:gd name="T13" fmla="*/ 18 h 112"/>
                  <a:gd name="T14" fmla="*/ 3 w 76"/>
                  <a:gd name="T15" fmla="*/ 21 h 112"/>
                  <a:gd name="T16" fmla="*/ 3 w 76"/>
                  <a:gd name="T17" fmla="*/ 23 h 112"/>
                  <a:gd name="T18" fmla="*/ 3 w 76"/>
                  <a:gd name="T19" fmla="*/ 25 h 112"/>
                  <a:gd name="T20" fmla="*/ 3 w 76"/>
                  <a:gd name="T21" fmla="*/ 26 h 112"/>
                  <a:gd name="T22" fmla="*/ 3 w 76"/>
                  <a:gd name="T23" fmla="*/ 29 h 112"/>
                  <a:gd name="T24" fmla="*/ 3 w 76"/>
                  <a:gd name="T25" fmla="*/ 31 h 112"/>
                  <a:gd name="T26" fmla="*/ 4 w 76"/>
                  <a:gd name="T27" fmla="*/ 27 h 112"/>
                  <a:gd name="T28" fmla="*/ 5 w 76"/>
                  <a:gd name="T29" fmla="*/ 25 h 112"/>
                  <a:gd name="T30" fmla="*/ 6 w 76"/>
                  <a:gd name="T31" fmla="*/ 23 h 112"/>
                  <a:gd name="T32" fmla="*/ 7 w 76"/>
                  <a:gd name="T33" fmla="*/ 21 h 112"/>
                  <a:gd name="T34" fmla="*/ 7 w 76"/>
                  <a:gd name="T35" fmla="*/ 17 h 112"/>
                  <a:gd name="T36" fmla="*/ 7 w 76"/>
                  <a:gd name="T37" fmla="*/ 14 h 112"/>
                  <a:gd name="T38" fmla="*/ 7 w 76"/>
                  <a:gd name="T39" fmla="*/ 15 h 112"/>
                  <a:gd name="T40" fmla="*/ 5 w 76"/>
                  <a:gd name="T41" fmla="*/ 14 h 112"/>
                  <a:gd name="T42" fmla="*/ 3 w 76"/>
                  <a:gd name="T43" fmla="*/ 11 h 112"/>
                  <a:gd name="T44" fmla="*/ 3 w 76"/>
                  <a:gd name="T45" fmla="*/ 8 h 112"/>
                  <a:gd name="T46" fmla="*/ 3 w 76"/>
                  <a:gd name="T47" fmla="*/ 6 h 112"/>
                  <a:gd name="T48" fmla="*/ 3 w 76"/>
                  <a:gd name="T49" fmla="*/ 5 h 112"/>
                  <a:gd name="T50" fmla="*/ 3 w 76"/>
                  <a:gd name="T51" fmla="*/ 2 h 112"/>
                  <a:gd name="T52" fmla="*/ 3 w 76"/>
                  <a:gd name="T53" fmla="*/ 0 h 11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6"/>
                  <a:gd name="T82" fmla="*/ 0 h 112"/>
                  <a:gd name="T83" fmla="*/ 76 w 76"/>
                  <a:gd name="T84" fmla="*/ 112 h 11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6" h="112">
                    <a:moveTo>
                      <a:pt x="7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1" y="12"/>
                    </a:lnTo>
                    <a:lnTo>
                      <a:pt x="21" y="40"/>
                    </a:lnTo>
                    <a:lnTo>
                      <a:pt x="21" y="54"/>
                    </a:lnTo>
                    <a:lnTo>
                      <a:pt x="19" y="64"/>
                    </a:lnTo>
                    <a:lnTo>
                      <a:pt x="16" y="73"/>
                    </a:lnTo>
                    <a:lnTo>
                      <a:pt x="16" y="78"/>
                    </a:lnTo>
                    <a:lnTo>
                      <a:pt x="21" y="84"/>
                    </a:lnTo>
                    <a:lnTo>
                      <a:pt x="27" y="90"/>
                    </a:lnTo>
                    <a:lnTo>
                      <a:pt x="32" y="99"/>
                    </a:lnTo>
                    <a:lnTo>
                      <a:pt x="36" y="111"/>
                    </a:lnTo>
                    <a:lnTo>
                      <a:pt x="44" y="96"/>
                    </a:lnTo>
                    <a:lnTo>
                      <a:pt x="51" y="86"/>
                    </a:lnTo>
                    <a:lnTo>
                      <a:pt x="58" y="80"/>
                    </a:lnTo>
                    <a:lnTo>
                      <a:pt x="65" y="73"/>
                    </a:lnTo>
                    <a:lnTo>
                      <a:pt x="70" y="63"/>
                    </a:lnTo>
                    <a:lnTo>
                      <a:pt x="75" y="49"/>
                    </a:lnTo>
                    <a:lnTo>
                      <a:pt x="65" y="52"/>
                    </a:lnTo>
                    <a:lnTo>
                      <a:pt x="49" y="49"/>
                    </a:lnTo>
                    <a:lnTo>
                      <a:pt x="36" y="38"/>
                    </a:lnTo>
                    <a:lnTo>
                      <a:pt x="30" y="28"/>
                    </a:lnTo>
                    <a:lnTo>
                      <a:pt x="18" y="11"/>
                    </a:lnTo>
                    <a:lnTo>
                      <a:pt x="16" y="5"/>
                    </a:lnTo>
                    <a:lnTo>
                      <a:pt x="14" y="2"/>
                    </a:lnTo>
                    <a:lnTo>
                      <a:pt x="7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170"/>
              <p:cNvSpPr>
                <a:spLocks/>
              </p:cNvSpPr>
              <p:nvPr/>
            </p:nvSpPr>
            <p:spPr bwMode="auto">
              <a:xfrm>
                <a:off x="4970" y="3354"/>
                <a:ext cx="86" cy="97"/>
              </a:xfrm>
              <a:custGeom>
                <a:avLst/>
                <a:gdLst>
                  <a:gd name="T0" fmla="*/ 3 w 100"/>
                  <a:gd name="T1" fmla="*/ 24 h 105"/>
                  <a:gd name="T2" fmla="*/ 1 w 100"/>
                  <a:gd name="T3" fmla="*/ 26 h 105"/>
                  <a:gd name="T4" fmla="*/ 0 w 100"/>
                  <a:gd name="T5" fmla="*/ 28 h 105"/>
                  <a:gd name="T6" fmla="*/ 3 w 100"/>
                  <a:gd name="T7" fmla="*/ 29 h 105"/>
                  <a:gd name="T8" fmla="*/ 3 w 100"/>
                  <a:gd name="T9" fmla="*/ 31 h 105"/>
                  <a:gd name="T10" fmla="*/ 4 w 100"/>
                  <a:gd name="T11" fmla="*/ 31 h 105"/>
                  <a:gd name="T12" fmla="*/ 5 w 100"/>
                  <a:gd name="T13" fmla="*/ 30 h 105"/>
                  <a:gd name="T14" fmla="*/ 6 w 100"/>
                  <a:gd name="T15" fmla="*/ 27 h 105"/>
                  <a:gd name="T16" fmla="*/ 6 w 100"/>
                  <a:gd name="T17" fmla="*/ 25 h 105"/>
                  <a:gd name="T18" fmla="*/ 6 w 100"/>
                  <a:gd name="T19" fmla="*/ 23 h 105"/>
                  <a:gd name="T20" fmla="*/ 6 w 100"/>
                  <a:gd name="T21" fmla="*/ 22 h 105"/>
                  <a:gd name="T22" fmla="*/ 6 w 100"/>
                  <a:gd name="T23" fmla="*/ 20 h 105"/>
                  <a:gd name="T24" fmla="*/ 8 w 100"/>
                  <a:gd name="T25" fmla="*/ 16 h 105"/>
                  <a:gd name="T26" fmla="*/ 8 w 100"/>
                  <a:gd name="T27" fmla="*/ 13 h 105"/>
                  <a:gd name="T28" fmla="*/ 9 w 100"/>
                  <a:gd name="T29" fmla="*/ 9 h 105"/>
                  <a:gd name="T30" fmla="*/ 10 w 100"/>
                  <a:gd name="T31" fmla="*/ 6 h 105"/>
                  <a:gd name="T32" fmla="*/ 10 w 100"/>
                  <a:gd name="T33" fmla="*/ 6 h 105"/>
                  <a:gd name="T34" fmla="*/ 10 w 100"/>
                  <a:gd name="T35" fmla="*/ 6 h 105"/>
                  <a:gd name="T36" fmla="*/ 10 w 100"/>
                  <a:gd name="T37" fmla="*/ 6 h 105"/>
                  <a:gd name="T38" fmla="*/ 9 w 100"/>
                  <a:gd name="T39" fmla="*/ 1 h 105"/>
                  <a:gd name="T40" fmla="*/ 8 w 100"/>
                  <a:gd name="T41" fmla="*/ 0 h 105"/>
                  <a:gd name="T42" fmla="*/ 8 w 100"/>
                  <a:gd name="T43" fmla="*/ 2 h 105"/>
                  <a:gd name="T44" fmla="*/ 7 w 100"/>
                  <a:gd name="T45" fmla="*/ 6 h 105"/>
                  <a:gd name="T46" fmla="*/ 7 w 100"/>
                  <a:gd name="T47" fmla="*/ 7 h 105"/>
                  <a:gd name="T48" fmla="*/ 5 w 100"/>
                  <a:gd name="T49" fmla="*/ 11 h 105"/>
                  <a:gd name="T50" fmla="*/ 3 w 100"/>
                  <a:gd name="T51" fmla="*/ 14 h 105"/>
                  <a:gd name="T52" fmla="*/ 3 w 100"/>
                  <a:gd name="T53" fmla="*/ 18 h 105"/>
                  <a:gd name="T54" fmla="*/ 3 w 100"/>
                  <a:gd name="T55" fmla="*/ 22 h 105"/>
                  <a:gd name="T56" fmla="*/ 3 w 100"/>
                  <a:gd name="T57" fmla="*/ 22 h 105"/>
                  <a:gd name="T58" fmla="*/ 3 w 100"/>
                  <a:gd name="T59" fmla="*/ 24 h 10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00"/>
                  <a:gd name="T91" fmla="*/ 0 h 105"/>
                  <a:gd name="T92" fmla="*/ 100 w 100"/>
                  <a:gd name="T93" fmla="*/ 105 h 105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00" h="105">
                    <a:moveTo>
                      <a:pt x="4" y="78"/>
                    </a:moveTo>
                    <a:lnTo>
                      <a:pt x="1" y="86"/>
                    </a:lnTo>
                    <a:lnTo>
                      <a:pt x="0" y="90"/>
                    </a:lnTo>
                    <a:lnTo>
                      <a:pt x="3" y="95"/>
                    </a:lnTo>
                    <a:lnTo>
                      <a:pt x="35" y="104"/>
                    </a:lnTo>
                    <a:lnTo>
                      <a:pt x="41" y="104"/>
                    </a:lnTo>
                    <a:lnTo>
                      <a:pt x="45" y="99"/>
                    </a:lnTo>
                    <a:lnTo>
                      <a:pt x="55" y="89"/>
                    </a:lnTo>
                    <a:lnTo>
                      <a:pt x="55" y="82"/>
                    </a:lnTo>
                    <a:lnTo>
                      <a:pt x="55" y="76"/>
                    </a:lnTo>
                    <a:lnTo>
                      <a:pt x="55" y="71"/>
                    </a:lnTo>
                    <a:lnTo>
                      <a:pt x="58" y="67"/>
                    </a:lnTo>
                    <a:lnTo>
                      <a:pt x="72" y="52"/>
                    </a:lnTo>
                    <a:lnTo>
                      <a:pt x="80" y="42"/>
                    </a:lnTo>
                    <a:lnTo>
                      <a:pt x="86" y="29"/>
                    </a:lnTo>
                    <a:lnTo>
                      <a:pt x="95" y="20"/>
                    </a:lnTo>
                    <a:lnTo>
                      <a:pt x="99" y="12"/>
                    </a:lnTo>
                    <a:lnTo>
                      <a:pt x="99" y="8"/>
                    </a:lnTo>
                    <a:lnTo>
                      <a:pt x="96" y="6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4" y="2"/>
                    </a:lnTo>
                    <a:lnTo>
                      <a:pt x="65" y="13"/>
                    </a:lnTo>
                    <a:lnTo>
                      <a:pt x="61" y="25"/>
                    </a:lnTo>
                    <a:lnTo>
                      <a:pt x="45" y="36"/>
                    </a:lnTo>
                    <a:lnTo>
                      <a:pt x="33" y="44"/>
                    </a:lnTo>
                    <a:lnTo>
                      <a:pt x="22" y="61"/>
                    </a:lnTo>
                    <a:lnTo>
                      <a:pt x="15" y="71"/>
                    </a:lnTo>
                    <a:lnTo>
                      <a:pt x="11" y="71"/>
                    </a:lnTo>
                    <a:lnTo>
                      <a:pt x="4" y="7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171"/>
              <p:cNvSpPr>
                <a:spLocks/>
              </p:cNvSpPr>
              <p:nvPr/>
            </p:nvSpPr>
            <p:spPr bwMode="auto">
              <a:xfrm>
                <a:off x="4955" y="3530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9 h 19"/>
                  <a:gd name="T6" fmla="*/ 3 w 21"/>
                  <a:gd name="T7" fmla="*/ 2 h 19"/>
                  <a:gd name="T8" fmla="*/ 3 w 21"/>
                  <a:gd name="T9" fmla="*/ 0 h 19"/>
                  <a:gd name="T10" fmla="*/ 2 w 21"/>
                  <a:gd name="T11" fmla="*/ 2 h 19"/>
                  <a:gd name="T12" fmla="*/ 0 w 21"/>
                  <a:gd name="T13" fmla="*/ 9 h 19"/>
                  <a:gd name="T14" fmla="*/ 2 w 21"/>
                  <a:gd name="T15" fmla="*/ 9 h 19"/>
                  <a:gd name="T16" fmla="*/ 3 w 21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9" y="18"/>
                    </a:moveTo>
                    <a:lnTo>
                      <a:pt x="18" y="15"/>
                    </a:lnTo>
                    <a:lnTo>
                      <a:pt x="20" y="9"/>
                    </a:lnTo>
                    <a:lnTo>
                      <a:pt x="18" y="2"/>
                    </a:lnTo>
                    <a:lnTo>
                      <a:pt x="9" y="0"/>
                    </a:lnTo>
                    <a:lnTo>
                      <a:pt x="2" y="2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9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2" name="Freeform 172"/>
              <p:cNvSpPr>
                <a:spLocks/>
              </p:cNvSpPr>
              <p:nvPr/>
            </p:nvSpPr>
            <p:spPr bwMode="auto">
              <a:xfrm>
                <a:off x="4859" y="3600"/>
                <a:ext cx="19" cy="17"/>
              </a:xfrm>
              <a:custGeom>
                <a:avLst/>
                <a:gdLst>
                  <a:gd name="T0" fmla="*/ 3 w 22"/>
                  <a:gd name="T1" fmla="*/ 4 h 19"/>
                  <a:gd name="T2" fmla="*/ 3 w 22"/>
                  <a:gd name="T3" fmla="*/ 4 h 19"/>
                  <a:gd name="T4" fmla="*/ 3 w 22"/>
                  <a:gd name="T5" fmla="*/ 4 h 19"/>
                  <a:gd name="T6" fmla="*/ 3 w 22"/>
                  <a:gd name="T7" fmla="*/ 0 h 19"/>
                  <a:gd name="T8" fmla="*/ 0 w 22"/>
                  <a:gd name="T9" fmla="*/ 4 h 19"/>
                  <a:gd name="T10" fmla="*/ 3 w 22"/>
                  <a:gd name="T11" fmla="*/ 4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"/>
                  <a:gd name="T19" fmla="*/ 0 h 19"/>
                  <a:gd name="T20" fmla="*/ 22 w 22"/>
                  <a:gd name="T21" fmla="*/ 19 h 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" h="19">
                    <a:moveTo>
                      <a:pt x="9" y="18"/>
                    </a:moveTo>
                    <a:lnTo>
                      <a:pt x="17" y="14"/>
                    </a:lnTo>
                    <a:lnTo>
                      <a:pt x="21" y="10"/>
                    </a:lnTo>
                    <a:lnTo>
                      <a:pt x="9" y="0"/>
                    </a:lnTo>
                    <a:lnTo>
                      <a:pt x="0" y="10"/>
                    </a:lnTo>
                    <a:lnTo>
                      <a:pt x="9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3" name="Freeform 173"/>
              <p:cNvSpPr>
                <a:spLocks/>
              </p:cNvSpPr>
              <p:nvPr/>
            </p:nvSpPr>
            <p:spPr bwMode="auto">
              <a:xfrm>
                <a:off x="5044" y="3599"/>
                <a:ext cx="26" cy="17"/>
              </a:xfrm>
              <a:custGeom>
                <a:avLst/>
                <a:gdLst>
                  <a:gd name="T0" fmla="*/ 3 w 31"/>
                  <a:gd name="T1" fmla="*/ 4 h 19"/>
                  <a:gd name="T2" fmla="*/ 3 w 31"/>
                  <a:gd name="T3" fmla="*/ 4 h 19"/>
                  <a:gd name="T4" fmla="*/ 3 w 31"/>
                  <a:gd name="T5" fmla="*/ 4 h 19"/>
                  <a:gd name="T6" fmla="*/ 3 w 31"/>
                  <a:gd name="T7" fmla="*/ 3 h 19"/>
                  <a:gd name="T8" fmla="*/ 3 w 31"/>
                  <a:gd name="T9" fmla="*/ 0 h 19"/>
                  <a:gd name="T10" fmla="*/ 0 w 31"/>
                  <a:gd name="T11" fmla="*/ 4 h 19"/>
                  <a:gd name="T12" fmla="*/ 3 w 31"/>
                  <a:gd name="T13" fmla="*/ 4 h 19"/>
                  <a:gd name="T14" fmla="*/ 3 w 31"/>
                  <a:gd name="T15" fmla="*/ 4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"/>
                  <a:gd name="T25" fmla="*/ 0 h 19"/>
                  <a:gd name="T26" fmla="*/ 31 w 31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" h="19">
                    <a:moveTo>
                      <a:pt x="14" y="18"/>
                    </a:moveTo>
                    <a:lnTo>
                      <a:pt x="24" y="15"/>
                    </a:lnTo>
                    <a:lnTo>
                      <a:pt x="30" y="9"/>
                    </a:lnTo>
                    <a:lnTo>
                      <a:pt x="24" y="3"/>
                    </a:lnTo>
                    <a:lnTo>
                      <a:pt x="14" y="0"/>
                    </a:lnTo>
                    <a:lnTo>
                      <a:pt x="0" y="9"/>
                    </a:lnTo>
                    <a:lnTo>
                      <a:pt x="3" y="15"/>
                    </a:lnTo>
                    <a:lnTo>
                      <a:pt x="14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4" name="Freeform 174"/>
              <p:cNvSpPr>
                <a:spLocks/>
              </p:cNvSpPr>
              <p:nvPr/>
            </p:nvSpPr>
            <p:spPr bwMode="auto">
              <a:xfrm>
                <a:off x="5107" y="3533"/>
                <a:ext cx="21" cy="17"/>
              </a:xfrm>
              <a:custGeom>
                <a:avLst/>
                <a:gdLst>
                  <a:gd name="T0" fmla="*/ 4 w 24"/>
                  <a:gd name="T1" fmla="*/ 4 h 19"/>
                  <a:gd name="T2" fmla="*/ 4 w 24"/>
                  <a:gd name="T3" fmla="*/ 4 h 19"/>
                  <a:gd name="T4" fmla="*/ 4 w 24"/>
                  <a:gd name="T5" fmla="*/ 4 h 19"/>
                  <a:gd name="T6" fmla="*/ 4 w 24"/>
                  <a:gd name="T7" fmla="*/ 3 h 19"/>
                  <a:gd name="T8" fmla="*/ 4 w 24"/>
                  <a:gd name="T9" fmla="*/ 0 h 19"/>
                  <a:gd name="T10" fmla="*/ 2 w 24"/>
                  <a:gd name="T11" fmla="*/ 3 h 19"/>
                  <a:gd name="T12" fmla="*/ 0 w 24"/>
                  <a:gd name="T13" fmla="*/ 4 h 19"/>
                  <a:gd name="T14" fmla="*/ 2 w 24"/>
                  <a:gd name="T15" fmla="*/ 4 h 19"/>
                  <a:gd name="T16" fmla="*/ 4 w 24"/>
                  <a:gd name="T17" fmla="*/ 4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4"/>
                  <a:gd name="T28" fmla="*/ 0 h 19"/>
                  <a:gd name="T29" fmla="*/ 24 w 24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4" h="19">
                    <a:moveTo>
                      <a:pt x="12" y="18"/>
                    </a:moveTo>
                    <a:lnTo>
                      <a:pt x="20" y="16"/>
                    </a:lnTo>
                    <a:lnTo>
                      <a:pt x="23" y="9"/>
                    </a:lnTo>
                    <a:lnTo>
                      <a:pt x="20" y="3"/>
                    </a:lnTo>
                    <a:lnTo>
                      <a:pt x="12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6"/>
                    </a:lnTo>
                    <a:lnTo>
                      <a:pt x="12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5" name="Freeform 175"/>
              <p:cNvSpPr>
                <a:spLocks/>
              </p:cNvSpPr>
              <p:nvPr/>
            </p:nvSpPr>
            <p:spPr bwMode="auto">
              <a:xfrm>
                <a:off x="5133" y="3487"/>
                <a:ext cx="24" cy="17"/>
              </a:xfrm>
              <a:custGeom>
                <a:avLst/>
                <a:gdLst>
                  <a:gd name="T0" fmla="*/ 3 w 28"/>
                  <a:gd name="T1" fmla="*/ 4 h 19"/>
                  <a:gd name="T2" fmla="*/ 3 w 28"/>
                  <a:gd name="T3" fmla="*/ 4 h 19"/>
                  <a:gd name="T4" fmla="*/ 3 w 28"/>
                  <a:gd name="T5" fmla="*/ 4 h 19"/>
                  <a:gd name="T6" fmla="*/ 3 w 28"/>
                  <a:gd name="T7" fmla="*/ 2 h 19"/>
                  <a:gd name="T8" fmla="*/ 3 w 28"/>
                  <a:gd name="T9" fmla="*/ 0 h 19"/>
                  <a:gd name="T10" fmla="*/ 3 w 28"/>
                  <a:gd name="T11" fmla="*/ 2 h 19"/>
                  <a:gd name="T12" fmla="*/ 0 w 28"/>
                  <a:gd name="T13" fmla="*/ 4 h 19"/>
                  <a:gd name="T14" fmla="*/ 3 w 28"/>
                  <a:gd name="T15" fmla="*/ 4 h 19"/>
                  <a:gd name="T16" fmla="*/ 3 w 28"/>
                  <a:gd name="T17" fmla="*/ 4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19"/>
                  <a:gd name="T29" fmla="*/ 28 w 28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19">
                    <a:moveTo>
                      <a:pt x="14" y="18"/>
                    </a:moveTo>
                    <a:lnTo>
                      <a:pt x="24" y="15"/>
                    </a:lnTo>
                    <a:lnTo>
                      <a:pt x="27" y="9"/>
                    </a:lnTo>
                    <a:lnTo>
                      <a:pt x="24" y="2"/>
                    </a:lnTo>
                    <a:lnTo>
                      <a:pt x="14" y="0"/>
                    </a:lnTo>
                    <a:lnTo>
                      <a:pt x="4" y="2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14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6" name="Freeform 176"/>
              <p:cNvSpPr>
                <a:spLocks/>
              </p:cNvSpPr>
              <p:nvPr/>
            </p:nvSpPr>
            <p:spPr bwMode="auto">
              <a:xfrm>
                <a:off x="5212" y="3411"/>
                <a:ext cx="19" cy="17"/>
              </a:xfrm>
              <a:custGeom>
                <a:avLst/>
                <a:gdLst>
                  <a:gd name="T0" fmla="*/ 3 w 22"/>
                  <a:gd name="T1" fmla="*/ 4 h 19"/>
                  <a:gd name="T2" fmla="*/ 3 w 22"/>
                  <a:gd name="T3" fmla="*/ 4 h 19"/>
                  <a:gd name="T4" fmla="*/ 3 w 22"/>
                  <a:gd name="T5" fmla="*/ 4 h 19"/>
                  <a:gd name="T6" fmla="*/ 3 w 22"/>
                  <a:gd name="T7" fmla="*/ 1 h 19"/>
                  <a:gd name="T8" fmla="*/ 3 w 22"/>
                  <a:gd name="T9" fmla="*/ 0 h 19"/>
                  <a:gd name="T10" fmla="*/ 2 w 22"/>
                  <a:gd name="T11" fmla="*/ 1 h 19"/>
                  <a:gd name="T12" fmla="*/ 0 w 22"/>
                  <a:gd name="T13" fmla="*/ 4 h 19"/>
                  <a:gd name="T14" fmla="*/ 2 w 22"/>
                  <a:gd name="T15" fmla="*/ 4 h 19"/>
                  <a:gd name="T16" fmla="*/ 3 w 22"/>
                  <a:gd name="T17" fmla="*/ 4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"/>
                  <a:gd name="T28" fmla="*/ 0 h 19"/>
                  <a:gd name="T29" fmla="*/ 22 w 22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" h="19">
                    <a:moveTo>
                      <a:pt x="9" y="18"/>
                    </a:moveTo>
                    <a:lnTo>
                      <a:pt x="18" y="16"/>
                    </a:lnTo>
                    <a:lnTo>
                      <a:pt x="21" y="9"/>
                    </a:lnTo>
                    <a:lnTo>
                      <a:pt x="18" y="1"/>
                    </a:lnTo>
                    <a:lnTo>
                      <a:pt x="9" y="0"/>
                    </a:lnTo>
                    <a:lnTo>
                      <a:pt x="2" y="1"/>
                    </a:lnTo>
                    <a:lnTo>
                      <a:pt x="0" y="9"/>
                    </a:lnTo>
                    <a:lnTo>
                      <a:pt x="2" y="16"/>
                    </a:lnTo>
                    <a:lnTo>
                      <a:pt x="9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7" name="Freeform 177"/>
              <p:cNvSpPr>
                <a:spLocks/>
              </p:cNvSpPr>
              <p:nvPr/>
            </p:nvSpPr>
            <p:spPr bwMode="auto">
              <a:xfrm>
                <a:off x="4521" y="2593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8 h 19"/>
                  <a:gd name="T6" fmla="*/ 3 w 21"/>
                  <a:gd name="T7" fmla="*/ 2 h 19"/>
                  <a:gd name="T8" fmla="*/ 3 w 21"/>
                  <a:gd name="T9" fmla="*/ 0 h 19"/>
                  <a:gd name="T10" fmla="*/ 1 w 21"/>
                  <a:gd name="T11" fmla="*/ 2 h 19"/>
                  <a:gd name="T12" fmla="*/ 0 w 21"/>
                  <a:gd name="T13" fmla="*/ 8 h 19"/>
                  <a:gd name="T14" fmla="*/ 1 w 21"/>
                  <a:gd name="T15" fmla="*/ 9 h 19"/>
                  <a:gd name="T16" fmla="*/ 3 w 21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9" y="18"/>
                    </a:moveTo>
                    <a:lnTo>
                      <a:pt x="15" y="15"/>
                    </a:lnTo>
                    <a:lnTo>
                      <a:pt x="20" y="8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1" y="2"/>
                    </a:lnTo>
                    <a:lnTo>
                      <a:pt x="0" y="8"/>
                    </a:lnTo>
                    <a:lnTo>
                      <a:pt x="1" y="15"/>
                    </a:lnTo>
                    <a:lnTo>
                      <a:pt x="9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8" name="Freeform 178"/>
              <p:cNvSpPr>
                <a:spLocks/>
              </p:cNvSpPr>
              <p:nvPr/>
            </p:nvSpPr>
            <p:spPr bwMode="auto">
              <a:xfrm>
                <a:off x="4489" y="2486"/>
                <a:ext cx="33" cy="89"/>
              </a:xfrm>
              <a:custGeom>
                <a:avLst/>
                <a:gdLst>
                  <a:gd name="T0" fmla="*/ 3 w 39"/>
                  <a:gd name="T1" fmla="*/ 0 h 96"/>
                  <a:gd name="T2" fmla="*/ 3 w 39"/>
                  <a:gd name="T3" fmla="*/ 0 h 96"/>
                  <a:gd name="T4" fmla="*/ 3 w 39"/>
                  <a:gd name="T5" fmla="*/ 2 h 96"/>
                  <a:gd name="T6" fmla="*/ 2 w 39"/>
                  <a:gd name="T7" fmla="*/ 6 h 96"/>
                  <a:gd name="T8" fmla="*/ 0 w 39"/>
                  <a:gd name="T9" fmla="*/ 7 h 96"/>
                  <a:gd name="T10" fmla="*/ 0 w 39"/>
                  <a:gd name="T11" fmla="*/ 16 h 96"/>
                  <a:gd name="T12" fmla="*/ 2 w 39"/>
                  <a:gd name="T13" fmla="*/ 18 h 96"/>
                  <a:gd name="T14" fmla="*/ 2 w 39"/>
                  <a:gd name="T15" fmla="*/ 18 h 96"/>
                  <a:gd name="T16" fmla="*/ 0 w 39"/>
                  <a:gd name="T17" fmla="*/ 19 h 96"/>
                  <a:gd name="T18" fmla="*/ 0 w 39"/>
                  <a:gd name="T19" fmla="*/ 21 h 96"/>
                  <a:gd name="T20" fmla="*/ 3 w 39"/>
                  <a:gd name="T21" fmla="*/ 27 h 96"/>
                  <a:gd name="T22" fmla="*/ 3 w 39"/>
                  <a:gd name="T23" fmla="*/ 31 h 96"/>
                  <a:gd name="T24" fmla="*/ 3 w 39"/>
                  <a:gd name="T25" fmla="*/ 30 h 96"/>
                  <a:gd name="T26" fmla="*/ 3 w 39"/>
                  <a:gd name="T27" fmla="*/ 29 h 96"/>
                  <a:gd name="T28" fmla="*/ 3 w 39"/>
                  <a:gd name="T29" fmla="*/ 18 h 96"/>
                  <a:gd name="T30" fmla="*/ 3 w 39"/>
                  <a:gd name="T31" fmla="*/ 14 h 96"/>
                  <a:gd name="T32" fmla="*/ 3 w 39"/>
                  <a:gd name="T33" fmla="*/ 11 h 96"/>
                  <a:gd name="T34" fmla="*/ 3 w 39"/>
                  <a:gd name="T35" fmla="*/ 6 h 96"/>
                  <a:gd name="T36" fmla="*/ 3 w 39"/>
                  <a:gd name="T37" fmla="*/ 6 h 96"/>
                  <a:gd name="T38" fmla="*/ 3 w 39"/>
                  <a:gd name="T39" fmla="*/ 0 h 96"/>
                  <a:gd name="T40" fmla="*/ 3 w 39"/>
                  <a:gd name="T41" fmla="*/ 1 h 96"/>
                  <a:gd name="T42" fmla="*/ 3 w 39"/>
                  <a:gd name="T43" fmla="*/ 0 h 9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9"/>
                  <a:gd name="T67" fmla="*/ 0 h 96"/>
                  <a:gd name="T68" fmla="*/ 39 w 39"/>
                  <a:gd name="T69" fmla="*/ 96 h 9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9" h="96">
                    <a:moveTo>
                      <a:pt x="19" y="0"/>
                    </a:moveTo>
                    <a:lnTo>
                      <a:pt x="12" y="0"/>
                    </a:lnTo>
                    <a:lnTo>
                      <a:pt x="4" y="2"/>
                    </a:lnTo>
                    <a:lnTo>
                      <a:pt x="2" y="7"/>
                    </a:lnTo>
                    <a:lnTo>
                      <a:pt x="0" y="24"/>
                    </a:lnTo>
                    <a:lnTo>
                      <a:pt x="0" y="48"/>
                    </a:lnTo>
                    <a:lnTo>
                      <a:pt x="2" y="54"/>
                    </a:lnTo>
                    <a:lnTo>
                      <a:pt x="2" y="56"/>
                    </a:lnTo>
                    <a:lnTo>
                      <a:pt x="0" y="59"/>
                    </a:lnTo>
                    <a:lnTo>
                      <a:pt x="0" y="66"/>
                    </a:lnTo>
                    <a:lnTo>
                      <a:pt x="5" y="81"/>
                    </a:lnTo>
                    <a:lnTo>
                      <a:pt x="14" y="95"/>
                    </a:lnTo>
                    <a:lnTo>
                      <a:pt x="19" y="93"/>
                    </a:lnTo>
                    <a:lnTo>
                      <a:pt x="23" y="87"/>
                    </a:lnTo>
                    <a:lnTo>
                      <a:pt x="24" y="55"/>
                    </a:lnTo>
                    <a:lnTo>
                      <a:pt x="30" y="41"/>
                    </a:lnTo>
                    <a:lnTo>
                      <a:pt x="31" y="32"/>
                    </a:lnTo>
                    <a:lnTo>
                      <a:pt x="34" y="22"/>
                    </a:lnTo>
                    <a:lnTo>
                      <a:pt x="35" y="13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1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9" name="Freeform 179"/>
              <p:cNvSpPr>
                <a:spLocks/>
              </p:cNvSpPr>
              <p:nvPr/>
            </p:nvSpPr>
            <p:spPr bwMode="auto">
              <a:xfrm>
                <a:off x="4460" y="2577"/>
                <a:ext cx="29" cy="32"/>
              </a:xfrm>
              <a:custGeom>
                <a:avLst/>
                <a:gdLst>
                  <a:gd name="T0" fmla="*/ 0 w 33"/>
                  <a:gd name="T1" fmla="*/ 7 h 35"/>
                  <a:gd name="T2" fmla="*/ 0 w 33"/>
                  <a:gd name="T3" fmla="*/ 8 h 35"/>
                  <a:gd name="T4" fmla="*/ 2 w 33"/>
                  <a:gd name="T5" fmla="*/ 9 h 35"/>
                  <a:gd name="T6" fmla="*/ 4 w 33"/>
                  <a:gd name="T7" fmla="*/ 7 h 35"/>
                  <a:gd name="T8" fmla="*/ 4 w 33"/>
                  <a:gd name="T9" fmla="*/ 5 h 35"/>
                  <a:gd name="T10" fmla="*/ 4 w 33"/>
                  <a:gd name="T11" fmla="*/ 5 h 35"/>
                  <a:gd name="T12" fmla="*/ 4 w 33"/>
                  <a:gd name="T13" fmla="*/ 1 h 35"/>
                  <a:gd name="T14" fmla="*/ 4 w 33"/>
                  <a:gd name="T15" fmla="*/ 0 h 35"/>
                  <a:gd name="T16" fmla="*/ 4 w 33"/>
                  <a:gd name="T17" fmla="*/ 0 h 35"/>
                  <a:gd name="T18" fmla="*/ 4 w 33"/>
                  <a:gd name="T19" fmla="*/ 5 h 35"/>
                  <a:gd name="T20" fmla="*/ 0 w 33"/>
                  <a:gd name="T21" fmla="*/ 7 h 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3"/>
                  <a:gd name="T34" fmla="*/ 0 h 35"/>
                  <a:gd name="T35" fmla="*/ 33 w 33"/>
                  <a:gd name="T36" fmla="*/ 35 h 3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3" h="35">
                    <a:moveTo>
                      <a:pt x="0" y="28"/>
                    </a:moveTo>
                    <a:lnTo>
                      <a:pt x="0" y="30"/>
                    </a:lnTo>
                    <a:lnTo>
                      <a:pt x="2" y="34"/>
                    </a:lnTo>
                    <a:lnTo>
                      <a:pt x="14" y="28"/>
                    </a:lnTo>
                    <a:lnTo>
                      <a:pt x="21" y="22"/>
                    </a:lnTo>
                    <a:lnTo>
                      <a:pt x="32" y="5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11" y="15"/>
                    </a:lnTo>
                    <a:lnTo>
                      <a:pt x="0" y="2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0" name="Freeform 180"/>
              <p:cNvSpPr>
                <a:spLocks/>
              </p:cNvSpPr>
              <p:nvPr/>
            </p:nvSpPr>
            <p:spPr bwMode="auto">
              <a:xfrm>
                <a:off x="4507" y="2573"/>
                <a:ext cx="20" cy="22"/>
              </a:xfrm>
              <a:custGeom>
                <a:avLst/>
                <a:gdLst>
                  <a:gd name="T0" fmla="*/ 3 w 23"/>
                  <a:gd name="T1" fmla="*/ 0 h 24"/>
                  <a:gd name="T2" fmla="*/ 3 w 23"/>
                  <a:gd name="T3" fmla="*/ 2 h 24"/>
                  <a:gd name="T4" fmla="*/ 2 w 23"/>
                  <a:gd name="T5" fmla="*/ 3 h 24"/>
                  <a:gd name="T6" fmla="*/ 0 w 23"/>
                  <a:gd name="T7" fmla="*/ 6 h 24"/>
                  <a:gd name="T8" fmla="*/ 1 w 23"/>
                  <a:gd name="T9" fmla="*/ 6 h 24"/>
                  <a:gd name="T10" fmla="*/ 3 w 23"/>
                  <a:gd name="T11" fmla="*/ 6 h 24"/>
                  <a:gd name="T12" fmla="*/ 3 w 23"/>
                  <a:gd name="T13" fmla="*/ 6 h 24"/>
                  <a:gd name="T14" fmla="*/ 3 w 23"/>
                  <a:gd name="T15" fmla="*/ 6 h 24"/>
                  <a:gd name="T16" fmla="*/ 3 w 23"/>
                  <a:gd name="T17" fmla="*/ 6 h 24"/>
                  <a:gd name="T18" fmla="*/ 3 w 23"/>
                  <a:gd name="T19" fmla="*/ 6 h 24"/>
                  <a:gd name="T20" fmla="*/ 3 w 23"/>
                  <a:gd name="T21" fmla="*/ 0 h 2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4"/>
                  <a:gd name="T35" fmla="*/ 23 w 23"/>
                  <a:gd name="T36" fmla="*/ 24 h 2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4">
                    <a:moveTo>
                      <a:pt x="11" y="0"/>
                    </a:moveTo>
                    <a:lnTo>
                      <a:pt x="4" y="2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1" y="15"/>
                    </a:lnTo>
                    <a:lnTo>
                      <a:pt x="5" y="23"/>
                    </a:lnTo>
                    <a:lnTo>
                      <a:pt x="16" y="21"/>
                    </a:lnTo>
                    <a:lnTo>
                      <a:pt x="20" y="18"/>
                    </a:lnTo>
                    <a:lnTo>
                      <a:pt x="22" y="15"/>
                    </a:lnTo>
                    <a:lnTo>
                      <a:pt x="18" y="6"/>
                    </a:lnTo>
                    <a:lnTo>
                      <a:pt x="11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1" name="Freeform 181"/>
              <p:cNvSpPr>
                <a:spLocks/>
              </p:cNvSpPr>
              <p:nvPr/>
            </p:nvSpPr>
            <p:spPr bwMode="auto">
              <a:xfrm>
                <a:off x="4513" y="2540"/>
                <a:ext cx="23" cy="17"/>
              </a:xfrm>
              <a:custGeom>
                <a:avLst/>
                <a:gdLst>
                  <a:gd name="T0" fmla="*/ 3 w 27"/>
                  <a:gd name="T1" fmla="*/ 4 h 19"/>
                  <a:gd name="T2" fmla="*/ 3 w 27"/>
                  <a:gd name="T3" fmla="*/ 4 h 19"/>
                  <a:gd name="T4" fmla="*/ 3 w 27"/>
                  <a:gd name="T5" fmla="*/ 4 h 19"/>
                  <a:gd name="T6" fmla="*/ 3 w 27"/>
                  <a:gd name="T7" fmla="*/ 4 h 19"/>
                  <a:gd name="T8" fmla="*/ 3 w 27"/>
                  <a:gd name="T9" fmla="*/ 3 h 19"/>
                  <a:gd name="T10" fmla="*/ 3 w 27"/>
                  <a:gd name="T11" fmla="*/ 0 h 19"/>
                  <a:gd name="T12" fmla="*/ 3 w 27"/>
                  <a:gd name="T13" fmla="*/ 3 h 19"/>
                  <a:gd name="T14" fmla="*/ 0 w 27"/>
                  <a:gd name="T15" fmla="*/ 4 h 19"/>
                  <a:gd name="T16" fmla="*/ 3 w 27"/>
                  <a:gd name="T17" fmla="*/ 4 h 19"/>
                  <a:gd name="T18" fmla="*/ 3 w 27"/>
                  <a:gd name="T19" fmla="*/ 4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7"/>
                  <a:gd name="T31" fmla="*/ 0 h 19"/>
                  <a:gd name="T32" fmla="*/ 27 w 27"/>
                  <a:gd name="T33" fmla="*/ 19 h 1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7" h="19">
                    <a:moveTo>
                      <a:pt x="13" y="18"/>
                    </a:moveTo>
                    <a:lnTo>
                      <a:pt x="22" y="15"/>
                    </a:lnTo>
                    <a:lnTo>
                      <a:pt x="26" y="9"/>
                    </a:lnTo>
                    <a:lnTo>
                      <a:pt x="24" y="4"/>
                    </a:lnTo>
                    <a:lnTo>
                      <a:pt x="22" y="3"/>
                    </a:lnTo>
                    <a:lnTo>
                      <a:pt x="13" y="0"/>
                    </a:lnTo>
                    <a:lnTo>
                      <a:pt x="4" y="3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13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2" name="Freeform 182"/>
              <p:cNvSpPr>
                <a:spLocks/>
              </p:cNvSpPr>
              <p:nvPr/>
            </p:nvSpPr>
            <p:spPr bwMode="auto">
              <a:xfrm>
                <a:off x="4536" y="2568"/>
                <a:ext cx="19" cy="19"/>
              </a:xfrm>
              <a:custGeom>
                <a:avLst/>
                <a:gdLst>
                  <a:gd name="T0" fmla="*/ 3 w 22"/>
                  <a:gd name="T1" fmla="*/ 10 h 20"/>
                  <a:gd name="T2" fmla="*/ 3 w 22"/>
                  <a:gd name="T3" fmla="*/ 10 h 20"/>
                  <a:gd name="T4" fmla="*/ 3 w 22"/>
                  <a:gd name="T5" fmla="*/ 8 h 20"/>
                  <a:gd name="T6" fmla="*/ 3 w 22"/>
                  <a:gd name="T7" fmla="*/ 2 h 20"/>
                  <a:gd name="T8" fmla="*/ 3 w 22"/>
                  <a:gd name="T9" fmla="*/ 0 h 20"/>
                  <a:gd name="T10" fmla="*/ 3 w 22"/>
                  <a:gd name="T11" fmla="*/ 2 h 20"/>
                  <a:gd name="T12" fmla="*/ 0 w 22"/>
                  <a:gd name="T13" fmla="*/ 8 h 20"/>
                  <a:gd name="T14" fmla="*/ 3 w 22"/>
                  <a:gd name="T15" fmla="*/ 10 h 20"/>
                  <a:gd name="T16" fmla="*/ 3 w 22"/>
                  <a:gd name="T17" fmla="*/ 10 h 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"/>
                  <a:gd name="T28" fmla="*/ 0 h 20"/>
                  <a:gd name="T29" fmla="*/ 22 w 22"/>
                  <a:gd name="T30" fmla="*/ 20 h 2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" h="20">
                    <a:moveTo>
                      <a:pt x="11" y="19"/>
                    </a:moveTo>
                    <a:lnTo>
                      <a:pt x="16" y="15"/>
                    </a:lnTo>
                    <a:lnTo>
                      <a:pt x="21" y="8"/>
                    </a:lnTo>
                    <a:lnTo>
                      <a:pt x="16" y="2"/>
                    </a:lnTo>
                    <a:lnTo>
                      <a:pt x="11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3" y="15"/>
                    </a:lnTo>
                    <a:lnTo>
                      <a:pt x="11" y="1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3" name="Freeform 183"/>
              <p:cNvSpPr>
                <a:spLocks/>
              </p:cNvSpPr>
              <p:nvPr/>
            </p:nvSpPr>
            <p:spPr bwMode="auto">
              <a:xfrm>
                <a:off x="4513" y="2601"/>
                <a:ext cx="57" cy="42"/>
              </a:xfrm>
              <a:custGeom>
                <a:avLst/>
                <a:gdLst>
                  <a:gd name="T0" fmla="*/ 4 w 67"/>
                  <a:gd name="T1" fmla="*/ 0 h 46"/>
                  <a:gd name="T2" fmla="*/ 3 w 67"/>
                  <a:gd name="T3" fmla="*/ 5 h 46"/>
                  <a:gd name="T4" fmla="*/ 3 w 67"/>
                  <a:gd name="T5" fmla="*/ 5 h 46"/>
                  <a:gd name="T6" fmla="*/ 3 w 67"/>
                  <a:gd name="T7" fmla="*/ 5 h 46"/>
                  <a:gd name="T8" fmla="*/ 1 w 67"/>
                  <a:gd name="T9" fmla="*/ 5 h 46"/>
                  <a:gd name="T10" fmla="*/ 0 w 67"/>
                  <a:gd name="T11" fmla="*/ 8 h 46"/>
                  <a:gd name="T12" fmla="*/ 3 w 67"/>
                  <a:gd name="T13" fmla="*/ 9 h 46"/>
                  <a:gd name="T14" fmla="*/ 3 w 67"/>
                  <a:gd name="T15" fmla="*/ 8 h 46"/>
                  <a:gd name="T16" fmla="*/ 3 w 67"/>
                  <a:gd name="T17" fmla="*/ 10 h 46"/>
                  <a:gd name="T18" fmla="*/ 3 w 67"/>
                  <a:gd name="T19" fmla="*/ 11 h 46"/>
                  <a:gd name="T20" fmla="*/ 3 w 67"/>
                  <a:gd name="T21" fmla="*/ 11 h 46"/>
                  <a:gd name="T22" fmla="*/ 3 w 67"/>
                  <a:gd name="T23" fmla="*/ 12 h 46"/>
                  <a:gd name="T24" fmla="*/ 4 w 67"/>
                  <a:gd name="T25" fmla="*/ 12 h 46"/>
                  <a:gd name="T26" fmla="*/ 5 w 67"/>
                  <a:gd name="T27" fmla="*/ 11 h 46"/>
                  <a:gd name="T28" fmla="*/ 5 w 67"/>
                  <a:gd name="T29" fmla="*/ 10 h 46"/>
                  <a:gd name="T30" fmla="*/ 4 w 67"/>
                  <a:gd name="T31" fmla="*/ 8 h 46"/>
                  <a:gd name="T32" fmla="*/ 5 w 67"/>
                  <a:gd name="T33" fmla="*/ 7 h 46"/>
                  <a:gd name="T34" fmla="*/ 5 w 67"/>
                  <a:gd name="T35" fmla="*/ 7 h 46"/>
                  <a:gd name="T36" fmla="*/ 5 w 67"/>
                  <a:gd name="T37" fmla="*/ 8 h 46"/>
                  <a:gd name="T38" fmla="*/ 6 w 67"/>
                  <a:gd name="T39" fmla="*/ 9 h 46"/>
                  <a:gd name="T40" fmla="*/ 6 w 67"/>
                  <a:gd name="T41" fmla="*/ 8 h 46"/>
                  <a:gd name="T42" fmla="*/ 6 w 67"/>
                  <a:gd name="T43" fmla="*/ 5 h 46"/>
                  <a:gd name="T44" fmla="*/ 7 w 67"/>
                  <a:gd name="T45" fmla="*/ 5 h 46"/>
                  <a:gd name="T46" fmla="*/ 6 w 67"/>
                  <a:gd name="T47" fmla="*/ 5 h 46"/>
                  <a:gd name="T48" fmla="*/ 5 w 67"/>
                  <a:gd name="T49" fmla="*/ 2 h 46"/>
                  <a:gd name="T50" fmla="*/ 5 w 67"/>
                  <a:gd name="T51" fmla="*/ 0 h 46"/>
                  <a:gd name="T52" fmla="*/ 4 w 67"/>
                  <a:gd name="T53" fmla="*/ 0 h 4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67"/>
                  <a:gd name="T82" fmla="*/ 0 h 46"/>
                  <a:gd name="T83" fmla="*/ 67 w 67"/>
                  <a:gd name="T84" fmla="*/ 46 h 4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67" h="46">
                    <a:moveTo>
                      <a:pt x="43" y="0"/>
                    </a:moveTo>
                    <a:lnTo>
                      <a:pt x="32" y="7"/>
                    </a:lnTo>
                    <a:lnTo>
                      <a:pt x="21" y="9"/>
                    </a:lnTo>
                    <a:lnTo>
                      <a:pt x="5" y="15"/>
                    </a:lnTo>
                    <a:lnTo>
                      <a:pt x="1" y="24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22" y="30"/>
                    </a:lnTo>
                    <a:lnTo>
                      <a:pt x="22" y="36"/>
                    </a:lnTo>
                    <a:lnTo>
                      <a:pt x="23" y="40"/>
                    </a:lnTo>
                    <a:lnTo>
                      <a:pt x="27" y="42"/>
                    </a:lnTo>
                    <a:lnTo>
                      <a:pt x="39" y="45"/>
                    </a:lnTo>
                    <a:lnTo>
                      <a:pt x="43" y="45"/>
                    </a:lnTo>
                    <a:lnTo>
                      <a:pt x="48" y="41"/>
                    </a:lnTo>
                    <a:lnTo>
                      <a:pt x="49" y="36"/>
                    </a:lnTo>
                    <a:lnTo>
                      <a:pt x="45" y="31"/>
                    </a:lnTo>
                    <a:lnTo>
                      <a:pt x="48" y="27"/>
                    </a:lnTo>
                    <a:lnTo>
                      <a:pt x="50" y="28"/>
                    </a:lnTo>
                    <a:lnTo>
                      <a:pt x="52" y="30"/>
                    </a:lnTo>
                    <a:lnTo>
                      <a:pt x="58" y="33"/>
                    </a:lnTo>
                    <a:lnTo>
                      <a:pt x="62" y="30"/>
                    </a:lnTo>
                    <a:lnTo>
                      <a:pt x="64" y="23"/>
                    </a:lnTo>
                    <a:lnTo>
                      <a:pt x="66" y="16"/>
                    </a:lnTo>
                    <a:lnTo>
                      <a:pt x="62" y="10"/>
                    </a:lnTo>
                    <a:lnTo>
                      <a:pt x="53" y="2"/>
                    </a:lnTo>
                    <a:lnTo>
                      <a:pt x="50" y="0"/>
                    </a:lnTo>
                    <a:lnTo>
                      <a:pt x="43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4" name="Freeform 184"/>
              <p:cNvSpPr>
                <a:spLocks/>
              </p:cNvSpPr>
              <p:nvPr/>
            </p:nvSpPr>
            <p:spPr bwMode="auto">
              <a:xfrm>
                <a:off x="4381" y="2627"/>
                <a:ext cx="102" cy="88"/>
              </a:xfrm>
              <a:custGeom>
                <a:avLst/>
                <a:gdLst>
                  <a:gd name="T0" fmla="*/ 7 w 120"/>
                  <a:gd name="T1" fmla="*/ 17 h 95"/>
                  <a:gd name="T2" fmla="*/ 7 w 120"/>
                  <a:gd name="T3" fmla="*/ 15 h 95"/>
                  <a:gd name="T4" fmla="*/ 8 w 120"/>
                  <a:gd name="T5" fmla="*/ 15 h 95"/>
                  <a:gd name="T6" fmla="*/ 9 w 120"/>
                  <a:gd name="T7" fmla="*/ 14 h 95"/>
                  <a:gd name="T8" fmla="*/ 10 w 120"/>
                  <a:gd name="T9" fmla="*/ 13 h 95"/>
                  <a:gd name="T10" fmla="*/ 9 w 120"/>
                  <a:gd name="T11" fmla="*/ 12 h 95"/>
                  <a:gd name="T12" fmla="*/ 10 w 120"/>
                  <a:gd name="T13" fmla="*/ 10 h 95"/>
                  <a:gd name="T14" fmla="*/ 10 w 120"/>
                  <a:gd name="T15" fmla="*/ 8 h 95"/>
                  <a:gd name="T16" fmla="*/ 10 w 120"/>
                  <a:gd name="T17" fmla="*/ 7 h 95"/>
                  <a:gd name="T18" fmla="*/ 10 w 120"/>
                  <a:gd name="T19" fmla="*/ 6 h 95"/>
                  <a:gd name="T20" fmla="*/ 9 w 120"/>
                  <a:gd name="T21" fmla="*/ 6 h 95"/>
                  <a:gd name="T22" fmla="*/ 9 w 120"/>
                  <a:gd name="T23" fmla="*/ 0 h 95"/>
                  <a:gd name="T24" fmla="*/ 8 w 120"/>
                  <a:gd name="T25" fmla="*/ 0 h 95"/>
                  <a:gd name="T26" fmla="*/ 8 w 120"/>
                  <a:gd name="T27" fmla="*/ 2 h 95"/>
                  <a:gd name="T28" fmla="*/ 7 w 120"/>
                  <a:gd name="T29" fmla="*/ 6 h 95"/>
                  <a:gd name="T30" fmla="*/ 6 w 120"/>
                  <a:gd name="T31" fmla="*/ 6 h 95"/>
                  <a:gd name="T32" fmla="*/ 5 w 120"/>
                  <a:gd name="T33" fmla="*/ 12 h 95"/>
                  <a:gd name="T34" fmla="*/ 3 w 120"/>
                  <a:gd name="T35" fmla="*/ 15 h 95"/>
                  <a:gd name="T36" fmla="*/ 3 w 120"/>
                  <a:gd name="T37" fmla="*/ 17 h 95"/>
                  <a:gd name="T38" fmla="*/ 3 w 120"/>
                  <a:gd name="T39" fmla="*/ 19 h 95"/>
                  <a:gd name="T40" fmla="*/ 3 w 120"/>
                  <a:gd name="T41" fmla="*/ 26 h 95"/>
                  <a:gd name="T42" fmla="*/ 0 w 120"/>
                  <a:gd name="T43" fmla="*/ 27 h 95"/>
                  <a:gd name="T44" fmla="*/ 3 w 120"/>
                  <a:gd name="T45" fmla="*/ 28 h 95"/>
                  <a:gd name="T46" fmla="*/ 3 w 120"/>
                  <a:gd name="T47" fmla="*/ 29 h 95"/>
                  <a:gd name="T48" fmla="*/ 3 w 120"/>
                  <a:gd name="T49" fmla="*/ 30 h 95"/>
                  <a:gd name="T50" fmla="*/ 3 w 120"/>
                  <a:gd name="T51" fmla="*/ 29 h 95"/>
                  <a:gd name="T52" fmla="*/ 3 w 120"/>
                  <a:gd name="T53" fmla="*/ 27 h 95"/>
                  <a:gd name="T54" fmla="*/ 3 w 120"/>
                  <a:gd name="T55" fmla="*/ 26 h 95"/>
                  <a:gd name="T56" fmla="*/ 3 w 120"/>
                  <a:gd name="T57" fmla="*/ 25 h 95"/>
                  <a:gd name="T58" fmla="*/ 4 w 120"/>
                  <a:gd name="T59" fmla="*/ 24 h 95"/>
                  <a:gd name="T60" fmla="*/ 5 w 120"/>
                  <a:gd name="T61" fmla="*/ 23 h 95"/>
                  <a:gd name="T62" fmla="*/ 6 w 120"/>
                  <a:gd name="T63" fmla="*/ 21 h 95"/>
                  <a:gd name="T64" fmla="*/ 7 w 120"/>
                  <a:gd name="T65" fmla="*/ 17 h 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0"/>
                  <a:gd name="T100" fmla="*/ 0 h 95"/>
                  <a:gd name="T101" fmla="*/ 120 w 120"/>
                  <a:gd name="T102" fmla="*/ 95 h 9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0" h="95">
                    <a:moveTo>
                      <a:pt x="67" y="54"/>
                    </a:moveTo>
                    <a:lnTo>
                      <a:pt x="75" y="44"/>
                    </a:lnTo>
                    <a:lnTo>
                      <a:pt x="91" y="44"/>
                    </a:lnTo>
                    <a:lnTo>
                      <a:pt x="105" y="42"/>
                    </a:lnTo>
                    <a:lnTo>
                      <a:pt x="110" y="40"/>
                    </a:lnTo>
                    <a:lnTo>
                      <a:pt x="94" y="35"/>
                    </a:lnTo>
                    <a:lnTo>
                      <a:pt x="117" y="30"/>
                    </a:lnTo>
                    <a:lnTo>
                      <a:pt x="119" y="26"/>
                    </a:lnTo>
                    <a:lnTo>
                      <a:pt x="117" y="24"/>
                    </a:lnTo>
                    <a:lnTo>
                      <a:pt x="113" y="22"/>
                    </a:lnTo>
                    <a:lnTo>
                      <a:pt x="99" y="6"/>
                    </a:lnTo>
                    <a:lnTo>
                      <a:pt x="93" y="0"/>
                    </a:lnTo>
                    <a:lnTo>
                      <a:pt x="89" y="0"/>
                    </a:lnTo>
                    <a:lnTo>
                      <a:pt x="80" y="2"/>
                    </a:lnTo>
                    <a:lnTo>
                      <a:pt x="74" y="6"/>
                    </a:lnTo>
                    <a:lnTo>
                      <a:pt x="63" y="12"/>
                    </a:lnTo>
                    <a:lnTo>
                      <a:pt x="52" y="35"/>
                    </a:lnTo>
                    <a:lnTo>
                      <a:pt x="35" y="45"/>
                    </a:lnTo>
                    <a:lnTo>
                      <a:pt x="24" y="53"/>
                    </a:lnTo>
                    <a:lnTo>
                      <a:pt x="17" y="61"/>
                    </a:lnTo>
                    <a:lnTo>
                      <a:pt x="9" y="81"/>
                    </a:lnTo>
                    <a:lnTo>
                      <a:pt x="0" y="85"/>
                    </a:lnTo>
                    <a:lnTo>
                      <a:pt x="4" y="89"/>
                    </a:lnTo>
                    <a:lnTo>
                      <a:pt x="9" y="91"/>
                    </a:lnTo>
                    <a:lnTo>
                      <a:pt x="15" y="94"/>
                    </a:lnTo>
                    <a:lnTo>
                      <a:pt x="21" y="91"/>
                    </a:lnTo>
                    <a:lnTo>
                      <a:pt x="26" y="85"/>
                    </a:lnTo>
                    <a:lnTo>
                      <a:pt x="31" y="80"/>
                    </a:lnTo>
                    <a:lnTo>
                      <a:pt x="35" y="77"/>
                    </a:lnTo>
                    <a:lnTo>
                      <a:pt x="41" y="76"/>
                    </a:lnTo>
                    <a:lnTo>
                      <a:pt x="51" y="71"/>
                    </a:lnTo>
                    <a:lnTo>
                      <a:pt x="57" y="67"/>
                    </a:lnTo>
                    <a:lnTo>
                      <a:pt x="67" y="5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5" name="Freeform 185"/>
              <p:cNvSpPr>
                <a:spLocks/>
              </p:cNvSpPr>
              <p:nvPr/>
            </p:nvSpPr>
            <p:spPr bwMode="auto">
              <a:xfrm>
                <a:off x="4364" y="2666"/>
                <a:ext cx="113" cy="101"/>
              </a:xfrm>
              <a:custGeom>
                <a:avLst/>
                <a:gdLst>
                  <a:gd name="T0" fmla="*/ 11 w 132"/>
                  <a:gd name="T1" fmla="*/ 8 h 109"/>
                  <a:gd name="T2" fmla="*/ 11 w 132"/>
                  <a:gd name="T3" fmla="*/ 11 h 109"/>
                  <a:gd name="T4" fmla="*/ 11 w 132"/>
                  <a:gd name="T5" fmla="*/ 11 h 109"/>
                  <a:gd name="T6" fmla="*/ 13 w 132"/>
                  <a:gd name="T7" fmla="*/ 12 h 109"/>
                  <a:gd name="T8" fmla="*/ 13 w 132"/>
                  <a:gd name="T9" fmla="*/ 14 h 109"/>
                  <a:gd name="T10" fmla="*/ 13 w 132"/>
                  <a:gd name="T11" fmla="*/ 16 h 109"/>
                  <a:gd name="T12" fmla="*/ 12 w 132"/>
                  <a:gd name="T13" fmla="*/ 16 h 109"/>
                  <a:gd name="T14" fmla="*/ 11 w 132"/>
                  <a:gd name="T15" fmla="*/ 16 h 109"/>
                  <a:gd name="T16" fmla="*/ 11 w 132"/>
                  <a:gd name="T17" fmla="*/ 17 h 109"/>
                  <a:gd name="T18" fmla="*/ 11 w 132"/>
                  <a:gd name="T19" fmla="*/ 18 h 109"/>
                  <a:gd name="T20" fmla="*/ 11 w 132"/>
                  <a:gd name="T21" fmla="*/ 22 h 109"/>
                  <a:gd name="T22" fmla="*/ 9 w 132"/>
                  <a:gd name="T23" fmla="*/ 24 h 109"/>
                  <a:gd name="T24" fmla="*/ 9 w 132"/>
                  <a:gd name="T25" fmla="*/ 25 h 109"/>
                  <a:gd name="T26" fmla="*/ 9 w 132"/>
                  <a:gd name="T27" fmla="*/ 28 h 109"/>
                  <a:gd name="T28" fmla="*/ 8 w 132"/>
                  <a:gd name="T29" fmla="*/ 32 h 109"/>
                  <a:gd name="T30" fmla="*/ 8 w 132"/>
                  <a:gd name="T31" fmla="*/ 33 h 109"/>
                  <a:gd name="T32" fmla="*/ 7 w 132"/>
                  <a:gd name="T33" fmla="*/ 35 h 109"/>
                  <a:gd name="T34" fmla="*/ 7 w 132"/>
                  <a:gd name="T35" fmla="*/ 32 h 109"/>
                  <a:gd name="T36" fmla="*/ 5 w 132"/>
                  <a:gd name="T37" fmla="*/ 32 h 109"/>
                  <a:gd name="T38" fmla="*/ 5 w 132"/>
                  <a:gd name="T39" fmla="*/ 30 h 109"/>
                  <a:gd name="T40" fmla="*/ 5 w 132"/>
                  <a:gd name="T41" fmla="*/ 30 h 109"/>
                  <a:gd name="T42" fmla="*/ 4 w 132"/>
                  <a:gd name="T43" fmla="*/ 30 h 109"/>
                  <a:gd name="T44" fmla="*/ 3 w 132"/>
                  <a:gd name="T45" fmla="*/ 30 h 109"/>
                  <a:gd name="T46" fmla="*/ 3 w 132"/>
                  <a:gd name="T47" fmla="*/ 29 h 109"/>
                  <a:gd name="T48" fmla="*/ 3 w 132"/>
                  <a:gd name="T49" fmla="*/ 27 h 109"/>
                  <a:gd name="T50" fmla="*/ 2 w 132"/>
                  <a:gd name="T51" fmla="*/ 26 h 109"/>
                  <a:gd name="T52" fmla="*/ 0 w 132"/>
                  <a:gd name="T53" fmla="*/ 24 h 109"/>
                  <a:gd name="T54" fmla="*/ 0 w 132"/>
                  <a:gd name="T55" fmla="*/ 24 h 109"/>
                  <a:gd name="T56" fmla="*/ 3 w 132"/>
                  <a:gd name="T57" fmla="*/ 22 h 109"/>
                  <a:gd name="T58" fmla="*/ 2 w 132"/>
                  <a:gd name="T59" fmla="*/ 19 h 109"/>
                  <a:gd name="T60" fmla="*/ 3 w 132"/>
                  <a:gd name="T61" fmla="*/ 16 h 109"/>
                  <a:gd name="T62" fmla="*/ 3 w 132"/>
                  <a:gd name="T63" fmla="*/ 14 h 109"/>
                  <a:gd name="T64" fmla="*/ 3 w 132"/>
                  <a:gd name="T65" fmla="*/ 14 h 109"/>
                  <a:gd name="T66" fmla="*/ 3 w 132"/>
                  <a:gd name="T67" fmla="*/ 15 h 109"/>
                  <a:gd name="T68" fmla="*/ 3 w 132"/>
                  <a:gd name="T69" fmla="*/ 17 h 109"/>
                  <a:gd name="T70" fmla="*/ 3 w 132"/>
                  <a:gd name="T71" fmla="*/ 17 h 109"/>
                  <a:gd name="T72" fmla="*/ 5 w 132"/>
                  <a:gd name="T73" fmla="*/ 15 h 109"/>
                  <a:gd name="T74" fmla="*/ 5 w 132"/>
                  <a:gd name="T75" fmla="*/ 14 h 109"/>
                  <a:gd name="T76" fmla="*/ 6 w 132"/>
                  <a:gd name="T77" fmla="*/ 12 h 109"/>
                  <a:gd name="T78" fmla="*/ 7 w 132"/>
                  <a:gd name="T79" fmla="*/ 10 h 109"/>
                  <a:gd name="T80" fmla="*/ 8 w 132"/>
                  <a:gd name="T81" fmla="*/ 8 h 109"/>
                  <a:gd name="T82" fmla="*/ 9 w 132"/>
                  <a:gd name="T83" fmla="*/ 6 h 109"/>
                  <a:gd name="T84" fmla="*/ 9 w 132"/>
                  <a:gd name="T85" fmla="*/ 3 h 109"/>
                  <a:gd name="T86" fmla="*/ 11 w 132"/>
                  <a:gd name="T87" fmla="*/ 3 h 109"/>
                  <a:gd name="T88" fmla="*/ 12 w 132"/>
                  <a:gd name="T89" fmla="*/ 2 h 109"/>
                  <a:gd name="T90" fmla="*/ 13 w 132"/>
                  <a:gd name="T91" fmla="*/ 0 h 109"/>
                  <a:gd name="T92" fmla="*/ 13 w 132"/>
                  <a:gd name="T93" fmla="*/ 5 h 109"/>
                  <a:gd name="T94" fmla="*/ 11 w 132"/>
                  <a:gd name="T95" fmla="*/ 6 h 109"/>
                  <a:gd name="T96" fmla="*/ 11 w 132"/>
                  <a:gd name="T97" fmla="*/ 8 h 10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32"/>
                  <a:gd name="T148" fmla="*/ 0 h 109"/>
                  <a:gd name="T149" fmla="*/ 132 w 132"/>
                  <a:gd name="T150" fmla="*/ 109 h 10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32" h="109">
                    <a:moveTo>
                      <a:pt x="110" y="27"/>
                    </a:moveTo>
                    <a:lnTo>
                      <a:pt x="109" y="32"/>
                    </a:lnTo>
                    <a:lnTo>
                      <a:pt x="116" y="33"/>
                    </a:lnTo>
                    <a:lnTo>
                      <a:pt x="124" y="36"/>
                    </a:lnTo>
                    <a:lnTo>
                      <a:pt x="128" y="41"/>
                    </a:lnTo>
                    <a:lnTo>
                      <a:pt x="126" y="46"/>
                    </a:lnTo>
                    <a:lnTo>
                      <a:pt x="122" y="48"/>
                    </a:lnTo>
                    <a:lnTo>
                      <a:pt x="116" y="48"/>
                    </a:lnTo>
                    <a:lnTo>
                      <a:pt x="110" y="51"/>
                    </a:lnTo>
                    <a:lnTo>
                      <a:pt x="107" y="55"/>
                    </a:lnTo>
                    <a:lnTo>
                      <a:pt x="105" y="68"/>
                    </a:lnTo>
                    <a:lnTo>
                      <a:pt x="96" y="73"/>
                    </a:lnTo>
                    <a:lnTo>
                      <a:pt x="91" y="78"/>
                    </a:lnTo>
                    <a:lnTo>
                      <a:pt x="89" y="87"/>
                    </a:lnTo>
                    <a:lnTo>
                      <a:pt x="85" y="100"/>
                    </a:lnTo>
                    <a:lnTo>
                      <a:pt x="77" y="105"/>
                    </a:lnTo>
                    <a:lnTo>
                      <a:pt x="70" y="108"/>
                    </a:lnTo>
                    <a:lnTo>
                      <a:pt x="66" y="100"/>
                    </a:lnTo>
                    <a:lnTo>
                      <a:pt x="53" y="100"/>
                    </a:lnTo>
                    <a:lnTo>
                      <a:pt x="54" y="96"/>
                    </a:lnTo>
                    <a:lnTo>
                      <a:pt x="51" y="95"/>
                    </a:lnTo>
                    <a:lnTo>
                      <a:pt x="43" y="94"/>
                    </a:lnTo>
                    <a:lnTo>
                      <a:pt x="32" y="94"/>
                    </a:lnTo>
                    <a:lnTo>
                      <a:pt x="24" y="90"/>
                    </a:lnTo>
                    <a:lnTo>
                      <a:pt x="14" y="84"/>
                    </a:lnTo>
                    <a:lnTo>
                      <a:pt x="2" y="79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4" y="70"/>
                    </a:lnTo>
                    <a:lnTo>
                      <a:pt x="2" y="59"/>
                    </a:lnTo>
                    <a:lnTo>
                      <a:pt x="3" y="47"/>
                    </a:lnTo>
                    <a:lnTo>
                      <a:pt x="8" y="41"/>
                    </a:lnTo>
                    <a:lnTo>
                      <a:pt x="30" y="41"/>
                    </a:lnTo>
                    <a:lnTo>
                      <a:pt x="22" y="45"/>
                    </a:lnTo>
                    <a:lnTo>
                      <a:pt x="31" y="50"/>
                    </a:lnTo>
                    <a:lnTo>
                      <a:pt x="39" y="51"/>
                    </a:lnTo>
                    <a:lnTo>
                      <a:pt x="48" y="43"/>
                    </a:lnTo>
                    <a:lnTo>
                      <a:pt x="51" y="40"/>
                    </a:lnTo>
                    <a:lnTo>
                      <a:pt x="60" y="36"/>
                    </a:lnTo>
                    <a:lnTo>
                      <a:pt x="71" y="30"/>
                    </a:lnTo>
                    <a:lnTo>
                      <a:pt x="78" y="27"/>
                    </a:lnTo>
                    <a:lnTo>
                      <a:pt x="89" y="13"/>
                    </a:lnTo>
                    <a:lnTo>
                      <a:pt x="96" y="3"/>
                    </a:lnTo>
                    <a:lnTo>
                      <a:pt x="110" y="3"/>
                    </a:lnTo>
                    <a:lnTo>
                      <a:pt x="122" y="2"/>
                    </a:lnTo>
                    <a:lnTo>
                      <a:pt x="131" y="0"/>
                    </a:lnTo>
                    <a:lnTo>
                      <a:pt x="124" y="5"/>
                    </a:lnTo>
                    <a:lnTo>
                      <a:pt x="110" y="13"/>
                    </a:lnTo>
                    <a:lnTo>
                      <a:pt x="110" y="27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6" name="Freeform 186"/>
              <p:cNvSpPr>
                <a:spLocks/>
              </p:cNvSpPr>
              <p:nvPr/>
            </p:nvSpPr>
            <p:spPr bwMode="auto">
              <a:xfrm>
                <a:off x="4735" y="2742"/>
                <a:ext cx="120" cy="101"/>
              </a:xfrm>
              <a:custGeom>
                <a:avLst/>
                <a:gdLst>
                  <a:gd name="T0" fmla="*/ 8 w 141"/>
                  <a:gd name="T1" fmla="*/ 13 h 109"/>
                  <a:gd name="T2" fmla="*/ 8 w 141"/>
                  <a:gd name="T3" fmla="*/ 12 h 109"/>
                  <a:gd name="T4" fmla="*/ 7 w 141"/>
                  <a:gd name="T5" fmla="*/ 11 h 109"/>
                  <a:gd name="T6" fmla="*/ 4 w 141"/>
                  <a:gd name="T7" fmla="*/ 6 h 109"/>
                  <a:gd name="T8" fmla="*/ 3 w 141"/>
                  <a:gd name="T9" fmla="*/ 6 h 109"/>
                  <a:gd name="T10" fmla="*/ 3 w 141"/>
                  <a:gd name="T11" fmla="*/ 0 h 109"/>
                  <a:gd name="T12" fmla="*/ 0 w 141"/>
                  <a:gd name="T13" fmla="*/ 25 h 109"/>
                  <a:gd name="T14" fmla="*/ 3 w 141"/>
                  <a:gd name="T15" fmla="*/ 28 h 109"/>
                  <a:gd name="T16" fmla="*/ 3 w 141"/>
                  <a:gd name="T17" fmla="*/ 26 h 109"/>
                  <a:gd name="T18" fmla="*/ 3 w 141"/>
                  <a:gd name="T19" fmla="*/ 22 h 109"/>
                  <a:gd name="T20" fmla="*/ 4 w 141"/>
                  <a:gd name="T21" fmla="*/ 21 h 109"/>
                  <a:gd name="T22" fmla="*/ 6 w 141"/>
                  <a:gd name="T23" fmla="*/ 22 h 109"/>
                  <a:gd name="T24" fmla="*/ 8 w 141"/>
                  <a:gd name="T25" fmla="*/ 26 h 109"/>
                  <a:gd name="T26" fmla="*/ 9 w 141"/>
                  <a:gd name="T27" fmla="*/ 30 h 109"/>
                  <a:gd name="T28" fmla="*/ 10 w 141"/>
                  <a:gd name="T29" fmla="*/ 32 h 109"/>
                  <a:gd name="T30" fmla="*/ 12 w 141"/>
                  <a:gd name="T31" fmla="*/ 35 h 109"/>
                  <a:gd name="T32" fmla="*/ 12 w 141"/>
                  <a:gd name="T33" fmla="*/ 32 h 109"/>
                  <a:gd name="T34" fmla="*/ 12 w 141"/>
                  <a:gd name="T35" fmla="*/ 32 h 109"/>
                  <a:gd name="T36" fmla="*/ 12 w 141"/>
                  <a:gd name="T37" fmla="*/ 30 h 109"/>
                  <a:gd name="T38" fmla="*/ 9 w 141"/>
                  <a:gd name="T39" fmla="*/ 22 h 109"/>
                  <a:gd name="T40" fmla="*/ 8 w 141"/>
                  <a:gd name="T41" fmla="*/ 19 h 109"/>
                  <a:gd name="T42" fmla="*/ 9 w 141"/>
                  <a:gd name="T43" fmla="*/ 18 h 109"/>
                  <a:gd name="T44" fmla="*/ 9 w 141"/>
                  <a:gd name="T45" fmla="*/ 16 h 109"/>
                  <a:gd name="T46" fmla="*/ 9 w 141"/>
                  <a:gd name="T47" fmla="*/ 15 h 109"/>
                  <a:gd name="T48" fmla="*/ 8 w 141"/>
                  <a:gd name="T49" fmla="*/ 14 h 109"/>
                  <a:gd name="T50" fmla="*/ 8 w 141"/>
                  <a:gd name="T51" fmla="*/ 13 h 10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1"/>
                  <a:gd name="T79" fmla="*/ 0 h 109"/>
                  <a:gd name="T80" fmla="*/ 141 w 141"/>
                  <a:gd name="T81" fmla="*/ 109 h 10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1" h="109">
                    <a:moveTo>
                      <a:pt x="85" y="39"/>
                    </a:moveTo>
                    <a:lnTo>
                      <a:pt x="81" y="36"/>
                    </a:lnTo>
                    <a:lnTo>
                      <a:pt x="74" y="32"/>
                    </a:lnTo>
                    <a:lnTo>
                      <a:pt x="43" y="10"/>
                    </a:lnTo>
                    <a:lnTo>
                      <a:pt x="28" y="7"/>
                    </a:lnTo>
                    <a:lnTo>
                      <a:pt x="4" y="0"/>
                    </a:lnTo>
                    <a:lnTo>
                      <a:pt x="0" y="78"/>
                    </a:lnTo>
                    <a:lnTo>
                      <a:pt x="14" y="86"/>
                    </a:lnTo>
                    <a:lnTo>
                      <a:pt x="31" y="79"/>
                    </a:lnTo>
                    <a:lnTo>
                      <a:pt x="37" y="70"/>
                    </a:lnTo>
                    <a:lnTo>
                      <a:pt x="46" y="67"/>
                    </a:lnTo>
                    <a:lnTo>
                      <a:pt x="57" y="68"/>
                    </a:lnTo>
                    <a:lnTo>
                      <a:pt x="84" y="82"/>
                    </a:lnTo>
                    <a:lnTo>
                      <a:pt x="93" y="94"/>
                    </a:lnTo>
                    <a:lnTo>
                      <a:pt x="113" y="101"/>
                    </a:lnTo>
                    <a:lnTo>
                      <a:pt x="138" y="108"/>
                    </a:lnTo>
                    <a:lnTo>
                      <a:pt x="140" y="104"/>
                    </a:lnTo>
                    <a:lnTo>
                      <a:pt x="140" y="101"/>
                    </a:lnTo>
                    <a:lnTo>
                      <a:pt x="137" y="96"/>
                    </a:lnTo>
                    <a:lnTo>
                      <a:pt x="104" y="69"/>
                    </a:lnTo>
                    <a:lnTo>
                      <a:pt x="88" y="59"/>
                    </a:lnTo>
                    <a:lnTo>
                      <a:pt x="104" y="54"/>
                    </a:lnTo>
                    <a:lnTo>
                      <a:pt x="99" y="46"/>
                    </a:lnTo>
                    <a:lnTo>
                      <a:pt x="92" y="43"/>
                    </a:lnTo>
                    <a:lnTo>
                      <a:pt x="87" y="41"/>
                    </a:lnTo>
                    <a:lnTo>
                      <a:pt x="85" y="3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7" name="Freeform 187"/>
              <p:cNvSpPr>
                <a:spLocks/>
              </p:cNvSpPr>
              <p:nvPr/>
            </p:nvSpPr>
            <p:spPr bwMode="auto">
              <a:xfrm>
                <a:off x="4627" y="2717"/>
                <a:ext cx="113" cy="100"/>
              </a:xfrm>
              <a:custGeom>
                <a:avLst/>
                <a:gdLst>
                  <a:gd name="T0" fmla="*/ 13 w 132"/>
                  <a:gd name="T1" fmla="*/ 8 h 108"/>
                  <a:gd name="T2" fmla="*/ 10 w 132"/>
                  <a:gd name="T3" fmla="*/ 6 h 108"/>
                  <a:gd name="T4" fmla="*/ 9 w 132"/>
                  <a:gd name="T5" fmla="*/ 6 h 108"/>
                  <a:gd name="T6" fmla="*/ 8 w 132"/>
                  <a:gd name="T7" fmla="*/ 6 h 108"/>
                  <a:gd name="T8" fmla="*/ 8 w 132"/>
                  <a:gd name="T9" fmla="*/ 9 h 108"/>
                  <a:gd name="T10" fmla="*/ 7 w 132"/>
                  <a:gd name="T11" fmla="*/ 12 h 108"/>
                  <a:gd name="T12" fmla="*/ 7 w 132"/>
                  <a:gd name="T13" fmla="*/ 14 h 108"/>
                  <a:gd name="T14" fmla="*/ 5 w 132"/>
                  <a:gd name="T15" fmla="*/ 13 h 108"/>
                  <a:gd name="T16" fmla="*/ 4 w 132"/>
                  <a:gd name="T17" fmla="*/ 13 h 108"/>
                  <a:gd name="T18" fmla="*/ 4 w 132"/>
                  <a:gd name="T19" fmla="*/ 11 h 108"/>
                  <a:gd name="T20" fmla="*/ 3 w 132"/>
                  <a:gd name="T21" fmla="*/ 6 h 108"/>
                  <a:gd name="T22" fmla="*/ 3 w 132"/>
                  <a:gd name="T23" fmla="*/ 3 h 108"/>
                  <a:gd name="T24" fmla="*/ 3 w 132"/>
                  <a:gd name="T25" fmla="*/ 0 h 108"/>
                  <a:gd name="T26" fmla="*/ 2 w 132"/>
                  <a:gd name="T27" fmla="*/ 4 h 108"/>
                  <a:gd name="T28" fmla="*/ 0 w 132"/>
                  <a:gd name="T29" fmla="*/ 6 h 108"/>
                  <a:gd name="T30" fmla="*/ 1 w 132"/>
                  <a:gd name="T31" fmla="*/ 6 h 108"/>
                  <a:gd name="T32" fmla="*/ 3 w 132"/>
                  <a:gd name="T33" fmla="*/ 6 h 108"/>
                  <a:gd name="T34" fmla="*/ 3 w 132"/>
                  <a:gd name="T35" fmla="*/ 11 h 108"/>
                  <a:gd name="T36" fmla="*/ 3 w 132"/>
                  <a:gd name="T37" fmla="*/ 15 h 108"/>
                  <a:gd name="T38" fmla="*/ 3 w 132"/>
                  <a:gd name="T39" fmla="*/ 16 h 108"/>
                  <a:gd name="T40" fmla="*/ 3 w 132"/>
                  <a:gd name="T41" fmla="*/ 16 h 108"/>
                  <a:gd name="T42" fmla="*/ 3 w 132"/>
                  <a:gd name="T43" fmla="*/ 16 h 108"/>
                  <a:gd name="T44" fmla="*/ 4 w 132"/>
                  <a:gd name="T45" fmla="*/ 17 h 108"/>
                  <a:gd name="T46" fmla="*/ 6 w 132"/>
                  <a:gd name="T47" fmla="*/ 18 h 108"/>
                  <a:gd name="T48" fmla="*/ 8 w 132"/>
                  <a:gd name="T49" fmla="*/ 18 h 108"/>
                  <a:gd name="T50" fmla="*/ 9 w 132"/>
                  <a:gd name="T51" fmla="*/ 23 h 108"/>
                  <a:gd name="T52" fmla="*/ 11 w 132"/>
                  <a:gd name="T53" fmla="*/ 28 h 108"/>
                  <a:gd name="T54" fmla="*/ 12 w 132"/>
                  <a:gd name="T55" fmla="*/ 32 h 108"/>
                  <a:gd name="T56" fmla="*/ 13 w 132"/>
                  <a:gd name="T57" fmla="*/ 34 h 108"/>
                  <a:gd name="T58" fmla="*/ 13 w 132"/>
                  <a:gd name="T59" fmla="*/ 8 h 10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32"/>
                  <a:gd name="T91" fmla="*/ 0 h 108"/>
                  <a:gd name="T92" fmla="*/ 132 w 132"/>
                  <a:gd name="T93" fmla="*/ 108 h 10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32" h="108">
                    <a:moveTo>
                      <a:pt x="131" y="27"/>
                    </a:moveTo>
                    <a:lnTo>
                      <a:pt x="104" y="15"/>
                    </a:lnTo>
                    <a:lnTo>
                      <a:pt x="89" y="13"/>
                    </a:lnTo>
                    <a:lnTo>
                      <a:pt x="77" y="19"/>
                    </a:lnTo>
                    <a:lnTo>
                      <a:pt x="76" y="29"/>
                    </a:lnTo>
                    <a:lnTo>
                      <a:pt x="72" y="37"/>
                    </a:lnTo>
                    <a:lnTo>
                      <a:pt x="67" y="41"/>
                    </a:lnTo>
                    <a:lnTo>
                      <a:pt x="53" y="40"/>
                    </a:lnTo>
                    <a:lnTo>
                      <a:pt x="47" y="38"/>
                    </a:lnTo>
                    <a:lnTo>
                      <a:pt x="42" y="32"/>
                    </a:lnTo>
                    <a:lnTo>
                      <a:pt x="32" y="12"/>
                    </a:lnTo>
                    <a:lnTo>
                      <a:pt x="23" y="3"/>
                    </a:lnTo>
                    <a:lnTo>
                      <a:pt x="13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1" y="13"/>
                    </a:lnTo>
                    <a:lnTo>
                      <a:pt x="6" y="21"/>
                    </a:lnTo>
                    <a:lnTo>
                      <a:pt x="13" y="32"/>
                    </a:lnTo>
                    <a:lnTo>
                      <a:pt x="16" y="45"/>
                    </a:lnTo>
                    <a:lnTo>
                      <a:pt x="21" y="48"/>
                    </a:lnTo>
                    <a:lnTo>
                      <a:pt x="24" y="49"/>
                    </a:lnTo>
                    <a:lnTo>
                      <a:pt x="36" y="48"/>
                    </a:lnTo>
                    <a:lnTo>
                      <a:pt x="44" y="51"/>
                    </a:lnTo>
                    <a:lnTo>
                      <a:pt x="63" y="56"/>
                    </a:lnTo>
                    <a:lnTo>
                      <a:pt x="77" y="57"/>
                    </a:lnTo>
                    <a:lnTo>
                      <a:pt x="94" y="72"/>
                    </a:lnTo>
                    <a:lnTo>
                      <a:pt x="105" y="90"/>
                    </a:lnTo>
                    <a:lnTo>
                      <a:pt x="121" y="104"/>
                    </a:lnTo>
                    <a:lnTo>
                      <a:pt x="126" y="107"/>
                    </a:lnTo>
                    <a:lnTo>
                      <a:pt x="131" y="27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8" name="Freeform 188"/>
              <p:cNvSpPr>
                <a:spLocks/>
              </p:cNvSpPr>
              <p:nvPr/>
            </p:nvSpPr>
            <p:spPr bwMode="auto">
              <a:xfrm>
                <a:off x="4416" y="2881"/>
                <a:ext cx="469" cy="376"/>
              </a:xfrm>
              <a:custGeom>
                <a:avLst/>
                <a:gdLst>
                  <a:gd name="T0" fmla="*/ 9 w 549"/>
                  <a:gd name="T1" fmla="*/ 41 h 406"/>
                  <a:gd name="T2" fmla="*/ 11 w 549"/>
                  <a:gd name="T3" fmla="*/ 32 h 406"/>
                  <a:gd name="T4" fmla="*/ 13 w 549"/>
                  <a:gd name="T5" fmla="*/ 27 h 406"/>
                  <a:gd name="T6" fmla="*/ 13 w 549"/>
                  <a:gd name="T7" fmla="*/ 22 h 406"/>
                  <a:gd name="T8" fmla="*/ 16 w 549"/>
                  <a:gd name="T9" fmla="*/ 16 h 406"/>
                  <a:gd name="T10" fmla="*/ 19 w 549"/>
                  <a:gd name="T11" fmla="*/ 18 h 406"/>
                  <a:gd name="T12" fmla="*/ 20 w 549"/>
                  <a:gd name="T13" fmla="*/ 17 h 406"/>
                  <a:gd name="T14" fmla="*/ 20 w 549"/>
                  <a:gd name="T15" fmla="*/ 13 h 406"/>
                  <a:gd name="T16" fmla="*/ 20 w 549"/>
                  <a:gd name="T17" fmla="*/ 7 h 406"/>
                  <a:gd name="T18" fmla="*/ 23 w 549"/>
                  <a:gd name="T19" fmla="*/ 6 h 406"/>
                  <a:gd name="T20" fmla="*/ 23 w 549"/>
                  <a:gd name="T21" fmla="*/ 6 h 406"/>
                  <a:gd name="T22" fmla="*/ 23 w 549"/>
                  <a:gd name="T23" fmla="*/ 1 h 406"/>
                  <a:gd name="T24" fmla="*/ 25 w 549"/>
                  <a:gd name="T25" fmla="*/ 2 h 406"/>
                  <a:gd name="T26" fmla="*/ 26 w 549"/>
                  <a:gd name="T27" fmla="*/ 6 h 406"/>
                  <a:gd name="T28" fmla="*/ 26 w 549"/>
                  <a:gd name="T29" fmla="*/ 3 h 406"/>
                  <a:gd name="T30" fmla="*/ 27 w 549"/>
                  <a:gd name="T31" fmla="*/ 6 h 406"/>
                  <a:gd name="T32" fmla="*/ 30 w 549"/>
                  <a:gd name="T33" fmla="*/ 6 h 406"/>
                  <a:gd name="T34" fmla="*/ 31 w 549"/>
                  <a:gd name="T35" fmla="*/ 10 h 406"/>
                  <a:gd name="T36" fmla="*/ 32 w 549"/>
                  <a:gd name="T37" fmla="*/ 21 h 406"/>
                  <a:gd name="T38" fmla="*/ 35 w 549"/>
                  <a:gd name="T39" fmla="*/ 26 h 406"/>
                  <a:gd name="T40" fmla="*/ 36 w 549"/>
                  <a:gd name="T41" fmla="*/ 18 h 406"/>
                  <a:gd name="T42" fmla="*/ 36 w 549"/>
                  <a:gd name="T43" fmla="*/ 3 h 406"/>
                  <a:gd name="T44" fmla="*/ 38 w 549"/>
                  <a:gd name="T45" fmla="*/ 4 h 406"/>
                  <a:gd name="T46" fmla="*/ 38 w 549"/>
                  <a:gd name="T47" fmla="*/ 11 h 406"/>
                  <a:gd name="T48" fmla="*/ 39 w 549"/>
                  <a:gd name="T49" fmla="*/ 13 h 406"/>
                  <a:gd name="T50" fmla="*/ 41 w 549"/>
                  <a:gd name="T51" fmla="*/ 19 h 406"/>
                  <a:gd name="T52" fmla="*/ 43 w 549"/>
                  <a:gd name="T53" fmla="*/ 32 h 406"/>
                  <a:gd name="T54" fmla="*/ 46 w 549"/>
                  <a:gd name="T55" fmla="*/ 44 h 406"/>
                  <a:gd name="T56" fmla="*/ 51 w 549"/>
                  <a:gd name="T57" fmla="*/ 61 h 406"/>
                  <a:gd name="T58" fmla="*/ 51 w 549"/>
                  <a:gd name="T59" fmla="*/ 89 h 406"/>
                  <a:gd name="T60" fmla="*/ 49 w 549"/>
                  <a:gd name="T61" fmla="*/ 98 h 406"/>
                  <a:gd name="T62" fmla="*/ 48 w 549"/>
                  <a:gd name="T63" fmla="*/ 107 h 406"/>
                  <a:gd name="T64" fmla="*/ 48 w 549"/>
                  <a:gd name="T65" fmla="*/ 117 h 406"/>
                  <a:gd name="T66" fmla="*/ 44 w 549"/>
                  <a:gd name="T67" fmla="*/ 124 h 406"/>
                  <a:gd name="T68" fmla="*/ 41 w 549"/>
                  <a:gd name="T69" fmla="*/ 124 h 406"/>
                  <a:gd name="T70" fmla="*/ 38 w 549"/>
                  <a:gd name="T71" fmla="*/ 124 h 406"/>
                  <a:gd name="T72" fmla="*/ 35 w 549"/>
                  <a:gd name="T73" fmla="*/ 119 h 406"/>
                  <a:gd name="T74" fmla="*/ 32 w 549"/>
                  <a:gd name="T75" fmla="*/ 105 h 406"/>
                  <a:gd name="T76" fmla="*/ 27 w 549"/>
                  <a:gd name="T77" fmla="*/ 99 h 406"/>
                  <a:gd name="T78" fmla="*/ 22 w 549"/>
                  <a:gd name="T79" fmla="*/ 92 h 406"/>
                  <a:gd name="T80" fmla="*/ 18 w 549"/>
                  <a:gd name="T81" fmla="*/ 96 h 406"/>
                  <a:gd name="T82" fmla="*/ 13 w 549"/>
                  <a:gd name="T83" fmla="*/ 105 h 406"/>
                  <a:gd name="T84" fmla="*/ 11 w 549"/>
                  <a:gd name="T85" fmla="*/ 107 h 406"/>
                  <a:gd name="T86" fmla="*/ 8 w 549"/>
                  <a:gd name="T87" fmla="*/ 107 h 406"/>
                  <a:gd name="T88" fmla="*/ 5 w 549"/>
                  <a:gd name="T89" fmla="*/ 110 h 406"/>
                  <a:gd name="T90" fmla="*/ 3 w 549"/>
                  <a:gd name="T91" fmla="*/ 107 h 406"/>
                  <a:gd name="T92" fmla="*/ 3 w 549"/>
                  <a:gd name="T93" fmla="*/ 107 h 406"/>
                  <a:gd name="T94" fmla="*/ 3 w 549"/>
                  <a:gd name="T95" fmla="*/ 105 h 406"/>
                  <a:gd name="T96" fmla="*/ 3 w 549"/>
                  <a:gd name="T97" fmla="*/ 92 h 406"/>
                  <a:gd name="T98" fmla="*/ 3 w 549"/>
                  <a:gd name="T99" fmla="*/ 73 h 406"/>
                  <a:gd name="T100" fmla="*/ 3 w 549"/>
                  <a:gd name="T101" fmla="*/ 64 h 406"/>
                  <a:gd name="T102" fmla="*/ 0 w 549"/>
                  <a:gd name="T103" fmla="*/ 52 h 40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49"/>
                  <a:gd name="T157" fmla="*/ 0 h 406"/>
                  <a:gd name="T158" fmla="*/ 549 w 549"/>
                  <a:gd name="T159" fmla="*/ 406 h 40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49" h="406">
                    <a:moveTo>
                      <a:pt x="32" y="136"/>
                    </a:moveTo>
                    <a:lnTo>
                      <a:pt x="64" y="135"/>
                    </a:lnTo>
                    <a:lnTo>
                      <a:pt x="96" y="129"/>
                    </a:lnTo>
                    <a:lnTo>
                      <a:pt x="108" y="119"/>
                    </a:lnTo>
                    <a:lnTo>
                      <a:pt x="114" y="110"/>
                    </a:lnTo>
                    <a:lnTo>
                      <a:pt x="116" y="103"/>
                    </a:lnTo>
                    <a:lnTo>
                      <a:pt x="120" y="90"/>
                    </a:lnTo>
                    <a:lnTo>
                      <a:pt x="125" y="85"/>
                    </a:lnTo>
                    <a:lnTo>
                      <a:pt x="132" y="84"/>
                    </a:lnTo>
                    <a:lnTo>
                      <a:pt x="138" y="84"/>
                    </a:lnTo>
                    <a:lnTo>
                      <a:pt x="139" y="76"/>
                    </a:lnTo>
                    <a:lnTo>
                      <a:pt x="141" y="70"/>
                    </a:lnTo>
                    <a:lnTo>
                      <a:pt x="147" y="68"/>
                    </a:lnTo>
                    <a:lnTo>
                      <a:pt x="157" y="55"/>
                    </a:lnTo>
                    <a:lnTo>
                      <a:pt x="168" y="47"/>
                    </a:lnTo>
                    <a:lnTo>
                      <a:pt x="182" y="47"/>
                    </a:lnTo>
                    <a:lnTo>
                      <a:pt x="197" y="55"/>
                    </a:lnTo>
                    <a:lnTo>
                      <a:pt x="206" y="58"/>
                    </a:lnTo>
                    <a:lnTo>
                      <a:pt x="212" y="59"/>
                    </a:lnTo>
                    <a:lnTo>
                      <a:pt x="217" y="56"/>
                    </a:lnTo>
                    <a:lnTo>
                      <a:pt x="219" y="54"/>
                    </a:lnTo>
                    <a:lnTo>
                      <a:pt x="217" y="50"/>
                    </a:lnTo>
                    <a:lnTo>
                      <a:pt x="211" y="45"/>
                    </a:lnTo>
                    <a:lnTo>
                      <a:pt x="211" y="40"/>
                    </a:lnTo>
                    <a:lnTo>
                      <a:pt x="217" y="38"/>
                    </a:lnTo>
                    <a:lnTo>
                      <a:pt x="219" y="31"/>
                    </a:lnTo>
                    <a:lnTo>
                      <a:pt x="219" y="25"/>
                    </a:lnTo>
                    <a:lnTo>
                      <a:pt x="222" y="22"/>
                    </a:lnTo>
                    <a:lnTo>
                      <a:pt x="228" y="19"/>
                    </a:lnTo>
                    <a:lnTo>
                      <a:pt x="245" y="18"/>
                    </a:lnTo>
                    <a:lnTo>
                      <a:pt x="248" y="15"/>
                    </a:lnTo>
                    <a:lnTo>
                      <a:pt x="250" y="12"/>
                    </a:lnTo>
                    <a:lnTo>
                      <a:pt x="249" y="10"/>
                    </a:lnTo>
                    <a:lnTo>
                      <a:pt x="238" y="10"/>
                    </a:lnTo>
                    <a:lnTo>
                      <a:pt x="239" y="4"/>
                    </a:lnTo>
                    <a:lnTo>
                      <a:pt x="243" y="1"/>
                    </a:lnTo>
                    <a:lnTo>
                      <a:pt x="248" y="0"/>
                    </a:lnTo>
                    <a:lnTo>
                      <a:pt x="262" y="0"/>
                    </a:lnTo>
                    <a:lnTo>
                      <a:pt x="266" y="2"/>
                    </a:lnTo>
                    <a:lnTo>
                      <a:pt x="264" y="7"/>
                    </a:lnTo>
                    <a:lnTo>
                      <a:pt x="262" y="9"/>
                    </a:lnTo>
                    <a:lnTo>
                      <a:pt x="271" y="11"/>
                    </a:lnTo>
                    <a:lnTo>
                      <a:pt x="272" y="10"/>
                    </a:lnTo>
                    <a:lnTo>
                      <a:pt x="274" y="7"/>
                    </a:lnTo>
                    <a:lnTo>
                      <a:pt x="275" y="3"/>
                    </a:lnTo>
                    <a:lnTo>
                      <a:pt x="277" y="2"/>
                    </a:lnTo>
                    <a:lnTo>
                      <a:pt x="280" y="6"/>
                    </a:lnTo>
                    <a:lnTo>
                      <a:pt x="289" y="18"/>
                    </a:lnTo>
                    <a:lnTo>
                      <a:pt x="301" y="13"/>
                    </a:lnTo>
                    <a:lnTo>
                      <a:pt x="311" y="13"/>
                    </a:lnTo>
                    <a:lnTo>
                      <a:pt x="318" y="15"/>
                    </a:lnTo>
                    <a:lnTo>
                      <a:pt x="324" y="20"/>
                    </a:lnTo>
                    <a:lnTo>
                      <a:pt x="326" y="29"/>
                    </a:lnTo>
                    <a:lnTo>
                      <a:pt x="322" y="31"/>
                    </a:lnTo>
                    <a:lnTo>
                      <a:pt x="312" y="41"/>
                    </a:lnTo>
                    <a:lnTo>
                      <a:pt x="308" y="52"/>
                    </a:lnTo>
                    <a:lnTo>
                      <a:pt x="331" y="68"/>
                    </a:lnTo>
                    <a:lnTo>
                      <a:pt x="355" y="82"/>
                    </a:lnTo>
                    <a:lnTo>
                      <a:pt x="360" y="83"/>
                    </a:lnTo>
                    <a:lnTo>
                      <a:pt x="365" y="82"/>
                    </a:lnTo>
                    <a:lnTo>
                      <a:pt x="369" y="77"/>
                    </a:lnTo>
                    <a:lnTo>
                      <a:pt x="375" y="68"/>
                    </a:lnTo>
                    <a:lnTo>
                      <a:pt x="378" y="56"/>
                    </a:lnTo>
                    <a:lnTo>
                      <a:pt x="382" y="41"/>
                    </a:lnTo>
                    <a:lnTo>
                      <a:pt x="385" y="11"/>
                    </a:lnTo>
                    <a:lnTo>
                      <a:pt x="385" y="3"/>
                    </a:lnTo>
                    <a:lnTo>
                      <a:pt x="388" y="0"/>
                    </a:lnTo>
                    <a:lnTo>
                      <a:pt x="395" y="0"/>
                    </a:lnTo>
                    <a:lnTo>
                      <a:pt x="404" y="4"/>
                    </a:lnTo>
                    <a:lnTo>
                      <a:pt x="406" y="12"/>
                    </a:lnTo>
                    <a:lnTo>
                      <a:pt x="406" y="22"/>
                    </a:lnTo>
                    <a:lnTo>
                      <a:pt x="405" y="32"/>
                    </a:lnTo>
                    <a:lnTo>
                      <a:pt x="406" y="38"/>
                    </a:lnTo>
                    <a:lnTo>
                      <a:pt x="409" y="41"/>
                    </a:lnTo>
                    <a:lnTo>
                      <a:pt x="419" y="40"/>
                    </a:lnTo>
                    <a:lnTo>
                      <a:pt x="424" y="42"/>
                    </a:lnTo>
                    <a:lnTo>
                      <a:pt x="426" y="49"/>
                    </a:lnTo>
                    <a:lnTo>
                      <a:pt x="433" y="61"/>
                    </a:lnTo>
                    <a:lnTo>
                      <a:pt x="439" y="67"/>
                    </a:lnTo>
                    <a:lnTo>
                      <a:pt x="447" y="90"/>
                    </a:lnTo>
                    <a:lnTo>
                      <a:pt x="458" y="103"/>
                    </a:lnTo>
                    <a:lnTo>
                      <a:pt x="470" y="112"/>
                    </a:lnTo>
                    <a:lnTo>
                      <a:pt x="489" y="135"/>
                    </a:lnTo>
                    <a:lnTo>
                      <a:pt x="489" y="142"/>
                    </a:lnTo>
                    <a:lnTo>
                      <a:pt x="524" y="168"/>
                    </a:lnTo>
                    <a:lnTo>
                      <a:pt x="534" y="180"/>
                    </a:lnTo>
                    <a:lnTo>
                      <a:pt x="541" y="193"/>
                    </a:lnTo>
                    <a:lnTo>
                      <a:pt x="545" y="208"/>
                    </a:lnTo>
                    <a:lnTo>
                      <a:pt x="548" y="270"/>
                    </a:lnTo>
                    <a:lnTo>
                      <a:pt x="541" y="280"/>
                    </a:lnTo>
                    <a:lnTo>
                      <a:pt x="535" y="286"/>
                    </a:lnTo>
                    <a:lnTo>
                      <a:pt x="525" y="292"/>
                    </a:lnTo>
                    <a:lnTo>
                      <a:pt x="517" y="309"/>
                    </a:lnTo>
                    <a:lnTo>
                      <a:pt x="512" y="321"/>
                    </a:lnTo>
                    <a:lnTo>
                      <a:pt x="507" y="330"/>
                    </a:lnTo>
                    <a:lnTo>
                      <a:pt x="502" y="336"/>
                    </a:lnTo>
                    <a:lnTo>
                      <a:pt x="494" y="342"/>
                    </a:lnTo>
                    <a:lnTo>
                      <a:pt x="496" y="355"/>
                    </a:lnTo>
                    <a:lnTo>
                      <a:pt x="501" y="371"/>
                    </a:lnTo>
                    <a:lnTo>
                      <a:pt x="500" y="375"/>
                    </a:lnTo>
                    <a:lnTo>
                      <a:pt x="495" y="381"/>
                    </a:lnTo>
                    <a:lnTo>
                      <a:pt x="467" y="396"/>
                    </a:lnTo>
                    <a:lnTo>
                      <a:pt x="447" y="405"/>
                    </a:lnTo>
                    <a:lnTo>
                      <a:pt x="441" y="402"/>
                    </a:lnTo>
                    <a:lnTo>
                      <a:pt x="428" y="393"/>
                    </a:lnTo>
                    <a:lnTo>
                      <a:pt x="421" y="388"/>
                    </a:lnTo>
                    <a:lnTo>
                      <a:pt x="414" y="393"/>
                    </a:lnTo>
                    <a:lnTo>
                      <a:pt x="400" y="393"/>
                    </a:lnTo>
                    <a:lnTo>
                      <a:pt x="393" y="390"/>
                    </a:lnTo>
                    <a:lnTo>
                      <a:pt x="372" y="389"/>
                    </a:lnTo>
                    <a:lnTo>
                      <a:pt x="365" y="375"/>
                    </a:lnTo>
                    <a:lnTo>
                      <a:pt x="358" y="364"/>
                    </a:lnTo>
                    <a:lnTo>
                      <a:pt x="356" y="351"/>
                    </a:lnTo>
                    <a:lnTo>
                      <a:pt x="340" y="330"/>
                    </a:lnTo>
                    <a:lnTo>
                      <a:pt x="315" y="330"/>
                    </a:lnTo>
                    <a:lnTo>
                      <a:pt x="295" y="316"/>
                    </a:lnTo>
                    <a:lnTo>
                      <a:pt x="291" y="312"/>
                    </a:lnTo>
                    <a:lnTo>
                      <a:pt x="282" y="304"/>
                    </a:lnTo>
                    <a:lnTo>
                      <a:pt x="264" y="295"/>
                    </a:lnTo>
                    <a:lnTo>
                      <a:pt x="236" y="290"/>
                    </a:lnTo>
                    <a:lnTo>
                      <a:pt x="219" y="293"/>
                    </a:lnTo>
                    <a:lnTo>
                      <a:pt x="204" y="297"/>
                    </a:lnTo>
                    <a:lnTo>
                      <a:pt x="192" y="302"/>
                    </a:lnTo>
                    <a:lnTo>
                      <a:pt x="153" y="322"/>
                    </a:lnTo>
                    <a:lnTo>
                      <a:pt x="145" y="322"/>
                    </a:lnTo>
                    <a:lnTo>
                      <a:pt x="142" y="328"/>
                    </a:lnTo>
                    <a:lnTo>
                      <a:pt x="139" y="334"/>
                    </a:lnTo>
                    <a:lnTo>
                      <a:pt x="133" y="337"/>
                    </a:lnTo>
                    <a:lnTo>
                      <a:pt x="119" y="337"/>
                    </a:lnTo>
                    <a:lnTo>
                      <a:pt x="110" y="336"/>
                    </a:lnTo>
                    <a:lnTo>
                      <a:pt x="84" y="335"/>
                    </a:lnTo>
                    <a:lnTo>
                      <a:pt x="80" y="337"/>
                    </a:lnTo>
                    <a:lnTo>
                      <a:pt x="73" y="344"/>
                    </a:lnTo>
                    <a:lnTo>
                      <a:pt x="66" y="348"/>
                    </a:lnTo>
                    <a:lnTo>
                      <a:pt x="55" y="349"/>
                    </a:lnTo>
                    <a:lnTo>
                      <a:pt x="40" y="348"/>
                    </a:lnTo>
                    <a:lnTo>
                      <a:pt x="35" y="346"/>
                    </a:lnTo>
                    <a:lnTo>
                      <a:pt x="34" y="342"/>
                    </a:lnTo>
                    <a:lnTo>
                      <a:pt x="35" y="338"/>
                    </a:lnTo>
                    <a:lnTo>
                      <a:pt x="32" y="338"/>
                    </a:lnTo>
                    <a:lnTo>
                      <a:pt x="25" y="342"/>
                    </a:lnTo>
                    <a:lnTo>
                      <a:pt x="22" y="339"/>
                    </a:lnTo>
                    <a:lnTo>
                      <a:pt x="17" y="336"/>
                    </a:lnTo>
                    <a:lnTo>
                      <a:pt x="17" y="329"/>
                    </a:lnTo>
                    <a:lnTo>
                      <a:pt x="26" y="324"/>
                    </a:lnTo>
                    <a:lnTo>
                      <a:pt x="32" y="298"/>
                    </a:lnTo>
                    <a:lnTo>
                      <a:pt x="28" y="288"/>
                    </a:lnTo>
                    <a:lnTo>
                      <a:pt x="23" y="275"/>
                    </a:lnTo>
                    <a:lnTo>
                      <a:pt x="11" y="247"/>
                    </a:lnTo>
                    <a:lnTo>
                      <a:pt x="4" y="229"/>
                    </a:lnTo>
                    <a:lnTo>
                      <a:pt x="4" y="217"/>
                    </a:lnTo>
                    <a:lnTo>
                      <a:pt x="8" y="210"/>
                    </a:lnTo>
                    <a:lnTo>
                      <a:pt x="8" y="203"/>
                    </a:lnTo>
                    <a:lnTo>
                      <a:pt x="4" y="191"/>
                    </a:lnTo>
                    <a:lnTo>
                      <a:pt x="0" y="176"/>
                    </a:lnTo>
                    <a:lnTo>
                      <a:pt x="0" y="165"/>
                    </a:lnTo>
                    <a:lnTo>
                      <a:pt x="4" y="159"/>
                    </a:lnTo>
                    <a:lnTo>
                      <a:pt x="32" y="13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09" name="Freeform 189"/>
              <p:cNvSpPr>
                <a:spLocks/>
              </p:cNvSpPr>
              <p:nvPr/>
            </p:nvSpPr>
            <p:spPr bwMode="auto">
              <a:xfrm>
                <a:off x="4579" y="2683"/>
                <a:ext cx="18" cy="34"/>
              </a:xfrm>
              <a:custGeom>
                <a:avLst/>
                <a:gdLst>
                  <a:gd name="T0" fmla="*/ 3 w 21"/>
                  <a:gd name="T1" fmla="*/ 0 h 36"/>
                  <a:gd name="T2" fmla="*/ 3 w 21"/>
                  <a:gd name="T3" fmla="*/ 4 h 36"/>
                  <a:gd name="T4" fmla="*/ 3 w 21"/>
                  <a:gd name="T5" fmla="*/ 9 h 36"/>
                  <a:gd name="T6" fmla="*/ 3 w 21"/>
                  <a:gd name="T7" fmla="*/ 12 h 36"/>
                  <a:gd name="T8" fmla="*/ 3 w 21"/>
                  <a:gd name="T9" fmla="*/ 16 h 36"/>
                  <a:gd name="T10" fmla="*/ 1 w 21"/>
                  <a:gd name="T11" fmla="*/ 12 h 36"/>
                  <a:gd name="T12" fmla="*/ 0 w 21"/>
                  <a:gd name="T13" fmla="*/ 9 h 36"/>
                  <a:gd name="T14" fmla="*/ 1 w 21"/>
                  <a:gd name="T15" fmla="*/ 4 h 36"/>
                  <a:gd name="T16" fmla="*/ 3 w 21"/>
                  <a:gd name="T17" fmla="*/ 0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36"/>
                  <a:gd name="T29" fmla="*/ 21 w 21"/>
                  <a:gd name="T30" fmla="*/ 36 h 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36">
                    <a:moveTo>
                      <a:pt x="10" y="0"/>
                    </a:moveTo>
                    <a:lnTo>
                      <a:pt x="17" y="4"/>
                    </a:lnTo>
                    <a:lnTo>
                      <a:pt x="20" y="16"/>
                    </a:lnTo>
                    <a:lnTo>
                      <a:pt x="17" y="29"/>
                    </a:lnTo>
                    <a:lnTo>
                      <a:pt x="10" y="35"/>
                    </a:lnTo>
                    <a:lnTo>
                      <a:pt x="1" y="29"/>
                    </a:lnTo>
                    <a:lnTo>
                      <a:pt x="0" y="16"/>
                    </a:lnTo>
                    <a:lnTo>
                      <a:pt x="1" y="4"/>
                    </a:lnTo>
                    <a:lnTo>
                      <a:pt x="10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0" name="Freeform 190"/>
              <p:cNvSpPr>
                <a:spLocks/>
              </p:cNvSpPr>
              <p:nvPr/>
            </p:nvSpPr>
            <p:spPr bwMode="auto">
              <a:xfrm>
                <a:off x="4622" y="2668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9 h 19"/>
                  <a:gd name="T6" fmla="*/ 3 w 21"/>
                  <a:gd name="T7" fmla="*/ 3 h 19"/>
                  <a:gd name="T8" fmla="*/ 3 w 21"/>
                  <a:gd name="T9" fmla="*/ 0 h 19"/>
                  <a:gd name="T10" fmla="*/ 3 w 21"/>
                  <a:gd name="T11" fmla="*/ 3 h 19"/>
                  <a:gd name="T12" fmla="*/ 0 w 21"/>
                  <a:gd name="T13" fmla="*/ 9 h 19"/>
                  <a:gd name="T14" fmla="*/ 3 w 21"/>
                  <a:gd name="T15" fmla="*/ 9 h 19"/>
                  <a:gd name="T16" fmla="*/ 3 w 21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10" y="18"/>
                    </a:moveTo>
                    <a:lnTo>
                      <a:pt x="17" y="16"/>
                    </a:lnTo>
                    <a:lnTo>
                      <a:pt x="20" y="9"/>
                    </a:lnTo>
                    <a:lnTo>
                      <a:pt x="17" y="3"/>
                    </a:lnTo>
                    <a:lnTo>
                      <a:pt x="10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3" y="16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1" name="Freeform 191"/>
              <p:cNvSpPr>
                <a:spLocks/>
              </p:cNvSpPr>
              <p:nvPr/>
            </p:nvSpPr>
            <p:spPr bwMode="auto">
              <a:xfrm>
                <a:off x="4640" y="2632"/>
                <a:ext cx="17" cy="18"/>
              </a:xfrm>
              <a:custGeom>
                <a:avLst/>
                <a:gdLst>
                  <a:gd name="T0" fmla="*/ 3 w 20"/>
                  <a:gd name="T1" fmla="*/ 9 h 19"/>
                  <a:gd name="T2" fmla="*/ 3 w 20"/>
                  <a:gd name="T3" fmla="*/ 9 h 19"/>
                  <a:gd name="T4" fmla="*/ 3 w 20"/>
                  <a:gd name="T5" fmla="*/ 9 h 19"/>
                  <a:gd name="T6" fmla="*/ 3 w 20"/>
                  <a:gd name="T7" fmla="*/ 2 h 19"/>
                  <a:gd name="T8" fmla="*/ 3 w 20"/>
                  <a:gd name="T9" fmla="*/ 0 h 19"/>
                  <a:gd name="T10" fmla="*/ 2 w 20"/>
                  <a:gd name="T11" fmla="*/ 2 h 19"/>
                  <a:gd name="T12" fmla="*/ 0 w 20"/>
                  <a:gd name="T13" fmla="*/ 9 h 19"/>
                  <a:gd name="T14" fmla="*/ 2 w 20"/>
                  <a:gd name="T15" fmla="*/ 9 h 19"/>
                  <a:gd name="T16" fmla="*/ 3 w 20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19"/>
                  <a:gd name="T29" fmla="*/ 20 w 20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19">
                    <a:moveTo>
                      <a:pt x="8" y="18"/>
                    </a:moveTo>
                    <a:lnTo>
                      <a:pt x="15" y="15"/>
                    </a:lnTo>
                    <a:lnTo>
                      <a:pt x="19" y="11"/>
                    </a:lnTo>
                    <a:lnTo>
                      <a:pt x="15" y="2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8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2" name="Freeform 192"/>
              <p:cNvSpPr>
                <a:spLocks/>
              </p:cNvSpPr>
              <p:nvPr/>
            </p:nvSpPr>
            <p:spPr bwMode="auto">
              <a:xfrm>
                <a:off x="4677" y="2598"/>
                <a:ext cx="17" cy="18"/>
              </a:xfrm>
              <a:custGeom>
                <a:avLst/>
                <a:gdLst>
                  <a:gd name="T0" fmla="*/ 2 w 21"/>
                  <a:gd name="T1" fmla="*/ 9 h 19"/>
                  <a:gd name="T2" fmla="*/ 2 w 21"/>
                  <a:gd name="T3" fmla="*/ 9 h 19"/>
                  <a:gd name="T4" fmla="*/ 2 w 21"/>
                  <a:gd name="T5" fmla="*/ 9 h 19"/>
                  <a:gd name="T6" fmla="*/ 2 w 21"/>
                  <a:gd name="T7" fmla="*/ 3 h 19"/>
                  <a:gd name="T8" fmla="*/ 2 w 21"/>
                  <a:gd name="T9" fmla="*/ 0 h 19"/>
                  <a:gd name="T10" fmla="*/ 2 w 21"/>
                  <a:gd name="T11" fmla="*/ 3 h 19"/>
                  <a:gd name="T12" fmla="*/ 0 w 21"/>
                  <a:gd name="T13" fmla="*/ 9 h 19"/>
                  <a:gd name="T14" fmla="*/ 2 w 21"/>
                  <a:gd name="T15" fmla="*/ 9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"/>
                  <a:gd name="T25" fmla="*/ 0 h 19"/>
                  <a:gd name="T26" fmla="*/ 21 w 21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" h="19">
                    <a:moveTo>
                      <a:pt x="10" y="18"/>
                    </a:moveTo>
                    <a:lnTo>
                      <a:pt x="15" y="16"/>
                    </a:lnTo>
                    <a:lnTo>
                      <a:pt x="20" y="9"/>
                    </a:lnTo>
                    <a:lnTo>
                      <a:pt x="15" y="3"/>
                    </a:lnTo>
                    <a:lnTo>
                      <a:pt x="10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3" name="Freeform 193"/>
              <p:cNvSpPr>
                <a:spLocks/>
              </p:cNvSpPr>
              <p:nvPr/>
            </p:nvSpPr>
            <p:spPr bwMode="auto">
              <a:xfrm>
                <a:off x="4588" y="2741"/>
                <a:ext cx="26" cy="18"/>
              </a:xfrm>
              <a:custGeom>
                <a:avLst/>
                <a:gdLst>
                  <a:gd name="T0" fmla="*/ 3 w 31"/>
                  <a:gd name="T1" fmla="*/ 5 h 20"/>
                  <a:gd name="T2" fmla="*/ 3 w 31"/>
                  <a:gd name="T3" fmla="*/ 5 h 20"/>
                  <a:gd name="T4" fmla="*/ 3 w 31"/>
                  <a:gd name="T5" fmla="*/ 5 h 20"/>
                  <a:gd name="T6" fmla="*/ 3 w 31"/>
                  <a:gd name="T7" fmla="*/ 5 h 20"/>
                  <a:gd name="T8" fmla="*/ 3 w 31"/>
                  <a:gd name="T9" fmla="*/ 3 h 20"/>
                  <a:gd name="T10" fmla="*/ 3 w 31"/>
                  <a:gd name="T11" fmla="*/ 0 h 20"/>
                  <a:gd name="T12" fmla="*/ 3 w 31"/>
                  <a:gd name="T13" fmla="*/ 3 h 20"/>
                  <a:gd name="T14" fmla="*/ 0 w 31"/>
                  <a:gd name="T15" fmla="*/ 5 h 20"/>
                  <a:gd name="T16" fmla="*/ 3 w 31"/>
                  <a:gd name="T17" fmla="*/ 5 h 20"/>
                  <a:gd name="T18" fmla="*/ 3 w 31"/>
                  <a:gd name="T19" fmla="*/ 5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1"/>
                  <a:gd name="T31" fmla="*/ 0 h 20"/>
                  <a:gd name="T32" fmla="*/ 31 w 31"/>
                  <a:gd name="T33" fmla="*/ 20 h 2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1" h="20">
                    <a:moveTo>
                      <a:pt x="15" y="19"/>
                    </a:moveTo>
                    <a:lnTo>
                      <a:pt x="25" y="15"/>
                    </a:lnTo>
                    <a:lnTo>
                      <a:pt x="30" y="8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15" y="0"/>
                    </a:lnTo>
                    <a:lnTo>
                      <a:pt x="3" y="3"/>
                    </a:lnTo>
                    <a:lnTo>
                      <a:pt x="0" y="8"/>
                    </a:lnTo>
                    <a:lnTo>
                      <a:pt x="3" y="15"/>
                    </a:lnTo>
                    <a:lnTo>
                      <a:pt x="15" y="1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4" name="Freeform 194"/>
              <p:cNvSpPr>
                <a:spLocks/>
              </p:cNvSpPr>
              <p:nvPr/>
            </p:nvSpPr>
            <p:spPr bwMode="auto">
              <a:xfrm>
                <a:off x="4536" y="2736"/>
                <a:ext cx="36" cy="18"/>
              </a:xfrm>
              <a:custGeom>
                <a:avLst/>
                <a:gdLst>
                  <a:gd name="T0" fmla="*/ 3 w 42"/>
                  <a:gd name="T1" fmla="*/ 9 h 19"/>
                  <a:gd name="T2" fmla="*/ 3 w 42"/>
                  <a:gd name="T3" fmla="*/ 9 h 19"/>
                  <a:gd name="T4" fmla="*/ 4 w 42"/>
                  <a:gd name="T5" fmla="*/ 9 h 19"/>
                  <a:gd name="T6" fmla="*/ 3 w 42"/>
                  <a:gd name="T7" fmla="*/ 2 h 19"/>
                  <a:gd name="T8" fmla="*/ 3 w 42"/>
                  <a:gd name="T9" fmla="*/ 0 h 19"/>
                  <a:gd name="T10" fmla="*/ 3 w 42"/>
                  <a:gd name="T11" fmla="*/ 2 h 19"/>
                  <a:gd name="T12" fmla="*/ 0 w 42"/>
                  <a:gd name="T13" fmla="*/ 9 h 19"/>
                  <a:gd name="T14" fmla="*/ 3 w 42"/>
                  <a:gd name="T15" fmla="*/ 9 h 19"/>
                  <a:gd name="T16" fmla="*/ 3 w 42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2"/>
                  <a:gd name="T28" fmla="*/ 0 h 19"/>
                  <a:gd name="T29" fmla="*/ 42 w 42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2" h="19">
                    <a:moveTo>
                      <a:pt x="21" y="18"/>
                    </a:moveTo>
                    <a:lnTo>
                      <a:pt x="34" y="13"/>
                    </a:lnTo>
                    <a:lnTo>
                      <a:pt x="41" y="9"/>
                    </a:lnTo>
                    <a:lnTo>
                      <a:pt x="34" y="2"/>
                    </a:lnTo>
                    <a:lnTo>
                      <a:pt x="21" y="0"/>
                    </a:lnTo>
                    <a:lnTo>
                      <a:pt x="6" y="2"/>
                    </a:lnTo>
                    <a:lnTo>
                      <a:pt x="0" y="9"/>
                    </a:lnTo>
                    <a:lnTo>
                      <a:pt x="6" y="13"/>
                    </a:lnTo>
                    <a:lnTo>
                      <a:pt x="21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5" name="Freeform 195"/>
              <p:cNvSpPr>
                <a:spLocks/>
              </p:cNvSpPr>
              <p:nvPr/>
            </p:nvSpPr>
            <p:spPr bwMode="auto">
              <a:xfrm>
                <a:off x="4568" y="2755"/>
                <a:ext cx="20" cy="17"/>
              </a:xfrm>
              <a:custGeom>
                <a:avLst/>
                <a:gdLst>
                  <a:gd name="T0" fmla="*/ 3 w 23"/>
                  <a:gd name="T1" fmla="*/ 4 h 19"/>
                  <a:gd name="T2" fmla="*/ 3 w 23"/>
                  <a:gd name="T3" fmla="*/ 4 h 19"/>
                  <a:gd name="T4" fmla="*/ 3 w 23"/>
                  <a:gd name="T5" fmla="*/ 4 h 19"/>
                  <a:gd name="T6" fmla="*/ 3 w 23"/>
                  <a:gd name="T7" fmla="*/ 3 h 19"/>
                  <a:gd name="T8" fmla="*/ 3 w 23"/>
                  <a:gd name="T9" fmla="*/ 0 h 19"/>
                  <a:gd name="T10" fmla="*/ 2 w 23"/>
                  <a:gd name="T11" fmla="*/ 3 h 19"/>
                  <a:gd name="T12" fmla="*/ 0 w 23"/>
                  <a:gd name="T13" fmla="*/ 4 h 19"/>
                  <a:gd name="T14" fmla="*/ 2 w 23"/>
                  <a:gd name="T15" fmla="*/ 4 h 19"/>
                  <a:gd name="T16" fmla="*/ 3 w 23"/>
                  <a:gd name="T17" fmla="*/ 4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"/>
                  <a:gd name="T28" fmla="*/ 0 h 19"/>
                  <a:gd name="T29" fmla="*/ 23 w 23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" h="19">
                    <a:moveTo>
                      <a:pt x="11" y="18"/>
                    </a:moveTo>
                    <a:lnTo>
                      <a:pt x="18" y="16"/>
                    </a:lnTo>
                    <a:lnTo>
                      <a:pt x="22" y="9"/>
                    </a:lnTo>
                    <a:lnTo>
                      <a:pt x="18" y="3"/>
                    </a:lnTo>
                    <a:lnTo>
                      <a:pt x="11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6"/>
                    </a:lnTo>
                    <a:lnTo>
                      <a:pt x="11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6" name="Freeform 196"/>
              <p:cNvSpPr>
                <a:spLocks/>
              </p:cNvSpPr>
              <p:nvPr/>
            </p:nvSpPr>
            <p:spPr bwMode="auto">
              <a:xfrm>
                <a:off x="4541" y="2753"/>
                <a:ext cx="17" cy="17"/>
              </a:xfrm>
              <a:custGeom>
                <a:avLst/>
                <a:gdLst>
                  <a:gd name="T0" fmla="*/ 3 w 20"/>
                  <a:gd name="T1" fmla="*/ 4 h 19"/>
                  <a:gd name="T2" fmla="*/ 3 w 20"/>
                  <a:gd name="T3" fmla="*/ 4 h 19"/>
                  <a:gd name="T4" fmla="*/ 3 w 20"/>
                  <a:gd name="T5" fmla="*/ 4 h 19"/>
                  <a:gd name="T6" fmla="*/ 3 w 20"/>
                  <a:gd name="T7" fmla="*/ 2 h 19"/>
                  <a:gd name="T8" fmla="*/ 3 w 20"/>
                  <a:gd name="T9" fmla="*/ 0 h 19"/>
                  <a:gd name="T10" fmla="*/ 0 w 20"/>
                  <a:gd name="T11" fmla="*/ 4 h 19"/>
                  <a:gd name="T12" fmla="*/ 3 w 20"/>
                  <a:gd name="T13" fmla="*/ 4 h 19"/>
                  <a:gd name="T14" fmla="*/ 3 w 20"/>
                  <a:gd name="T15" fmla="*/ 4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19"/>
                  <a:gd name="T26" fmla="*/ 20 w 20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19">
                    <a:moveTo>
                      <a:pt x="7" y="18"/>
                    </a:moveTo>
                    <a:lnTo>
                      <a:pt x="15" y="15"/>
                    </a:lnTo>
                    <a:lnTo>
                      <a:pt x="19" y="11"/>
                    </a:lnTo>
                    <a:lnTo>
                      <a:pt x="15" y="2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3" y="15"/>
                    </a:lnTo>
                    <a:lnTo>
                      <a:pt x="7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7" name="Freeform 197"/>
              <p:cNvSpPr>
                <a:spLocks/>
              </p:cNvSpPr>
              <p:nvPr/>
            </p:nvSpPr>
            <p:spPr bwMode="auto">
              <a:xfrm>
                <a:off x="4478" y="2685"/>
                <a:ext cx="77" cy="91"/>
              </a:xfrm>
              <a:custGeom>
                <a:avLst/>
                <a:gdLst>
                  <a:gd name="T0" fmla="*/ 3 w 90"/>
                  <a:gd name="T1" fmla="*/ 30 h 98"/>
                  <a:gd name="T2" fmla="*/ 3 w 90"/>
                  <a:gd name="T3" fmla="*/ 22 h 98"/>
                  <a:gd name="T4" fmla="*/ 3 w 90"/>
                  <a:gd name="T5" fmla="*/ 19 h 98"/>
                  <a:gd name="T6" fmla="*/ 2 w 90"/>
                  <a:gd name="T7" fmla="*/ 18 h 98"/>
                  <a:gd name="T8" fmla="*/ 3 w 90"/>
                  <a:gd name="T9" fmla="*/ 10 h 98"/>
                  <a:gd name="T10" fmla="*/ 3 w 90"/>
                  <a:gd name="T11" fmla="*/ 6 h 98"/>
                  <a:gd name="T12" fmla="*/ 3 w 90"/>
                  <a:gd name="T13" fmla="*/ 6 h 98"/>
                  <a:gd name="T14" fmla="*/ 3 w 90"/>
                  <a:gd name="T15" fmla="*/ 6 h 98"/>
                  <a:gd name="T16" fmla="*/ 4 w 90"/>
                  <a:gd name="T17" fmla="*/ 0 h 98"/>
                  <a:gd name="T18" fmla="*/ 7 w 90"/>
                  <a:gd name="T19" fmla="*/ 4 h 98"/>
                  <a:gd name="T20" fmla="*/ 8 w 90"/>
                  <a:gd name="T21" fmla="*/ 6 h 98"/>
                  <a:gd name="T22" fmla="*/ 8 w 90"/>
                  <a:gd name="T23" fmla="*/ 6 h 98"/>
                  <a:gd name="T24" fmla="*/ 8 w 90"/>
                  <a:gd name="T25" fmla="*/ 6 h 98"/>
                  <a:gd name="T26" fmla="*/ 7 w 90"/>
                  <a:gd name="T27" fmla="*/ 6 h 98"/>
                  <a:gd name="T28" fmla="*/ 5 w 90"/>
                  <a:gd name="T29" fmla="*/ 6 h 98"/>
                  <a:gd name="T30" fmla="*/ 3 w 90"/>
                  <a:gd name="T31" fmla="*/ 6 h 98"/>
                  <a:gd name="T32" fmla="*/ 3 w 90"/>
                  <a:gd name="T33" fmla="*/ 7 h 98"/>
                  <a:gd name="T34" fmla="*/ 3 w 90"/>
                  <a:gd name="T35" fmla="*/ 12 h 98"/>
                  <a:gd name="T36" fmla="*/ 3 w 90"/>
                  <a:gd name="T37" fmla="*/ 14 h 98"/>
                  <a:gd name="T38" fmla="*/ 4 w 90"/>
                  <a:gd name="T39" fmla="*/ 12 h 98"/>
                  <a:gd name="T40" fmla="*/ 5 w 90"/>
                  <a:gd name="T41" fmla="*/ 10 h 98"/>
                  <a:gd name="T42" fmla="*/ 6 w 90"/>
                  <a:gd name="T43" fmla="*/ 12 h 98"/>
                  <a:gd name="T44" fmla="*/ 5 w 90"/>
                  <a:gd name="T45" fmla="*/ 14 h 98"/>
                  <a:gd name="T46" fmla="*/ 3 w 90"/>
                  <a:gd name="T47" fmla="*/ 17 h 98"/>
                  <a:gd name="T48" fmla="*/ 3 w 90"/>
                  <a:gd name="T49" fmla="*/ 18 h 98"/>
                  <a:gd name="T50" fmla="*/ 4 w 90"/>
                  <a:gd name="T51" fmla="*/ 20 h 98"/>
                  <a:gd name="T52" fmla="*/ 6 w 90"/>
                  <a:gd name="T53" fmla="*/ 26 h 98"/>
                  <a:gd name="T54" fmla="*/ 5 w 90"/>
                  <a:gd name="T55" fmla="*/ 30 h 98"/>
                  <a:gd name="T56" fmla="*/ 3 w 90"/>
                  <a:gd name="T57" fmla="*/ 26 h 98"/>
                  <a:gd name="T58" fmla="*/ 3 w 90"/>
                  <a:gd name="T59" fmla="*/ 20 h 98"/>
                  <a:gd name="T60" fmla="*/ 3 w 90"/>
                  <a:gd name="T61" fmla="*/ 19 h 98"/>
                  <a:gd name="T62" fmla="*/ 3 w 90"/>
                  <a:gd name="T63" fmla="*/ 30 h 9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0"/>
                  <a:gd name="T97" fmla="*/ 0 h 98"/>
                  <a:gd name="T98" fmla="*/ 90 w 90"/>
                  <a:gd name="T99" fmla="*/ 98 h 9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0" h="98">
                    <a:moveTo>
                      <a:pt x="17" y="89"/>
                    </a:moveTo>
                    <a:lnTo>
                      <a:pt x="11" y="91"/>
                    </a:lnTo>
                    <a:lnTo>
                      <a:pt x="9" y="82"/>
                    </a:lnTo>
                    <a:lnTo>
                      <a:pt x="11" y="67"/>
                    </a:lnTo>
                    <a:lnTo>
                      <a:pt x="12" y="59"/>
                    </a:lnTo>
                    <a:lnTo>
                      <a:pt x="12" y="55"/>
                    </a:lnTo>
                    <a:lnTo>
                      <a:pt x="8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8" y="30"/>
                    </a:lnTo>
                    <a:lnTo>
                      <a:pt x="8" y="24"/>
                    </a:lnTo>
                    <a:lnTo>
                      <a:pt x="9" y="20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21" y="14"/>
                    </a:lnTo>
                    <a:lnTo>
                      <a:pt x="26" y="6"/>
                    </a:lnTo>
                    <a:lnTo>
                      <a:pt x="34" y="3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3" y="4"/>
                    </a:lnTo>
                    <a:lnTo>
                      <a:pt x="77" y="6"/>
                    </a:lnTo>
                    <a:lnTo>
                      <a:pt x="81" y="6"/>
                    </a:lnTo>
                    <a:lnTo>
                      <a:pt x="82" y="4"/>
                    </a:lnTo>
                    <a:lnTo>
                      <a:pt x="87" y="9"/>
                    </a:lnTo>
                    <a:lnTo>
                      <a:pt x="89" y="14"/>
                    </a:lnTo>
                    <a:lnTo>
                      <a:pt x="83" y="20"/>
                    </a:lnTo>
                    <a:lnTo>
                      <a:pt x="77" y="22"/>
                    </a:lnTo>
                    <a:lnTo>
                      <a:pt x="73" y="20"/>
                    </a:lnTo>
                    <a:lnTo>
                      <a:pt x="64" y="12"/>
                    </a:lnTo>
                    <a:lnTo>
                      <a:pt x="53" y="6"/>
                    </a:lnTo>
                    <a:lnTo>
                      <a:pt x="46" y="6"/>
                    </a:lnTo>
                    <a:lnTo>
                      <a:pt x="38" y="9"/>
                    </a:lnTo>
                    <a:lnTo>
                      <a:pt x="26" y="18"/>
                    </a:lnTo>
                    <a:lnTo>
                      <a:pt x="24" y="24"/>
                    </a:lnTo>
                    <a:lnTo>
                      <a:pt x="23" y="29"/>
                    </a:lnTo>
                    <a:lnTo>
                      <a:pt x="22" y="33"/>
                    </a:lnTo>
                    <a:lnTo>
                      <a:pt x="21" y="37"/>
                    </a:lnTo>
                    <a:lnTo>
                      <a:pt x="24" y="38"/>
                    </a:lnTo>
                    <a:lnTo>
                      <a:pt x="38" y="36"/>
                    </a:lnTo>
                    <a:lnTo>
                      <a:pt x="44" y="33"/>
                    </a:lnTo>
                    <a:lnTo>
                      <a:pt x="47" y="31"/>
                    </a:lnTo>
                    <a:lnTo>
                      <a:pt x="52" y="29"/>
                    </a:lnTo>
                    <a:lnTo>
                      <a:pt x="56" y="29"/>
                    </a:lnTo>
                    <a:lnTo>
                      <a:pt x="57" y="33"/>
                    </a:lnTo>
                    <a:lnTo>
                      <a:pt x="56" y="36"/>
                    </a:lnTo>
                    <a:lnTo>
                      <a:pt x="53" y="38"/>
                    </a:lnTo>
                    <a:lnTo>
                      <a:pt x="34" y="45"/>
                    </a:lnTo>
                    <a:lnTo>
                      <a:pt x="33" y="47"/>
                    </a:lnTo>
                    <a:lnTo>
                      <a:pt x="34" y="49"/>
                    </a:lnTo>
                    <a:lnTo>
                      <a:pt x="38" y="51"/>
                    </a:lnTo>
                    <a:lnTo>
                      <a:pt x="43" y="55"/>
                    </a:lnTo>
                    <a:lnTo>
                      <a:pt x="47" y="60"/>
                    </a:lnTo>
                    <a:lnTo>
                      <a:pt x="50" y="69"/>
                    </a:lnTo>
                    <a:lnTo>
                      <a:pt x="62" y="76"/>
                    </a:lnTo>
                    <a:lnTo>
                      <a:pt x="65" y="90"/>
                    </a:lnTo>
                    <a:lnTo>
                      <a:pt x="48" y="92"/>
                    </a:lnTo>
                    <a:lnTo>
                      <a:pt x="38" y="97"/>
                    </a:lnTo>
                    <a:lnTo>
                      <a:pt x="36" y="78"/>
                    </a:lnTo>
                    <a:lnTo>
                      <a:pt x="35" y="64"/>
                    </a:lnTo>
                    <a:lnTo>
                      <a:pt x="34" y="62"/>
                    </a:lnTo>
                    <a:lnTo>
                      <a:pt x="28" y="56"/>
                    </a:lnTo>
                    <a:lnTo>
                      <a:pt x="24" y="57"/>
                    </a:lnTo>
                    <a:lnTo>
                      <a:pt x="24" y="78"/>
                    </a:lnTo>
                    <a:lnTo>
                      <a:pt x="17" y="8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8" name="Freeform 198"/>
              <p:cNvSpPr>
                <a:spLocks/>
              </p:cNvSpPr>
              <p:nvPr/>
            </p:nvSpPr>
            <p:spPr bwMode="auto">
              <a:xfrm>
                <a:off x="4432" y="2806"/>
                <a:ext cx="20" cy="17"/>
              </a:xfrm>
              <a:custGeom>
                <a:avLst/>
                <a:gdLst>
                  <a:gd name="T0" fmla="*/ 3 w 23"/>
                  <a:gd name="T1" fmla="*/ 0 h 19"/>
                  <a:gd name="T2" fmla="*/ 3 w 23"/>
                  <a:gd name="T3" fmla="*/ 3 h 19"/>
                  <a:gd name="T4" fmla="*/ 3 w 23"/>
                  <a:gd name="T5" fmla="*/ 4 h 19"/>
                  <a:gd name="T6" fmla="*/ 3 w 23"/>
                  <a:gd name="T7" fmla="*/ 4 h 19"/>
                  <a:gd name="T8" fmla="*/ 3 w 23"/>
                  <a:gd name="T9" fmla="*/ 4 h 19"/>
                  <a:gd name="T10" fmla="*/ 2 w 23"/>
                  <a:gd name="T11" fmla="*/ 4 h 19"/>
                  <a:gd name="T12" fmla="*/ 0 w 23"/>
                  <a:gd name="T13" fmla="*/ 4 h 19"/>
                  <a:gd name="T14" fmla="*/ 2 w 23"/>
                  <a:gd name="T15" fmla="*/ 3 h 19"/>
                  <a:gd name="T16" fmla="*/ 3 w 23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"/>
                  <a:gd name="T28" fmla="*/ 0 h 19"/>
                  <a:gd name="T29" fmla="*/ 23 w 23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" h="19">
                    <a:moveTo>
                      <a:pt x="10" y="0"/>
                    </a:moveTo>
                    <a:lnTo>
                      <a:pt x="19" y="3"/>
                    </a:lnTo>
                    <a:lnTo>
                      <a:pt x="22" y="10"/>
                    </a:lnTo>
                    <a:lnTo>
                      <a:pt x="19" y="16"/>
                    </a:lnTo>
                    <a:lnTo>
                      <a:pt x="10" y="18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2" y="3"/>
                    </a:lnTo>
                    <a:lnTo>
                      <a:pt x="10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9" name="Freeform 199"/>
              <p:cNvSpPr>
                <a:spLocks/>
              </p:cNvSpPr>
              <p:nvPr/>
            </p:nvSpPr>
            <p:spPr bwMode="auto">
              <a:xfrm>
                <a:off x="4464" y="2810"/>
                <a:ext cx="17" cy="18"/>
              </a:xfrm>
              <a:custGeom>
                <a:avLst/>
                <a:gdLst>
                  <a:gd name="T0" fmla="*/ 3 w 20"/>
                  <a:gd name="T1" fmla="*/ 0 h 19"/>
                  <a:gd name="T2" fmla="*/ 3 w 20"/>
                  <a:gd name="T3" fmla="*/ 2 h 19"/>
                  <a:gd name="T4" fmla="*/ 3 w 20"/>
                  <a:gd name="T5" fmla="*/ 9 h 19"/>
                  <a:gd name="T6" fmla="*/ 3 w 20"/>
                  <a:gd name="T7" fmla="*/ 9 h 19"/>
                  <a:gd name="T8" fmla="*/ 3 w 20"/>
                  <a:gd name="T9" fmla="*/ 9 h 19"/>
                  <a:gd name="T10" fmla="*/ 3 w 20"/>
                  <a:gd name="T11" fmla="*/ 9 h 19"/>
                  <a:gd name="T12" fmla="*/ 0 w 20"/>
                  <a:gd name="T13" fmla="*/ 9 h 19"/>
                  <a:gd name="T14" fmla="*/ 3 w 20"/>
                  <a:gd name="T15" fmla="*/ 2 h 19"/>
                  <a:gd name="T16" fmla="*/ 3 w 20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19"/>
                  <a:gd name="T29" fmla="*/ 20 w 20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19">
                    <a:moveTo>
                      <a:pt x="9" y="0"/>
                    </a:moveTo>
                    <a:lnTo>
                      <a:pt x="16" y="2"/>
                    </a:lnTo>
                    <a:lnTo>
                      <a:pt x="19" y="10"/>
                    </a:lnTo>
                    <a:lnTo>
                      <a:pt x="16" y="15"/>
                    </a:lnTo>
                    <a:lnTo>
                      <a:pt x="9" y="18"/>
                    </a:lnTo>
                    <a:lnTo>
                      <a:pt x="3" y="15"/>
                    </a:lnTo>
                    <a:lnTo>
                      <a:pt x="0" y="10"/>
                    </a:lnTo>
                    <a:lnTo>
                      <a:pt x="3" y="2"/>
                    </a:lnTo>
                    <a:lnTo>
                      <a:pt x="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0" name="Freeform 200"/>
              <p:cNvSpPr>
                <a:spLocks/>
              </p:cNvSpPr>
              <p:nvPr/>
            </p:nvSpPr>
            <p:spPr bwMode="auto">
              <a:xfrm>
                <a:off x="4483" y="2820"/>
                <a:ext cx="17" cy="22"/>
              </a:xfrm>
              <a:custGeom>
                <a:avLst/>
                <a:gdLst>
                  <a:gd name="T0" fmla="*/ 3 w 20"/>
                  <a:gd name="T1" fmla="*/ 0 h 23"/>
                  <a:gd name="T2" fmla="*/ 3 w 20"/>
                  <a:gd name="T3" fmla="*/ 4 h 23"/>
                  <a:gd name="T4" fmla="*/ 0 w 20"/>
                  <a:gd name="T5" fmla="*/ 11 h 23"/>
                  <a:gd name="T6" fmla="*/ 3 w 20"/>
                  <a:gd name="T7" fmla="*/ 11 h 23"/>
                  <a:gd name="T8" fmla="*/ 3 w 20"/>
                  <a:gd name="T9" fmla="*/ 11 h 23"/>
                  <a:gd name="T10" fmla="*/ 3 w 20"/>
                  <a:gd name="T11" fmla="*/ 11 h 23"/>
                  <a:gd name="T12" fmla="*/ 3 w 20"/>
                  <a:gd name="T13" fmla="*/ 11 h 23"/>
                  <a:gd name="T14" fmla="*/ 3 w 20"/>
                  <a:gd name="T15" fmla="*/ 4 h 23"/>
                  <a:gd name="T16" fmla="*/ 3 w 20"/>
                  <a:gd name="T17" fmla="*/ 0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23"/>
                  <a:gd name="T29" fmla="*/ 20 w 20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23">
                    <a:moveTo>
                      <a:pt x="9" y="0"/>
                    </a:moveTo>
                    <a:lnTo>
                      <a:pt x="3" y="4"/>
                    </a:lnTo>
                    <a:lnTo>
                      <a:pt x="0" y="11"/>
                    </a:lnTo>
                    <a:lnTo>
                      <a:pt x="3" y="18"/>
                    </a:lnTo>
                    <a:lnTo>
                      <a:pt x="9" y="22"/>
                    </a:lnTo>
                    <a:lnTo>
                      <a:pt x="17" y="18"/>
                    </a:lnTo>
                    <a:lnTo>
                      <a:pt x="19" y="11"/>
                    </a:lnTo>
                    <a:lnTo>
                      <a:pt x="17" y="4"/>
                    </a:lnTo>
                    <a:lnTo>
                      <a:pt x="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1" name="Freeform 201"/>
              <p:cNvSpPr>
                <a:spLocks/>
              </p:cNvSpPr>
              <p:nvPr/>
            </p:nvSpPr>
            <p:spPr bwMode="auto">
              <a:xfrm>
                <a:off x="4489" y="2805"/>
                <a:ext cx="35" cy="17"/>
              </a:xfrm>
              <a:custGeom>
                <a:avLst/>
                <a:gdLst>
                  <a:gd name="T0" fmla="*/ 2 w 42"/>
                  <a:gd name="T1" fmla="*/ 4 h 19"/>
                  <a:gd name="T2" fmla="*/ 2 w 42"/>
                  <a:gd name="T3" fmla="*/ 4 h 19"/>
                  <a:gd name="T4" fmla="*/ 2 w 42"/>
                  <a:gd name="T5" fmla="*/ 4 h 19"/>
                  <a:gd name="T6" fmla="*/ 2 w 42"/>
                  <a:gd name="T7" fmla="*/ 2 h 19"/>
                  <a:gd name="T8" fmla="*/ 2 w 42"/>
                  <a:gd name="T9" fmla="*/ 0 h 19"/>
                  <a:gd name="T10" fmla="*/ 2 w 42"/>
                  <a:gd name="T11" fmla="*/ 2 h 19"/>
                  <a:gd name="T12" fmla="*/ 0 w 42"/>
                  <a:gd name="T13" fmla="*/ 4 h 19"/>
                  <a:gd name="T14" fmla="*/ 2 w 42"/>
                  <a:gd name="T15" fmla="*/ 4 h 19"/>
                  <a:gd name="T16" fmla="*/ 2 w 42"/>
                  <a:gd name="T17" fmla="*/ 4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2"/>
                  <a:gd name="T28" fmla="*/ 0 h 19"/>
                  <a:gd name="T29" fmla="*/ 42 w 42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2" h="19">
                    <a:moveTo>
                      <a:pt x="20" y="18"/>
                    </a:moveTo>
                    <a:lnTo>
                      <a:pt x="33" y="14"/>
                    </a:lnTo>
                    <a:lnTo>
                      <a:pt x="41" y="8"/>
                    </a:lnTo>
                    <a:lnTo>
                      <a:pt x="33" y="2"/>
                    </a:lnTo>
                    <a:lnTo>
                      <a:pt x="20" y="0"/>
                    </a:lnTo>
                    <a:lnTo>
                      <a:pt x="5" y="2"/>
                    </a:lnTo>
                    <a:lnTo>
                      <a:pt x="0" y="8"/>
                    </a:lnTo>
                    <a:lnTo>
                      <a:pt x="5" y="14"/>
                    </a:lnTo>
                    <a:lnTo>
                      <a:pt x="2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2" name="Freeform 202"/>
              <p:cNvSpPr>
                <a:spLocks/>
              </p:cNvSpPr>
              <p:nvPr/>
            </p:nvSpPr>
            <p:spPr bwMode="auto">
              <a:xfrm>
                <a:off x="4197" y="2648"/>
                <a:ext cx="125" cy="136"/>
              </a:xfrm>
              <a:custGeom>
                <a:avLst/>
                <a:gdLst>
                  <a:gd name="T0" fmla="*/ 0 w 146"/>
                  <a:gd name="T1" fmla="*/ 0 h 147"/>
                  <a:gd name="T2" fmla="*/ 3 w 146"/>
                  <a:gd name="T3" fmla="*/ 2 h 147"/>
                  <a:gd name="T4" fmla="*/ 3 w 146"/>
                  <a:gd name="T5" fmla="*/ 2 h 147"/>
                  <a:gd name="T6" fmla="*/ 3 w 146"/>
                  <a:gd name="T7" fmla="*/ 0 h 147"/>
                  <a:gd name="T8" fmla="*/ 3 w 146"/>
                  <a:gd name="T9" fmla="*/ 2 h 147"/>
                  <a:gd name="T10" fmla="*/ 3 w 146"/>
                  <a:gd name="T11" fmla="*/ 6 h 147"/>
                  <a:gd name="T12" fmla="*/ 4 w 146"/>
                  <a:gd name="T13" fmla="*/ 6 h 147"/>
                  <a:gd name="T14" fmla="*/ 4 w 146"/>
                  <a:gd name="T15" fmla="*/ 6 h 147"/>
                  <a:gd name="T16" fmla="*/ 7 w 146"/>
                  <a:gd name="T17" fmla="*/ 13 h 147"/>
                  <a:gd name="T18" fmla="*/ 7 w 146"/>
                  <a:gd name="T19" fmla="*/ 13 h 147"/>
                  <a:gd name="T20" fmla="*/ 11 w 146"/>
                  <a:gd name="T21" fmla="*/ 22 h 147"/>
                  <a:gd name="T22" fmla="*/ 11 w 146"/>
                  <a:gd name="T23" fmla="*/ 23 h 147"/>
                  <a:gd name="T24" fmla="*/ 11 w 146"/>
                  <a:gd name="T25" fmla="*/ 23 h 147"/>
                  <a:gd name="T26" fmla="*/ 11 w 146"/>
                  <a:gd name="T27" fmla="*/ 25 h 147"/>
                  <a:gd name="T28" fmla="*/ 12 w 146"/>
                  <a:gd name="T29" fmla="*/ 27 h 147"/>
                  <a:gd name="T30" fmla="*/ 12 w 146"/>
                  <a:gd name="T31" fmla="*/ 30 h 147"/>
                  <a:gd name="T32" fmla="*/ 13 w 146"/>
                  <a:gd name="T33" fmla="*/ 30 h 147"/>
                  <a:gd name="T34" fmla="*/ 15 w 146"/>
                  <a:gd name="T35" fmla="*/ 35 h 147"/>
                  <a:gd name="T36" fmla="*/ 14 w 146"/>
                  <a:gd name="T37" fmla="*/ 37 h 147"/>
                  <a:gd name="T38" fmla="*/ 15 w 146"/>
                  <a:gd name="T39" fmla="*/ 40 h 147"/>
                  <a:gd name="T40" fmla="*/ 15 w 146"/>
                  <a:gd name="T41" fmla="*/ 41 h 147"/>
                  <a:gd name="T42" fmla="*/ 15 w 146"/>
                  <a:gd name="T43" fmla="*/ 43 h 147"/>
                  <a:gd name="T44" fmla="*/ 14 w 146"/>
                  <a:gd name="T45" fmla="*/ 43 h 147"/>
                  <a:gd name="T46" fmla="*/ 14 w 146"/>
                  <a:gd name="T47" fmla="*/ 44 h 147"/>
                  <a:gd name="T48" fmla="*/ 13 w 146"/>
                  <a:gd name="T49" fmla="*/ 46 h 147"/>
                  <a:gd name="T50" fmla="*/ 13 w 146"/>
                  <a:gd name="T51" fmla="*/ 46 h 147"/>
                  <a:gd name="T52" fmla="*/ 11 w 146"/>
                  <a:gd name="T53" fmla="*/ 43 h 147"/>
                  <a:gd name="T54" fmla="*/ 8 w 146"/>
                  <a:gd name="T55" fmla="*/ 35 h 147"/>
                  <a:gd name="T56" fmla="*/ 6 w 146"/>
                  <a:gd name="T57" fmla="*/ 24 h 147"/>
                  <a:gd name="T58" fmla="*/ 5 w 146"/>
                  <a:gd name="T59" fmla="*/ 20 h 147"/>
                  <a:gd name="T60" fmla="*/ 4 w 146"/>
                  <a:gd name="T61" fmla="*/ 19 h 147"/>
                  <a:gd name="T62" fmla="*/ 4 w 146"/>
                  <a:gd name="T63" fmla="*/ 16 h 147"/>
                  <a:gd name="T64" fmla="*/ 3 w 146"/>
                  <a:gd name="T65" fmla="*/ 14 h 147"/>
                  <a:gd name="T66" fmla="*/ 3 w 146"/>
                  <a:gd name="T67" fmla="*/ 6 h 147"/>
                  <a:gd name="T68" fmla="*/ 3 w 146"/>
                  <a:gd name="T69" fmla="*/ 6 h 147"/>
                  <a:gd name="T70" fmla="*/ 0 w 146"/>
                  <a:gd name="T71" fmla="*/ 4 h 147"/>
                  <a:gd name="T72" fmla="*/ 0 w 146"/>
                  <a:gd name="T73" fmla="*/ 0 h 14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46"/>
                  <a:gd name="T112" fmla="*/ 0 h 147"/>
                  <a:gd name="T113" fmla="*/ 146 w 146"/>
                  <a:gd name="T114" fmla="*/ 147 h 14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46" h="147">
                    <a:moveTo>
                      <a:pt x="0" y="0"/>
                    </a:moveTo>
                    <a:lnTo>
                      <a:pt x="5" y="2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2" y="2"/>
                    </a:lnTo>
                    <a:lnTo>
                      <a:pt x="39" y="6"/>
                    </a:lnTo>
                    <a:lnTo>
                      <a:pt x="43" y="17"/>
                    </a:lnTo>
                    <a:lnTo>
                      <a:pt x="43" y="19"/>
                    </a:lnTo>
                    <a:lnTo>
                      <a:pt x="70" y="40"/>
                    </a:lnTo>
                    <a:lnTo>
                      <a:pt x="72" y="38"/>
                    </a:lnTo>
                    <a:lnTo>
                      <a:pt x="117" y="71"/>
                    </a:lnTo>
                    <a:lnTo>
                      <a:pt x="111" y="73"/>
                    </a:lnTo>
                    <a:lnTo>
                      <a:pt x="109" y="75"/>
                    </a:lnTo>
                    <a:lnTo>
                      <a:pt x="112" y="80"/>
                    </a:lnTo>
                    <a:lnTo>
                      <a:pt x="121" y="86"/>
                    </a:lnTo>
                    <a:lnTo>
                      <a:pt x="121" y="97"/>
                    </a:lnTo>
                    <a:lnTo>
                      <a:pt x="134" y="97"/>
                    </a:lnTo>
                    <a:lnTo>
                      <a:pt x="145" y="113"/>
                    </a:lnTo>
                    <a:lnTo>
                      <a:pt x="142" y="116"/>
                    </a:lnTo>
                    <a:lnTo>
                      <a:pt x="145" y="125"/>
                    </a:lnTo>
                    <a:lnTo>
                      <a:pt x="145" y="132"/>
                    </a:lnTo>
                    <a:lnTo>
                      <a:pt x="145" y="137"/>
                    </a:lnTo>
                    <a:lnTo>
                      <a:pt x="143" y="141"/>
                    </a:lnTo>
                    <a:lnTo>
                      <a:pt x="141" y="144"/>
                    </a:lnTo>
                    <a:lnTo>
                      <a:pt x="136" y="146"/>
                    </a:lnTo>
                    <a:lnTo>
                      <a:pt x="130" y="146"/>
                    </a:lnTo>
                    <a:lnTo>
                      <a:pt x="109" y="139"/>
                    </a:lnTo>
                    <a:lnTo>
                      <a:pt x="88" y="113"/>
                    </a:lnTo>
                    <a:lnTo>
                      <a:pt x="59" y="77"/>
                    </a:lnTo>
                    <a:lnTo>
                      <a:pt x="55" y="66"/>
                    </a:lnTo>
                    <a:lnTo>
                      <a:pt x="45" y="60"/>
                    </a:lnTo>
                    <a:lnTo>
                      <a:pt x="42" y="51"/>
                    </a:lnTo>
                    <a:lnTo>
                      <a:pt x="34" y="41"/>
                    </a:lnTo>
                    <a:lnTo>
                      <a:pt x="15" y="15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3" name="Freeform 203"/>
              <p:cNvSpPr>
                <a:spLocks/>
              </p:cNvSpPr>
              <p:nvPr/>
            </p:nvSpPr>
            <p:spPr bwMode="auto">
              <a:xfrm>
                <a:off x="4319" y="2786"/>
                <a:ext cx="105" cy="32"/>
              </a:xfrm>
              <a:custGeom>
                <a:avLst/>
                <a:gdLst>
                  <a:gd name="T0" fmla="*/ 5 w 123"/>
                  <a:gd name="T1" fmla="*/ 8 h 34"/>
                  <a:gd name="T2" fmla="*/ 3 w 123"/>
                  <a:gd name="T3" fmla="*/ 8 h 34"/>
                  <a:gd name="T4" fmla="*/ 0 w 123"/>
                  <a:gd name="T5" fmla="*/ 8 h 34"/>
                  <a:gd name="T6" fmla="*/ 1 w 123"/>
                  <a:gd name="T7" fmla="*/ 3 h 34"/>
                  <a:gd name="T8" fmla="*/ 3 w 123"/>
                  <a:gd name="T9" fmla="*/ 1 h 34"/>
                  <a:gd name="T10" fmla="*/ 3 w 123"/>
                  <a:gd name="T11" fmla="*/ 0 h 34"/>
                  <a:gd name="T12" fmla="*/ 6 w 123"/>
                  <a:gd name="T13" fmla="*/ 7 h 34"/>
                  <a:gd name="T14" fmla="*/ 7 w 123"/>
                  <a:gd name="T15" fmla="*/ 6 h 34"/>
                  <a:gd name="T16" fmla="*/ 8 w 123"/>
                  <a:gd name="T17" fmla="*/ 6 h 34"/>
                  <a:gd name="T18" fmla="*/ 8 w 123"/>
                  <a:gd name="T19" fmla="*/ 7 h 34"/>
                  <a:gd name="T20" fmla="*/ 11 w 123"/>
                  <a:gd name="T21" fmla="*/ 8 h 34"/>
                  <a:gd name="T22" fmla="*/ 11 w 123"/>
                  <a:gd name="T23" fmla="*/ 10 h 34"/>
                  <a:gd name="T24" fmla="*/ 11 w 123"/>
                  <a:gd name="T25" fmla="*/ 12 h 34"/>
                  <a:gd name="T26" fmla="*/ 11 w 123"/>
                  <a:gd name="T27" fmla="*/ 14 h 34"/>
                  <a:gd name="T28" fmla="*/ 7 w 123"/>
                  <a:gd name="T29" fmla="*/ 11 h 34"/>
                  <a:gd name="T30" fmla="*/ 5 w 123"/>
                  <a:gd name="T31" fmla="*/ 8 h 3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23"/>
                  <a:gd name="T49" fmla="*/ 0 h 34"/>
                  <a:gd name="T50" fmla="*/ 123 w 123"/>
                  <a:gd name="T51" fmla="*/ 34 h 3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23" h="34">
                    <a:moveTo>
                      <a:pt x="52" y="22"/>
                    </a:moveTo>
                    <a:lnTo>
                      <a:pt x="23" y="21"/>
                    </a:lnTo>
                    <a:lnTo>
                      <a:pt x="0" y="11"/>
                    </a:lnTo>
                    <a:lnTo>
                      <a:pt x="1" y="3"/>
                    </a:lnTo>
                    <a:lnTo>
                      <a:pt x="9" y="1"/>
                    </a:lnTo>
                    <a:lnTo>
                      <a:pt x="26" y="0"/>
                    </a:lnTo>
                    <a:lnTo>
                      <a:pt x="59" y="7"/>
                    </a:lnTo>
                    <a:lnTo>
                      <a:pt x="69" y="6"/>
                    </a:lnTo>
                    <a:lnTo>
                      <a:pt x="79" y="6"/>
                    </a:lnTo>
                    <a:lnTo>
                      <a:pt x="88" y="7"/>
                    </a:lnTo>
                    <a:lnTo>
                      <a:pt x="119" y="19"/>
                    </a:lnTo>
                    <a:lnTo>
                      <a:pt x="122" y="26"/>
                    </a:lnTo>
                    <a:lnTo>
                      <a:pt x="122" y="30"/>
                    </a:lnTo>
                    <a:lnTo>
                      <a:pt x="115" y="33"/>
                    </a:lnTo>
                    <a:lnTo>
                      <a:pt x="76" y="28"/>
                    </a:lnTo>
                    <a:lnTo>
                      <a:pt x="52" y="2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4" name="Freeform 204"/>
              <p:cNvSpPr>
                <a:spLocks/>
              </p:cNvSpPr>
              <p:nvPr/>
            </p:nvSpPr>
            <p:spPr bwMode="auto">
              <a:xfrm>
                <a:off x="4528" y="2807"/>
                <a:ext cx="55" cy="27"/>
              </a:xfrm>
              <a:custGeom>
                <a:avLst/>
                <a:gdLst>
                  <a:gd name="T0" fmla="*/ 3 w 65"/>
                  <a:gd name="T1" fmla="*/ 8 h 29"/>
                  <a:gd name="T2" fmla="*/ 0 w 65"/>
                  <a:gd name="T3" fmla="*/ 9 h 29"/>
                  <a:gd name="T4" fmla="*/ 1 w 65"/>
                  <a:gd name="T5" fmla="*/ 7 h 29"/>
                  <a:gd name="T6" fmla="*/ 3 w 65"/>
                  <a:gd name="T7" fmla="*/ 7 h 29"/>
                  <a:gd name="T8" fmla="*/ 3 w 65"/>
                  <a:gd name="T9" fmla="*/ 6 h 29"/>
                  <a:gd name="T10" fmla="*/ 3 w 65"/>
                  <a:gd name="T11" fmla="*/ 5 h 29"/>
                  <a:gd name="T12" fmla="*/ 3 w 65"/>
                  <a:gd name="T13" fmla="*/ 5 h 29"/>
                  <a:gd name="T14" fmla="*/ 3 w 65"/>
                  <a:gd name="T15" fmla="*/ 3 h 29"/>
                  <a:gd name="T16" fmla="*/ 4 w 65"/>
                  <a:gd name="T17" fmla="*/ 0 h 29"/>
                  <a:gd name="T18" fmla="*/ 5 w 65"/>
                  <a:gd name="T19" fmla="*/ 0 h 29"/>
                  <a:gd name="T20" fmla="*/ 5 w 65"/>
                  <a:gd name="T21" fmla="*/ 1 h 29"/>
                  <a:gd name="T22" fmla="*/ 5 w 65"/>
                  <a:gd name="T23" fmla="*/ 3 h 29"/>
                  <a:gd name="T24" fmla="*/ 5 w 65"/>
                  <a:gd name="T25" fmla="*/ 6 h 29"/>
                  <a:gd name="T26" fmla="*/ 4 w 65"/>
                  <a:gd name="T27" fmla="*/ 7 h 29"/>
                  <a:gd name="T28" fmla="*/ 3 w 65"/>
                  <a:gd name="T29" fmla="*/ 7 h 29"/>
                  <a:gd name="T30" fmla="*/ 3 w 65"/>
                  <a:gd name="T31" fmla="*/ 8 h 2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65"/>
                  <a:gd name="T49" fmla="*/ 0 h 29"/>
                  <a:gd name="T50" fmla="*/ 65 w 65"/>
                  <a:gd name="T51" fmla="*/ 29 h 2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65" h="29">
                    <a:moveTo>
                      <a:pt x="17" y="25"/>
                    </a:moveTo>
                    <a:lnTo>
                      <a:pt x="0" y="28"/>
                    </a:lnTo>
                    <a:lnTo>
                      <a:pt x="1" y="19"/>
                    </a:lnTo>
                    <a:lnTo>
                      <a:pt x="11" y="11"/>
                    </a:lnTo>
                    <a:lnTo>
                      <a:pt x="19" y="6"/>
                    </a:lnTo>
                    <a:lnTo>
                      <a:pt x="27" y="5"/>
                    </a:lnTo>
                    <a:lnTo>
                      <a:pt x="35" y="5"/>
                    </a:lnTo>
                    <a:lnTo>
                      <a:pt x="43" y="3"/>
                    </a:lnTo>
                    <a:lnTo>
                      <a:pt x="52" y="0"/>
                    </a:lnTo>
                    <a:lnTo>
                      <a:pt x="58" y="0"/>
                    </a:lnTo>
                    <a:lnTo>
                      <a:pt x="61" y="1"/>
                    </a:lnTo>
                    <a:lnTo>
                      <a:pt x="64" y="3"/>
                    </a:lnTo>
                    <a:lnTo>
                      <a:pt x="58" y="6"/>
                    </a:lnTo>
                    <a:lnTo>
                      <a:pt x="52" y="10"/>
                    </a:lnTo>
                    <a:lnTo>
                      <a:pt x="44" y="13"/>
                    </a:lnTo>
                    <a:lnTo>
                      <a:pt x="17" y="2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5" name="Freeform 205"/>
              <p:cNvSpPr>
                <a:spLocks/>
              </p:cNvSpPr>
              <p:nvPr/>
            </p:nvSpPr>
            <p:spPr bwMode="auto">
              <a:xfrm>
                <a:off x="1827" y="2717"/>
                <a:ext cx="164" cy="227"/>
              </a:xfrm>
              <a:custGeom>
                <a:avLst/>
                <a:gdLst>
                  <a:gd name="T0" fmla="*/ 8 w 192"/>
                  <a:gd name="T1" fmla="*/ 69 h 245"/>
                  <a:gd name="T2" fmla="*/ 7 w 192"/>
                  <a:gd name="T3" fmla="*/ 63 h 245"/>
                  <a:gd name="T4" fmla="*/ 4 w 192"/>
                  <a:gd name="T5" fmla="*/ 43 h 245"/>
                  <a:gd name="T6" fmla="*/ 3 w 192"/>
                  <a:gd name="T7" fmla="*/ 30 h 245"/>
                  <a:gd name="T8" fmla="*/ 3 w 192"/>
                  <a:gd name="T9" fmla="*/ 28 h 245"/>
                  <a:gd name="T10" fmla="*/ 3 w 192"/>
                  <a:gd name="T11" fmla="*/ 24 h 245"/>
                  <a:gd name="T12" fmla="*/ 3 w 192"/>
                  <a:gd name="T13" fmla="*/ 19 h 245"/>
                  <a:gd name="T14" fmla="*/ 3 w 192"/>
                  <a:gd name="T15" fmla="*/ 19 h 245"/>
                  <a:gd name="T16" fmla="*/ 3 w 192"/>
                  <a:gd name="T17" fmla="*/ 20 h 245"/>
                  <a:gd name="T18" fmla="*/ 3 w 192"/>
                  <a:gd name="T19" fmla="*/ 21 h 245"/>
                  <a:gd name="T20" fmla="*/ 4 w 192"/>
                  <a:gd name="T21" fmla="*/ 17 h 245"/>
                  <a:gd name="T22" fmla="*/ 5 w 192"/>
                  <a:gd name="T23" fmla="*/ 16 h 245"/>
                  <a:gd name="T24" fmla="*/ 8 w 192"/>
                  <a:gd name="T25" fmla="*/ 10 h 245"/>
                  <a:gd name="T26" fmla="*/ 8 w 192"/>
                  <a:gd name="T27" fmla="*/ 4 h 245"/>
                  <a:gd name="T28" fmla="*/ 9 w 192"/>
                  <a:gd name="T29" fmla="*/ 6 h 245"/>
                  <a:gd name="T30" fmla="*/ 12 w 192"/>
                  <a:gd name="T31" fmla="*/ 6 h 245"/>
                  <a:gd name="T32" fmla="*/ 13 w 192"/>
                  <a:gd name="T33" fmla="*/ 6 h 245"/>
                  <a:gd name="T34" fmla="*/ 13 w 192"/>
                  <a:gd name="T35" fmla="*/ 11 h 245"/>
                  <a:gd name="T36" fmla="*/ 16 w 192"/>
                  <a:gd name="T37" fmla="*/ 13 h 245"/>
                  <a:gd name="T38" fmla="*/ 15 w 192"/>
                  <a:gd name="T39" fmla="*/ 19 h 245"/>
                  <a:gd name="T40" fmla="*/ 16 w 192"/>
                  <a:gd name="T41" fmla="*/ 20 h 245"/>
                  <a:gd name="T42" fmla="*/ 15 w 192"/>
                  <a:gd name="T43" fmla="*/ 19 h 245"/>
                  <a:gd name="T44" fmla="*/ 14 w 192"/>
                  <a:gd name="T45" fmla="*/ 21 h 245"/>
                  <a:gd name="T46" fmla="*/ 13 w 192"/>
                  <a:gd name="T47" fmla="*/ 26 h 245"/>
                  <a:gd name="T48" fmla="*/ 12 w 192"/>
                  <a:gd name="T49" fmla="*/ 30 h 245"/>
                  <a:gd name="T50" fmla="*/ 11 w 192"/>
                  <a:gd name="T51" fmla="*/ 35 h 245"/>
                  <a:gd name="T52" fmla="*/ 12 w 192"/>
                  <a:gd name="T53" fmla="*/ 41 h 245"/>
                  <a:gd name="T54" fmla="*/ 12 w 192"/>
                  <a:gd name="T55" fmla="*/ 42 h 245"/>
                  <a:gd name="T56" fmla="*/ 13 w 192"/>
                  <a:gd name="T57" fmla="*/ 41 h 245"/>
                  <a:gd name="T58" fmla="*/ 13 w 192"/>
                  <a:gd name="T59" fmla="*/ 44 h 245"/>
                  <a:gd name="T60" fmla="*/ 15 w 192"/>
                  <a:gd name="T61" fmla="*/ 44 h 245"/>
                  <a:gd name="T62" fmla="*/ 15 w 192"/>
                  <a:gd name="T63" fmla="*/ 41 h 245"/>
                  <a:gd name="T64" fmla="*/ 15 w 192"/>
                  <a:gd name="T65" fmla="*/ 50 h 245"/>
                  <a:gd name="T66" fmla="*/ 17 w 192"/>
                  <a:gd name="T67" fmla="*/ 51 h 245"/>
                  <a:gd name="T68" fmla="*/ 17 w 192"/>
                  <a:gd name="T69" fmla="*/ 58 h 245"/>
                  <a:gd name="T70" fmla="*/ 17 w 192"/>
                  <a:gd name="T71" fmla="*/ 65 h 245"/>
                  <a:gd name="T72" fmla="*/ 18 w 192"/>
                  <a:gd name="T73" fmla="*/ 68 h 245"/>
                  <a:gd name="T74" fmla="*/ 17 w 192"/>
                  <a:gd name="T75" fmla="*/ 71 h 245"/>
                  <a:gd name="T76" fmla="*/ 14 w 192"/>
                  <a:gd name="T77" fmla="*/ 76 h 245"/>
                  <a:gd name="T78" fmla="*/ 12 w 192"/>
                  <a:gd name="T79" fmla="*/ 78 h 245"/>
                  <a:gd name="T80" fmla="*/ 8 w 192"/>
                  <a:gd name="T81" fmla="*/ 71 h 24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2"/>
                  <a:gd name="T124" fmla="*/ 0 h 245"/>
                  <a:gd name="T125" fmla="*/ 192 w 192"/>
                  <a:gd name="T126" fmla="*/ 245 h 24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2" h="245">
                    <a:moveTo>
                      <a:pt x="87" y="224"/>
                    </a:moveTo>
                    <a:lnTo>
                      <a:pt x="78" y="217"/>
                    </a:lnTo>
                    <a:lnTo>
                      <a:pt x="74" y="209"/>
                    </a:lnTo>
                    <a:lnTo>
                      <a:pt x="71" y="195"/>
                    </a:lnTo>
                    <a:lnTo>
                      <a:pt x="47" y="147"/>
                    </a:lnTo>
                    <a:lnTo>
                      <a:pt x="41" y="134"/>
                    </a:lnTo>
                    <a:lnTo>
                      <a:pt x="30" y="120"/>
                    </a:lnTo>
                    <a:lnTo>
                      <a:pt x="9" y="96"/>
                    </a:lnTo>
                    <a:lnTo>
                      <a:pt x="4" y="91"/>
                    </a:lnTo>
                    <a:lnTo>
                      <a:pt x="3" y="86"/>
                    </a:lnTo>
                    <a:lnTo>
                      <a:pt x="5" y="83"/>
                    </a:lnTo>
                    <a:lnTo>
                      <a:pt x="3" y="76"/>
                    </a:lnTo>
                    <a:lnTo>
                      <a:pt x="0" y="74"/>
                    </a:lnTo>
                    <a:lnTo>
                      <a:pt x="3" y="62"/>
                    </a:lnTo>
                    <a:lnTo>
                      <a:pt x="11" y="61"/>
                    </a:lnTo>
                    <a:lnTo>
                      <a:pt x="13" y="62"/>
                    </a:lnTo>
                    <a:lnTo>
                      <a:pt x="16" y="66"/>
                    </a:lnTo>
                    <a:lnTo>
                      <a:pt x="27" y="65"/>
                    </a:lnTo>
                    <a:lnTo>
                      <a:pt x="31" y="67"/>
                    </a:lnTo>
                    <a:lnTo>
                      <a:pt x="35" y="67"/>
                    </a:lnTo>
                    <a:lnTo>
                      <a:pt x="38" y="62"/>
                    </a:lnTo>
                    <a:lnTo>
                      <a:pt x="43" y="52"/>
                    </a:lnTo>
                    <a:lnTo>
                      <a:pt x="47" y="47"/>
                    </a:lnTo>
                    <a:lnTo>
                      <a:pt x="49" y="47"/>
                    </a:lnTo>
                    <a:lnTo>
                      <a:pt x="66" y="42"/>
                    </a:lnTo>
                    <a:lnTo>
                      <a:pt x="78" y="31"/>
                    </a:lnTo>
                    <a:lnTo>
                      <a:pt x="88" y="13"/>
                    </a:lnTo>
                    <a:lnTo>
                      <a:pt x="87" y="4"/>
                    </a:lnTo>
                    <a:lnTo>
                      <a:pt x="87" y="0"/>
                    </a:lnTo>
                    <a:lnTo>
                      <a:pt x="101" y="6"/>
                    </a:lnTo>
                    <a:lnTo>
                      <a:pt x="115" y="10"/>
                    </a:lnTo>
                    <a:lnTo>
                      <a:pt x="126" y="14"/>
                    </a:lnTo>
                    <a:lnTo>
                      <a:pt x="133" y="21"/>
                    </a:lnTo>
                    <a:lnTo>
                      <a:pt x="132" y="23"/>
                    </a:lnTo>
                    <a:lnTo>
                      <a:pt x="133" y="28"/>
                    </a:lnTo>
                    <a:lnTo>
                      <a:pt x="138" y="32"/>
                    </a:lnTo>
                    <a:lnTo>
                      <a:pt x="149" y="35"/>
                    </a:lnTo>
                    <a:lnTo>
                      <a:pt x="167" y="37"/>
                    </a:lnTo>
                    <a:lnTo>
                      <a:pt x="174" y="43"/>
                    </a:lnTo>
                    <a:lnTo>
                      <a:pt x="166" y="58"/>
                    </a:lnTo>
                    <a:lnTo>
                      <a:pt x="174" y="59"/>
                    </a:lnTo>
                    <a:lnTo>
                      <a:pt x="174" y="65"/>
                    </a:lnTo>
                    <a:lnTo>
                      <a:pt x="166" y="65"/>
                    </a:lnTo>
                    <a:lnTo>
                      <a:pt x="164" y="62"/>
                    </a:lnTo>
                    <a:lnTo>
                      <a:pt x="156" y="65"/>
                    </a:lnTo>
                    <a:lnTo>
                      <a:pt x="145" y="67"/>
                    </a:lnTo>
                    <a:lnTo>
                      <a:pt x="137" y="71"/>
                    </a:lnTo>
                    <a:lnTo>
                      <a:pt x="129" y="79"/>
                    </a:lnTo>
                    <a:lnTo>
                      <a:pt x="128" y="85"/>
                    </a:lnTo>
                    <a:lnTo>
                      <a:pt x="126" y="92"/>
                    </a:lnTo>
                    <a:lnTo>
                      <a:pt x="119" y="100"/>
                    </a:lnTo>
                    <a:lnTo>
                      <a:pt x="117" y="109"/>
                    </a:lnTo>
                    <a:lnTo>
                      <a:pt x="119" y="121"/>
                    </a:lnTo>
                    <a:lnTo>
                      <a:pt x="124" y="128"/>
                    </a:lnTo>
                    <a:lnTo>
                      <a:pt x="125" y="131"/>
                    </a:lnTo>
                    <a:lnTo>
                      <a:pt x="123" y="132"/>
                    </a:lnTo>
                    <a:lnTo>
                      <a:pt x="128" y="131"/>
                    </a:lnTo>
                    <a:lnTo>
                      <a:pt x="132" y="131"/>
                    </a:lnTo>
                    <a:lnTo>
                      <a:pt x="135" y="134"/>
                    </a:lnTo>
                    <a:lnTo>
                      <a:pt x="136" y="136"/>
                    </a:lnTo>
                    <a:lnTo>
                      <a:pt x="141" y="137"/>
                    </a:lnTo>
                    <a:lnTo>
                      <a:pt x="151" y="138"/>
                    </a:lnTo>
                    <a:lnTo>
                      <a:pt x="157" y="136"/>
                    </a:lnTo>
                    <a:lnTo>
                      <a:pt x="164" y="129"/>
                    </a:lnTo>
                    <a:lnTo>
                      <a:pt x="164" y="154"/>
                    </a:lnTo>
                    <a:lnTo>
                      <a:pt x="164" y="156"/>
                    </a:lnTo>
                    <a:lnTo>
                      <a:pt x="171" y="159"/>
                    </a:lnTo>
                    <a:lnTo>
                      <a:pt x="178" y="159"/>
                    </a:lnTo>
                    <a:lnTo>
                      <a:pt x="188" y="176"/>
                    </a:lnTo>
                    <a:lnTo>
                      <a:pt x="189" y="184"/>
                    </a:lnTo>
                    <a:lnTo>
                      <a:pt x="187" y="193"/>
                    </a:lnTo>
                    <a:lnTo>
                      <a:pt x="187" y="206"/>
                    </a:lnTo>
                    <a:lnTo>
                      <a:pt x="191" y="211"/>
                    </a:lnTo>
                    <a:lnTo>
                      <a:pt x="191" y="215"/>
                    </a:lnTo>
                    <a:lnTo>
                      <a:pt x="187" y="221"/>
                    </a:lnTo>
                    <a:lnTo>
                      <a:pt x="177" y="224"/>
                    </a:lnTo>
                    <a:lnTo>
                      <a:pt x="164" y="232"/>
                    </a:lnTo>
                    <a:lnTo>
                      <a:pt x="149" y="238"/>
                    </a:lnTo>
                    <a:lnTo>
                      <a:pt x="137" y="244"/>
                    </a:lnTo>
                    <a:lnTo>
                      <a:pt x="127" y="244"/>
                    </a:lnTo>
                    <a:lnTo>
                      <a:pt x="99" y="228"/>
                    </a:lnTo>
                    <a:lnTo>
                      <a:pt x="87" y="22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6" name="Freeform 206"/>
              <p:cNvSpPr>
                <a:spLocks/>
              </p:cNvSpPr>
              <p:nvPr/>
            </p:nvSpPr>
            <p:spPr bwMode="auto">
              <a:xfrm>
                <a:off x="1830" y="2701"/>
                <a:ext cx="74" cy="79"/>
              </a:xfrm>
              <a:custGeom>
                <a:avLst/>
                <a:gdLst>
                  <a:gd name="T0" fmla="*/ 3 w 87"/>
                  <a:gd name="T1" fmla="*/ 26 h 85"/>
                  <a:gd name="T2" fmla="*/ 3 w 87"/>
                  <a:gd name="T3" fmla="*/ 24 h 85"/>
                  <a:gd name="T4" fmla="*/ 3 w 87"/>
                  <a:gd name="T5" fmla="*/ 24 h 85"/>
                  <a:gd name="T6" fmla="*/ 2 w 87"/>
                  <a:gd name="T7" fmla="*/ 23 h 85"/>
                  <a:gd name="T8" fmla="*/ 0 w 87"/>
                  <a:gd name="T9" fmla="*/ 22 h 85"/>
                  <a:gd name="T10" fmla="*/ 3 w 87"/>
                  <a:gd name="T11" fmla="*/ 18 h 85"/>
                  <a:gd name="T12" fmla="*/ 3 w 87"/>
                  <a:gd name="T13" fmla="*/ 15 h 85"/>
                  <a:gd name="T14" fmla="*/ 3 w 87"/>
                  <a:gd name="T15" fmla="*/ 12 h 85"/>
                  <a:gd name="T16" fmla="*/ 3 w 87"/>
                  <a:gd name="T17" fmla="*/ 7 h 85"/>
                  <a:gd name="T18" fmla="*/ 3 w 87"/>
                  <a:gd name="T19" fmla="*/ 7 h 85"/>
                  <a:gd name="T20" fmla="*/ 4 w 87"/>
                  <a:gd name="T21" fmla="*/ 7 h 85"/>
                  <a:gd name="T22" fmla="*/ 4 w 87"/>
                  <a:gd name="T23" fmla="*/ 7 h 85"/>
                  <a:gd name="T24" fmla="*/ 4 w 87"/>
                  <a:gd name="T25" fmla="*/ 2 h 85"/>
                  <a:gd name="T26" fmla="*/ 4 w 87"/>
                  <a:gd name="T27" fmla="*/ 0 h 85"/>
                  <a:gd name="T28" fmla="*/ 7 w 87"/>
                  <a:gd name="T29" fmla="*/ 5 h 85"/>
                  <a:gd name="T30" fmla="*/ 7 w 87"/>
                  <a:gd name="T31" fmla="*/ 5 h 85"/>
                  <a:gd name="T32" fmla="*/ 8 w 87"/>
                  <a:gd name="T33" fmla="*/ 7 h 85"/>
                  <a:gd name="T34" fmla="*/ 8 w 87"/>
                  <a:gd name="T35" fmla="*/ 10 h 85"/>
                  <a:gd name="T36" fmla="*/ 7 w 87"/>
                  <a:gd name="T37" fmla="*/ 17 h 85"/>
                  <a:gd name="T38" fmla="*/ 6 w 87"/>
                  <a:gd name="T39" fmla="*/ 20 h 85"/>
                  <a:gd name="T40" fmla="*/ 4 w 87"/>
                  <a:gd name="T41" fmla="*/ 21 h 85"/>
                  <a:gd name="T42" fmla="*/ 4 w 87"/>
                  <a:gd name="T43" fmla="*/ 21 h 85"/>
                  <a:gd name="T44" fmla="*/ 3 w 87"/>
                  <a:gd name="T45" fmla="*/ 23 h 85"/>
                  <a:gd name="T46" fmla="*/ 3 w 87"/>
                  <a:gd name="T47" fmla="*/ 27 h 85"/>
                  <a:gd name="T48" fmla="*/ 3 w 87"/>
                  <a:gd name="T49" fmla="*/ 28 h 85"/>
                  <a:gd name="T50" fmla="*/ 3 w 87"/>
                  <a:gd name="T51" fmla="*/ 28 h 85"/>
                  <a:gd name="T52" fmla="*/ 3 w 87"/>
                  <a:gd name="T53" fmla="*/ 27 h 85"/>
                  <a:gd name="T54" fmla="*/ 3 w 87"/>
                  <a:gd name="T55" fmla="*/ 28 h 85"/>
                  <a:gd name="T56" fmla="*/ 3 w 87"/>
                  <a:gd name="T57" fmla="*/ 26 h 8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7"/>
                  <a:gd name="T88" fmla="*/ 0 h 85"/>
                  <a:gd name="T89" fmla="*/ 87 w 87"/>
                  <a:gd name="T90" fmla="*/ 85 h 8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7" h="85">
                    <a:moveTo>
                      <a:pt x="10" y="78"/>
                    </a:moveTo>
                    <a:lnTo>
                      <a:pt x="10" y="72"/>
                    </a:lnTo>
                    <a:lnTo>
                      <a:pt x="5" y="72"/>
                    </a:lnTo>
                    <a:lnTo>
                      <a:pt x="2" y="70"/>
                    </a:lnTo>
                    <a:lnTo>
                      <a:pt x="0" y="66"/>
                    </a:lnTo>
                    <a:lnTo>
                      <a:pt x="4" y="53"/>
                    </a:lnTo>
                    <a:lnTo>
                      <a:pt x="14" y="43"/>
                    </a:lnTo>
                    <a:lnTo>
                      <a:pt x="29" y="34"/>
                    </a:lnTo>
                    <a:lnTo>
                      <a:pt x="32" y="21"/>
                    </a:lnTo>
                    <a:lnTo>
                      <a:pt x="37" y="16"/>
                    </a:lnTo>
                    <a:lnTo>
                      <a:pt x="41" y="13"/>
                    </a:lnTo>
                    <a:lnTo>
                      <a:pt x="41" y="8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70" y="5"/>
                    </a:lnTo>
                    <a:lnTo>
                      <a:pt x="71" y="5"/>
                    </a:lnTo>
                    <a:lnTo>
                      <a:pt x="83" y="16"/>
                    </a:lnTo>
                    <a:lnTo>
                      <a:pt x="86" y="29"/>
                    </a:lnTo>
                    <a:lnTo>
                      <a:pt x="74" y="48"/>
                    </a:lnTo>
                    <a:lnTo>
                      <a:pt x="62" y="59"/>
                    </a:lnTo>
                    <a:lnTo>
                      <a:pt x="46" y="63"/>
                    </a:lnTo>
                    <a:lnTo>
                      <a:pt x="43" y="63"/>
                    </a:lnTo>
                    <a:lnTo>
                      <a:pt x="39" y="68"/>
                    </a:lnTo>
                    <a:lnTo>
                      <a:pt x="34" y="79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4" y="81"/>
                    </a:lnTo>
                    <a:lnTo>
                      <a:pt x="12" y="82"/>
                    </a:lnTo>
                    <a:lnTo>
                      <a:pt x="10" y="7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7" name="Freeform 207"/>
              <p:cNvSpPr>
                <a:spLocks/>
              </p:cNvSpPr>
              <p:nvPr/>
            </p:nvSpPr>
            <p:spPr bwMode="auto">
              <a:xfrm>
                <a:off x="1765" y="2541"/>
                <a:ext cx="49" cy="64"/>
              </a:xfrm>
              <a:custGeom>
                <a:avLst/>
                <a:gdLst>
                  <a:gd name="T0" fmla="*/ 5 w 58"/>
                  <a:gd name="T1" fmla="*/ 22 h 69"/>
                  <a:gd name="T2" fmla="*/ 4 w 58"/>
                  <a:gd name="T3" fmla="*/ 19 h 69"/>
                  <a:gd name="T4" fmla="*/ 3 w 58"/>
                  <a:gd name="T5" fmla="*/ 18 h 69"/>
                  <a:gd name="T6" fmla="*/ 3 w 58"/>
                  <a:gd name="T7" fmla="*/ 17 h 69"/>
                  <a:gd name="T8" fmla="*/ 4 w 58"/>
                  <a:gd name="T9" fmla="*/ 15 h 69"/>
                  <a:gd name="T10" fmla="*/ 4 w 58"/>
                  <a:gd name="T11" fmla="*/ 14 h 69"/>
                  <a:gd name="T12" fmla="*/ 4 w 58"/>
                  <a:gd name="T13" fmla="*/ 12 h 69"/>
                  <a:gd name="T14" fmla="*/ 4 w 58"/>
                  <a:gd name="T15" fmla="*/ 7 h 69"/>
                  <a:gd name="T16" fmla="*/ 4 w 58"/>
                  <a:gd name="T17" fmla="*/ 6 h 69"/>
                  <a:gd name="T18" fmla="*/ 5 w 58"/>
                  <a:gd name="T19" fmla="*/ 6 h 69"/>
                  <a:gd name="T20" fmla="*/ 5 w 58"/>
                  <a:gd name="T21" fmla="*/ 2 h 69"/>
                  <a:gd name="T22" fmla="*/ 5 w 58"/>
                  <a:gd name="T23" fmla="*/ 0 h 69"/>
                  <a:gd name="T24" fmla="*/ 4 w 58"/>
                  <a:gd name="T25" fmla="*/ 0 h 69"/>
                  <a:gd name="T26" fmla="*/ 3 w 58"/>
                  <a:gd name="T27" fmla="*/ 1 h 69"/>
                  <a:gd name="T28" fmla="*/ 3 w 58"/>
                  <a:gd name="T29" fmla="*/ 1 h 69"/>
                  <a:gd name="T30" fmla="*/ 3 w 58"/>
                  <a:gd name="T31" fmla="*/ 6 h 69"/>
                  <a:gd name="T32" fmla="*/ 3 w 58"/>
                  <a:gd name="T33" fmla="*/ 6 h 69"/>
                  <a:gd name="T34" fmla="*/ 3 w 58"/>
                  <a:gd name="T35" fmla="*/ 6 h 69"/>
                  <a:gd name="T36" fmla="*/ 3 w 58"/>
                  <a:gd name="T37" fmla="*/ 6 h 69"/>
                  <a:gd name="T38" fmla="*/ 3 w 58"/>
                  <a:gd name="T39" fmla="*/ 7 h 69"/>
                  <a:gd name="T40" fmla="*/ 3 w 58"/>
                  <a:gd name="T41" fmla="*/ 8 h 69"/>
                  <a:gd name="T42" fmla="*/ 3 w 58"/>
                  <a:gd name="T43" fmla="*/ 11 h 69"/>
                  <a:gd name="T44" fmla="*/ 3 w 58"/>
                  <a:gd name="T45" fmla="*/ 12 h 69"/>
                  <a:gd name="T46" fmla="*/ 3 w 58"/>
                  <a:gd name="T47" fmla="*/ 13 h 69"/>
                  <a:gd name="T48" fmla="*/ 3 w 58"/>
                  <a:gd name="T49" fmla="*/ 13 h 69"/>
                  <a:gd name="T50" fmla="*/ 3 w 58"/>
                  <a:gd name="T51" fmla="*/ 14 h 69"/>
                  <a:gd name="T52" fmla="*/ 3 w 58"/>
                  <a:gd name="T53" fmla="*/ 14 h 69"/>
                  <a:gd name="T54" fmla="*/ 1 w 58"/>
                  <a:gd name="T55" fmla="*/ 15 h 69"/>
                  <a:gd name="T56" fmla="*/ 0 w 58"/>
                  <a:gd name="T57" fmla="*/ 14 h 69"/>
                  <a:gd name="T58" fmla="*/ 0 w 58"/>
                  <a:gd name="T59" fmla="*/ 15 h 69"/>
                  <a:gd name="T60" fmla="*/ 3 w 58"/>
                  <a:gd name="T61" fmla="*/ 17 h 69"/>
                  <a:gd name="T62" fmla="*/ 3 w 58"/>
                  <a:gd name="T63" fmla="*/ 20 h 69"/>
                  <a:gd name="T64" fmla="*/ 3 w 58"/>
                  <a:gd name="T65" fmla="*/ 20 h 69"/>
                  <a:gd name="T66" fmla="*/ 3 w 58"/>
                  <a:gd name="T67" fmla="*/ 20 h 69"/>
                  <a:gd name="T68" fmla="*/ 3 w 58"/>
                  <a:gd name="T69" fmla="*/ 20 h 69"/>
                  <a:gd name="T70" fmla="*/ 3 w 58"/>
                  <a:gd name="T71" fmla="*/ 20 h 69"/>
                  <a:gd name="T72" fmla="*/ 4 w 58"/>
                  <a:gd name="T73" fmla="*/ 22 h 69"/>
                  <a:gd name="T74" fmla="*/ 5 w 58"/>
                  <a:gd name="T75" fmla="*/ 22 h 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8"/>
                  <a:gd name="T115" fmla="*/ 0 h 69"/>
                  <a:gd name="T116" fmla="*/ 58 w 58"/>
                  <a:gd name="T117" fmla="*/ 69 h 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8" h="69">
                    <a:moveTo>
                      <a:pt x="57" y="68"/>
                    </a:moveTo>
                    <a:lnTo>
                      <a:pt x="49" y="60"/>
                    </a:lnTo>
                    <a:lnTo>
                      <a:pt x="46" y="55"/>
                    </a:lnTo>
                    <a:lnTo>
                      <a:pt x="46" y="50"/>
                    </a:lnTo>
                    <a:lnTo>
                      <a:pt x="49" y="45"/>
                    </a:lnTo>
                    <a:lnTo>
                      <a:pt x="50" y="42"/>
                    </a:lnTo>
                    <a:lnTo>
                      <a:pt x="51" y="35"/>
                    </a:lnTo>
                    <a:lnTo>
                      <a:pt x="51" y="25"/>
                    </a:lnTo>
                    <a:lnTo>
                      <a:pt x="54" y="16"/>
                    </a:lnTo>
                    <a:lnTo>
                      <a:pt x="57" y="10"/>
                    </a:lnTo>
                    <a:lnTo>
                      <a:pt x="57" y="2"/>
                    </a:lnTo>
                    <a:lnTo>
                      <a:pt x="57" y="0"/>
                    </a:lnTo>
                    <a:lnTo>
                      <a:pt x="49" y="0"/>
                    </a:lnTo>
                    <a:lnTo>
                      <a:pt x="39" y="1"/>
                    </a:lnTo>
                    <a:lnTo>
                      <a:pt x="36" y="1"/>
                    </a:lnTo>
                    <a:lnTo>
                      <a:pt x="32" y="8"/>
                    </a:lnTo>
                    <a:lnTo>
                      <a:pt x="30" y="14"/>
                    </a:lnTo>
                    <a:lnTo>
                      <a:pt x="22" y="22"/>
                    </a:lnTo>
                    <a:lnTo>
                      <a:pt x="18" y="23"/>
                    </a:lnTo>
                    <a:lnTo>
                      <a:pt x="14" y="24"/>
                    </a:lnTo>
                    <a:lnTo>
                      <a:pt x="14" y="27"/>
                    </a:lnTo>
                    <a:lnTo>
                      <a:pt x="13" y="32"/>
                    </a:lnTo>
                    <a:lnTo>
                      <a:pt x="10" y="36"/>
                    </a:lnTo>
                    <a:lnTo>
                      <a:pt x="7" y="37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5" y="42"/>
                    </a:lnTo>
                    <a:lnTo>
                      <a:pt x="1" y="43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8" y="51"/>
                    </a:lnTo>
                    <a:lnTo>
                      <a:pt x="14" y="62"/>
                    </a:lnTo>
                    <a:lnTo>
                      <a:pt x="20" y="62"/>
                    </a:lnTo>
                    <a:lnTo>
                      <a:pt x="28" y="64"/>
                    </a:lnTo>
                    <a:lnTo>
                      <a:pt x="33" y="64"/>
                    </a:lnTo>
                    <a:lnTo>
                      <a:pt x="42" y="64"/>
                    </a:lnTo>
                    <a:lnTo>
                      <a:pt x="51" y="68"/>
                    </a:lnTo>
                    <a:lnTo>
                      <a:pt x="57" y="6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8" name="Freeform 208"/>
              <p:cNvSpPr>
                <a:spLocks/>
              </p:cNvSpPr>
              <p:nvPr/>
            </p:nvSpPr>
            <p:spPr bwMode="auto">
              <a:xfrm>
                <a:off x="1710" y="2496"/>
                <a:ext cx="55" cy="70"/>
              </a:xfrm>
              <a:custGeom>
                <a:avLst/>
                <a:gdLst>
                  <a:gd name="T0" fmla="*/ 6 w 64"/>
                  <a:gd name="T1" fmla="*/ 12 h 76"/>
                  <a:gd name="T2" fmla="*/ 6 w 64"/>
                  <a:gd name="T3" fmla="*/ 14 h 76"/>
                  <a:gd name="T4" fmla="*/ 5 w 64"/>
                  <a:gd name="T5" fmla="*/ 16 h 76"/>
                  <a:gd name="T6" fmla="*/ 4 w 64"/>
                  <a:gd name="T7" fmla="*/ 16 h 76"/>
                  <a:gd name="T8" fmla="*/ 4 w 64"/>
                  <a:gd name="T9" fmla="*/ 17 h 76"/>
                  <a:gd name="T10" fmla="*/ 3 w 64"/>
                  <a:gd name="T11" fmla="*/ 18 h 76"/>
                  <a:gd name="T12" fmla="*/ 3 w 64"/>
                  <a:gd name="T13" fmla="*/ 20 h 76"/>
                  <a:gd name="T14" fmla="*/ 3 w 64"/>
                  <a:gd name="T15" fmla="*/ 22 h 76"/>
                  <a:gd name="T16" fmla="*/ 3 w 64"/>
                  <a:gd name="T17" fmla="*/ 18 h 76"/>
                  <a:gd name="T18" fmla="*/ 0 w 64"/>
                  <a:gd name="T19" fmla="*/ 17 h 76"/>
                  <a:gd name="T20" fmla="*/ 2 w 64"/>
                  <a:gd name="T21" fmla="*/ 15 h 76"/>
                  <a:gd name="T22" fmla="*/ 3 w 64"/>
                  <a:gd name="T23" fmla="*/ 13 h 76"/>
                  <a:gd name="T24" fmla="*/ 3 w 64"/>
                  <a:gd name="T25" fmla="*/ 12 h 76"/>
                  <a:gd name="T26" fmla="*/ 3 w 64"/>
                  <a:gd name="T27" fmla="*/ 11 h 76"/>
                  <a:gd name="T28" fmla="*/ 3 w 64"/>
                  <a:gd name="T29" fmla="*/ 9 h 76"/>
                  <a:gd name="T30" fmla="*/ 3 w 64"/>
                  <a:gd name="T31" fmla="*/ 8 h 76"/>
                  <a:gd name="T32" fmla="*/ 3 w 64"/>
                  <a:gd name="T33" fmla="*/ 8 h 76"/>
                  <a:gd name="T34" fmla="*/ 3 w 64"/>
                  <a:gd name="T35" fmla="*/ 6 h 76"/>
                  <a:gd name="T36" fmla="*/ 3 w 64"/>
                  <a:gd name="T37" fmla="*/ 6 h 76"/>
                  <a:gd name="T38" fmla="*/ 3 w 64"/>
                  <a:gd name="T39" fmla="*/ 6 h 76"/>
                  <a:gd name="T40" fmla="*/ 3 w 64"/>
                  <a:gd name="T41" fmla="*/ 0 h 76"/>
                  <a:gd name="T42" fmla="*/ 5 w 64"/>
                  <a:gd name="T43" fmla="*/ 0 h 76"/>
                  <a:gd name="T44" fmla="*/ 5 w 64"/>
                  <a:gd name="T45" fmla="*/ 2 h 76"/>
                  <a:gd name="T46" fmla="*/ 5 w 64"/>
                  <a:gd name="T47" fmla="*/ 10 h 76"/>
                  <a:gd name="T48" fmla="*/ 6 w 64"/>
                  <a:gd name="T49" fmla="*/ 10 h 76"/>
                  <a:gd name="T50" fmla="*/ 6 w 64"/>
                  <a:gd name="T51" fmla="*/ 11 h 76"/>
                  <a:gd name="T52" fmla="*/ 6 w 64"/>
                  <a:gd name="T53" fmla="*/ 12 h 7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64"/>
                  <a:gd name="T82" fmla="*/ 0 h 76"/>
                  <a:gd name="T83" fmla="*/ 64 w 64"/>
                  <a:gd name="T84" fmla="*/ 76 h 7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64" h="76">
                    <a:moveTo>
                      <a:pt x="63" y="39"/>
                    </a:moveTo>
                    <a:lnTo>
                      <a:pt x="59" y="46"/>
                    </a:lnTo>
                    <a:lnTo>
                      <a:pt x="49" y="52"/>
                    </a:lnTo>
                    <a:lnTo>
                      <a:pt x="47" y="53"/>
                    </a:lnTo>
                    <a:lnTo>
                      <a:pt x="42" y="57"/>
                    </a:lnTo>
                    <a:lnTo>
                      <a:pt x="34" y="62"/>
                    </a:lnTo>
                    <a:lnTo>
                      <a:pt x="24" y="69"/>
                    </a:lnTo>
                    <a:lnTo>
                      <a:pt x="16" y="75"/>
                    </a:lnTo>
                    <a:lnTo>
                      <a:pt x="3" y="62"/>
                    </a:lnTo>
                    <a:lnTo>
                      <a:pt x="0" y="55"/>
                    </a:lnTo>
                    <a:lnTo>
                      <a:pt x="2" y="50"/>
                    </a:lnTo>
                    <a:lnTo>
                      <a:pt x="7" y="42"/>
                    </a:lnTo>
                    <a:lnTo>
                      <a:pt x="8" y="39"/>
                    </a:lnTo>
                    <a:lnTo>
                      <a:pt x="5" y="34"/>
                    </a:lnTo>
                    <a:lnTo>
                      <a:pt x="5" y="30"/>
                    </a:lnTo>
                    <a:lnTo>
                      <a:pt x="8" y="28"/>
                    </a:lnTo>
                    <a:lnTo>
                      <a:pt x="34" y="27"/>
                    </a:lnTo>
                    <a:lnTo>
                      <a:pt x="34" y="19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0"/>
                    </a:lnTo>
                    <a:lnTo>
                      <a:pt x="49" y="0"/>
                    </a:lnTo>
                    <a:lnTo>
                      <a:pt x="49" y="2"/>
                    </a:lnTo>
                    <a:lnTo>
                      <a:pt x="49" y="32"/>
                    </a:lnTo>
                    <a:lnTo>
                      <a:pt x="56" y="32"/>
                    </a:lnTo>
                    <a:lnTo>
                      <a:pt x="56" y="36"/>
                    </a:lnTo>
                    <a:lnTo>
                      <a:pt x="63" y="3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9" name="Freeform 209"/>
              <p:cNvSpPr>
                <a:spLocks/>
              </p:cNvSpPr>
              <p:nvPr/>
            </p:nvSpPr>
            <p:spPr bwMode="auto">
              <a:xfrm>
                <a:off x="1753" y="2490"/>
                <a:ext cx="18" cy="38"/>
              </a:xfrm>
              <a:custGeom>
                <a:avLst/>
                <a:gdLst>
                  <a:gd name="T0" fmla="*/ 3 w 21"/>
                  <a:gd name="T1" fmla="*/ 0 h 41"/>
                  <a:gd name="T2" fmla="*/ 3 w 21"/>
                  <a:gd name="T3" fmla="*/ 1 h 41"/>
                  <a:gd name="T4" fmla="*/ 3 w 21"/>
                  <a:gd name="T5" fmla="*/ 5 h 41"/>
                  <a:gd name="T6" fmla="*/ 1 w 21"/>
                  <a:gd name="T7" fmla="*/ 4 h 41"/>
                  <a:gd name="T8" fmla="*/ 0 w 21"/>
                  <a:gd name="T9" fmla="*/ 5 h 41"/>
                  <a:gd name="T10" fmla="*/ 0 w 21"/>
                  <a:gd name="T11" fmla="*/ 6 h 41"/>
                  <a:gd name="T12" fmla="*/ 0 w 21"/>
                  <a:gd name="T13" fmla="*/ 14 h 41"/>
                  <a:gd name="T14" fmla="*/ 3 w 21"/>
                  <a:gd name="T15" fmla="*/ 14 h 41"/>
                  <a:gd name="T16" fmla="*/ 3 w 21"/>
                  <a:gd name="T17" fmla="*/ 13 h 41"/>
                  <a:gd name="T18" fmla="*/ 3 w 21"/>
                  <a:gd name="T19" fmla="*/ 10 h 41"/>
                  <a:gd name="T20" fmla="*/ 3 w 21"/>
                  <a:gd name="T21" fmla="*/ 6 h 41"/>
                  <a:gd name="T22" fmla="*/ 3 w 21"/>
                  <a:gd name="T23" fmla="*/ 6 h 41"/>
                  <a:gd name="T24" fmla="*/ 3 w 21"/>
                  <a:gd name="T25" fmla="*/ 0 h 4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"/>
                  <a:gd name="T40" fmla="*/ 0 h 41"/>
                  <a:gd name="T41" fmla="*/ 21 w 21"/>
                  <a:gd name="T42" fmla="*/ 41 h 4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" h="41">
                    <a:moveTo>
                      <a:pt x="20" y="0"/>
                    </a:moveTo>
                    <a:lnTo>
                      <a:pt x="13" y="1"/>
                    </a:lnTo>
                    <a:lnTo>
                      <a:pt x="6" y="5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40"/>
                    </a:lnTo>
                    <a:lnTo>
                      <a:pt x="9" y="40"/>
                    </a:lnTo>
                    <a:lnTo>
                      <a:pt x="9" y="38"/>
                    </a:lnTo>
                    <a:lnTo>
                      <a:pt x="14" y="31"/>
                    </a:lnTo>
                    <a:lnTo>
                      <a:pt x="13" y="23"/>
                    </a:lnTo>
                    <a:lnTo>
                      <a:pt x="13" y="11"/>
                    </a:lnTo>
                    <a:lnTo>
                      <a:pt x="20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0" name="Freeform 210"/>
              <p:cNvSpPr>
                <a:spLocks/>
              </p:cNvSpPr>
              <p:nvPr/>
            </p:nvSpPr>
            <p:spPr bwMode="auto">
              <a:xfrm>
                <a:off x="1778" y="2600"/>
                <a:ext cx="45" cy="37"/>
              </a:xfrm>
              <a:custGeom>
                <a:avLst/>
                <a:gdLst>
                  <a:gd name="T0" fmla="*/ 6 w 52"/>
                  <a:gd name="T1" fmla="*/ 6 h 40"/>
                  <a:gd name="T2" fmla="*/ 6 w 52"/>
                  <a:gd name="T3" fmla="*/ 6 h 40"/>
                  <a:gd name="T4" fmla="*/ 5 w 52"/>
                  <a:gd name="T5" fmla="*/ 6 h 40"/>
                  <a:gd name="T6" fmla="*/ 5 w 52"/>
                  <a:gd name="T7" fmla="*/ 5 h 40"/>
                  <a:gd name="T8" fmla="*/ 4 w 52"/>
                  <a:gd name="T9" fmla="*/ 6 h 40"/>
                  <a:gd name="T10" fmla="*/ 4 w 52"/>
                  <a:gd name="T11" fmla="*/ 6 h 40"/>
                  <a:gd name="T12" fmla="*/ 3 w 52"/>
                  <a:gd name="T13" fmla="*/ 2 h 40"/>
                  <a:gd name="T14" fmla="*/ 3 w 52"/>
                  <a:gd name="T15" fmla="*/ 2 h 40"/>
                  <a:gd name="T16" fmla="*/ 3 w 52"/>
                  <a:gd name="T17" fmla="*/ 1 h 40"/>
                  <a:gd name="T18" fmla="*/ 3 w 52"/>
                  <a:gd name="T19" fmla="*/ 0 h 40"/>
                  <a:gd name="T20" fmla="*/ 3 w 52"/>
                  <a:gd name="T21" fmla="*/ 0 h 40"/>
                  <a:gd name="T22" fmla="*/ 0 w 52"/>
                  <a:gd name="T23" fmla="*/ 1 h 40"/>
                  <a:gd name="T24" fmla="*/ 1 w 52"/>
                  <a:gd name="T25" fmla="*/ 2 h 40"/>
                  <a:gd name="T26" fmla="*/ 1 w 52"/>
                  <a:gd name="T27" fmla="*/ 6 h 40"/>
                  <a:gd name="T28" fmla="*/ 1 w 52"/>
                  <a:gd name="T29" fmla="*/ 6 h 40"/>
                  <a:gd name="T30" fmla="*/ 3 w 52"/>
                  <a:gd name="T31" fmla="*/ 6 h 40"/>
                  <a:gd name="T32" fmla="*/ 3 w 52"/>
                  <a:gd name="T33" fmla="*/ 6 h 40"/>
                  <a:gd name="T34" fmla="*/ 3 w 52"/>
                  <a:gd name="T35" fmla="*/ 6 h 40"/>
                  <a:gd name="T36" fmla="*/ 3 w 52"/>
                  <a:gd name="T37" fmla="*/ 6 h 40"/>
                  <a:gd name="T38" fmla="*/ 3 w 52"/>
                  <a:gd name="T39" fmla="*/ 6 h 40"/>
                  <a:gd name="T40" fmla="*/ 3 w 52"/>
                  <a:gd name="T41" fmla="*/ 6 h 40"/>
                  <a:gd name="T42" fmla="*/ 3 w 52"/>
                  <a:gd name="T43" fmla="*/ 6 h 40"/>
                  <a:gd name="T44" fmla="*/ 3 w 52"/>
                  <a:gd name="T45" fmla="*/ 10 h 40"/>
                  <a:gd name="T46" fmla="*/ 3 w 52"/>
                  <a:gd name="T47" fmla="*/ 10 h 40"/>
                  <a:gd name="T48" fmla="*/ 3 w 52"/>
                  <a:gd name="T49" fmla="*/ 11 h 40"/>
                  <a:gd name="T50" fmla="*/ 3 w 52"/>
                  <a:gd name="T51" fmla="*/ 12 h 40"/>
                  <a:gd name="T52" fmla="*/ 3 w 52"/>
                  <a:gd name="T53" fmla="*/ 11 h 40"/>
                  <a:gd name="T54" fmla="*/ 3 w 52"/>
                  <a:gd name="T55" fmla="*/ 11 h 40"/>
                  <a:gd name="T56" fmla="*/ 3 w 52"/>
                  <a:gd name="T57" fmla="*/ 11 h 40"/>
                  <a:gd name="T58" fmla="*/ 3 w 52"/>
                  <a:gd name="T59" fmla="*/ 12 h 40"/>
                  <a:gd name="T60" fmla="*/ 3 w 52"/>
                  <a:gd name="T61" fmla="*/ 13 h 40"/>
                  <a:gd name="T62" fmla="*/ 4 w 52"/>
                  <a:gd name="T63" fmla="*/ 12 h 40"/>
                  <a:gd name="T64" fmla="*/ 5 w 52"/>
                  <a:gd name="T65" fmla="*/ 10 h 40"/>
                  <a:gd name="T66" fmla="*/ 5 w 52"/>
                  <a:gd name="T67" fmla="*/ 8 h 40"/>
                  <a:gd name="T68" fmla="*/ 6 w 52"/>
                  <a:gd name="T69" fmla="*/ 6 h 40"/>
                  <a:gd name="T70" fmla="*/ 6 w 52"/>
                  <a:gd name="T71" fmla="*/ 6 h 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52"/>
                  <a:gd name="T109" fmla="*/ 0 h 40"/>
                  <a:gd name="T110" fmla="*/ 52 w 52"/>
                  <a:gd name="T111" fmla="*/ 40 h 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52" h="40">
                    <a:moveTo>
                      <a:pt x="51" y="16"/>
                    </a:moveTo>
                    <a:lnTo>
                      <a:pt x="51" y="15"/>
                    </a:lnTo>
                    <a:lnTo>
                      <a:pt x="43" y="8"/>
                    </a:lnTo>
                    <a:lnTo>
                      <a:pt x="41" y="5"/>
                    </a:lnTo>
                    <a:lnTo>
                      <a:pt x="38" y="6"/>
                    </a:lnTo>
                    <a:lnTo>
                      <a:pt x="36" y="6"/>
                    </a:lnTo>
                    <a:lnTo>
                      <a:pt x="26" y="2"/>
                    </a:lnTo>
                    <a:lnTo>
                      <a:pt x="18" y="2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6"/>
                    </a:lnTo>
                    <a:lnTo>
                      <a:pt x="1" y="12"/>
                    </a:lnTo>
                    <a:lnTo>
                      <a:pt x="3" y="17"/>
                    </a:lnTo>
                    <a:lnTo>
                      <a:pt x="9" y="23"/>
                    </a:lnTo>
                    <a:lnTo>
                      <a:pt x="9" y="21"/>
                    </a:lnTo>
                    <a:lnTo>
                      <a:pt x="6" y="18"/>
                    </a:lnTo>
                    <a:lnTo>
                      <a:pt x="6" y="17"/>
                    </a:lnTo>
                    <a:lnTo>
                      <a:pt x="9" y="15"/>
                    </a:lnTo>
                    <a:lnTo>
                      <a:pt x="12" y="17"/>
                    </a:lnTo>
                    <a:lnTo>
                      <a:pt x="24" y="30"/>
                    </a:lnTo>
                    <a:lnTo>
                      <a:pt x="23" y="31"/>
                    </a:lnTo>
                    <a:lnTo>
                      <a:pt x="24" y="34"/>
                    </a:lnTo>
                    <a:lnTo>
                      <a:pt x="25" y="35"/>
                    </a:lnTo>
                    <a:lnTo>
                      <a:pt x="26" y="33"/>
                    </a:lnTo>
                    <a:lnTo>
                      <a:pt x="27" y="33"/>
                    </a:lnTo>
                    <a:lnTo>
                      <a:pt x="28" y="33"/>
                    </a:lnTo>
                    <a:lnTo>
                      <a:pt x="28" y="35"/>
                    </a:lnTo>
                    <a:lnTo>
                      <a:pt x="34" y="39"/>
                    </a:lnTo>
                    <a:lnTo>
                      <a:pt x="37" y="36"/>
                    </a:lnTo>
                    <a:lnTo>
                      <a:pt x="41" y="31"/>
                    </a:lnTo>
                    <a:lnTo>
                      <a:pt x="43" y="27"/>
                    </a:lnTo>
                    <a:lnTo>
                      <a:pt x="47" y="22"/>
                    </a:lnTo>
                    <a:lnTo>
                      <a:pt x="51" y="1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1" name="Freeform 211"/>
              <p:cNvSpPr>
                <a:spLocks/>
              </p:cNvSpPr>
              <p:nvPr/>
            </p:nvSpPr>
            <p:spPr bwMode="auto">
              <a:xfrm>
                <a:off x="1809" y="2618"/>
                <a:ext cx="77" cy="26"/>
              </a:xfrm>
              <a:custGeom>
                <a:avLst/>
                <a:gdLst>
                  <a:gd name="T0" fmla="*/ 3 w 90"/>
                  <a:gd name="T1" fmla="*/ 0 h 28"/>
                  <a:gd name="T2" fmla="*/ 3 w 90"/>
                  <a:gd name="T3" fmla="*/ 5 h 28"/>
                  <a:gd name="T4" fmla="*/ 3 w 90"/>
                  <a:gd name="T5" fmla="*/ 7 h 28"/>
                  <a:gd name="T6" fmla="*/ 3 w 90"/>
                  <a:gd name="T7" fmla="*/ 7 h 28"/>
                  <a:gd name="T8" fmla="*/ 2 w 90"/>
                  <a:gd name="T9" fmla="*/ 7 h 28"/>
                  <a:gd name="T10" fmla="*/ 0 w 90"/>
                  <a:gd name="T11" fmla="*/ 7 h 28"/>
                  <a:gd name="T12" fmla="*/ 3 w 90"/>
                  <a:gd name="T13" fmla="*/ 7 h 28"/>
                  <a:gd name="T14" fmla="*/ 3 w 90"/>
                  <a:gd name="T15" fmla="*/ 7 h 28"/>
                  <a:gd name="T16" fmla="*/ 3 w 90"/>
                  <a:gd name="T17" fmla="*/ 7 h 28"/>
                  <a:gd name="T18" fmla="*/ 3 w 90"/>
                  <a:gd name="T19" fmla="*/ 7 h 28"/>
                  <a:gd name="T20" fmla="*/ 3 w 90"/>
                  <a:gd name="T21" fmla="*/ 7 h 28"/>
                  <a:gd name="T22" fmla="*/ 4 w 90"/>
                  <a:gd name="T23" fmla="*/ 7 h 28"/>
                  <a:gd name="T24" fmla="*/ 4 w 90"/>
                  <a:gd name="T25" fmla="*/ 7 h 28"/>
                  <a:gd name="T26" fmla="*/ 5 w 90"/>
                  <a:gd name="T27" fmla="*/ 9 h 28"/>
                  <a:gd name="T28" fmla="*/ 6 w 90"/>
                  <a:gd name="T29" fmla="*/ 7 h 28"/>
                  <a:gd name="T30" fmla="*/ 6 w 90"/>
                  <a:gd name="T31" fmla="*/ 7 h 28"/>
                  <a:gd name="T32" fmla="*/ 6 w 90"/>
                  <a:gd name="T33" fmla="*/ 7 h 28"/>
                  <a:gd name="T34" fmla="*/ 6 w 90"/>
                  <a:gd name="T35" fmla="*/ 7 h 28"/>
                  <a:gd name="T36" fmla="*/ 6 w 90"/>
                  <a:gd name="T37" fmla="*/ 7 h 28"/>
                  <a:gd name="T38" fmla="*/ 6 w 90"/>
                  <a:gd name="T39" fmla="*/ 7 h 28"/>
                  <a:gd name="T40" fmla="*/ 7 w 90"/>
                  <a:gd name="T41" fmla="*/ 7 h 28"/>
                  <a:gd name="T42" fmla="*/ 7 w 90"/>
                  <a:gd name="T43" fmla="*/ 7 h 28"/>
                  <a:gd name="T44" fmla="*/ 7 w 90"/>
                  <a:gd name="T45" fmla="*/ 7 h 28"/>
                  <a:gd name="T46" fmla="*/ 8 w 90"/>
                  <a:gd name="T47" fmla="*/ 7 h 28"/>
                  <a:gd name="T48" fmla="*/ 8 w 90"/>
                  <a:gd name="T49" fmla="*/ 7 h 28"/>
                  <a:gd name="T50" fmla="*/ 8 w 90"/>
                  <a:gd name="T51" fmla="*/ 7 h 28"/>
                  <a:gd name="T52" fmla="*/ 9 w 90"/>
                  <a:gd name="T53" fmla="*/ 7 h 28"/>
                  <a:gd name="T54" fmla="*/ 8 w 90"/>
                  <a:gd name="T55" fmla="*/ 7 h 28"/>
                  <a:gd name="T56" fmla="*/ 8 w 90"/>
                  <a:gd name="T57" fmla="*/ 7 h 28"/>
                  <a:gd name="T58" fmla="*/ 8 w 90"/>
                  <a:gd name="T59" fmla="*/ 4 h 28"/>
                  <a:gd name="T60" fmla="*/ 8 w 90"/>
                  <a:gd name="T61" fmla="*/ 3 h 28"/>
                  <a:gd name="T62" fmla="*/ 7 w 90"/>
                  <a:gd name="T63" fmla="*/ 3 h 28"/>
                  <a:gd name="T64" fmla="*/ 7 w 90"/>
                  <a:gd name="T65" fmla="*/ 1 h 28"/>
                  <a:gd name="T66" fmla="*/ 6 w 90"/>
                  <a:gd name="T67" fmla="*/ 4 h 28"/>
                  <a:gd name="T68" fmla="*/ 4 w 90"/>
                  <a:gd name="T69" fmla="*/ 7 h 28"/>
                  <a:gd name="T70" fmla="*/ 3 w 90"/>
                  <a:gd name="T71" fmla="*/ 5 h 28"/>
                  <a:gd name="T72" fmla="*/ 3 w 90"/>
                  <a:gd name="T73" fmla="*/ 3 h 28"/>
                  <a:gd name="T74" fmla="*/ 3 w 90"/>
                  <a:gd name="T75" fmla="*/ 0 h 2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0"/>
                  <a:gd name="T115" fmla="*/ 0 h 28"/>
                  <a:gd name="T116" fmla="*/ 90 w 90"/>
                  <a:gd name="T117" fmla="*/ 28 h 2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0" h="28">
                    <a:moveTo>
                      <a:pt x="16" y="0"/>
                    </a:moveTo>
                    <a:lnTo>
                      <a:pt x="12" y="5"/>
                    </a:lnTo>
                    <a:lnTo>
                      <a:pt x="8" y="9"/>
                    </a:lnTo>
                    <a:lnTo>
                      <a:pt x="7" y="13"/>
                    </a:lnTo>
                    <a:lnTo>
                      <a:pt x="2" y="18"/>
                    </a:lnTo>
                    <a:lnTo>
                      <a:pt x="0" y="19"/>
                    </a:lnTo>
                    <a:lnTo>
                      <a:pt x="7" y="19"/>
                    </a:lnTo>
                    <a:lnTo>
                      <a:pt x="12" y="19"/>
                    </a:lnTo>
                    <a:lnTo>
                      <a:pt x="16" y="18"/>
                    </a:lnTo>
                    <a:lnTo>
                      <a:pt x="31" y="16"/>
                    </a:lnTo>
                    <a:lnTo>
                      <a:pt x="36" y="16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53" y="27"/>
                    </a:lnTo>
                    <a:lnTo>
                      <a:pt x="61" y="24"/>
                    </a:lnTo>
                    <a:lnTo>
                      <a:pt x="62" y="24"/>
                    </a:lnTo>
                    <a:lnTo>
                      <a:pt x="60" y="22"/>
                    </a:lnTo>
                    <a:lnTo>
                      <a:pt x="56" y="21"/>
                    </a:lnTo>
                    <a:lnTo>
                      <a:pt x="57" y="18"/>
                    </a:lnTo>
                    <a:lnTo>
                      <a:pt x="62" y="16"/>
                    </a:lnTo>
                    <a:lnTo>
                      <a:pt x="67" y="13"/>
                    </a:lnTo>
                    <a:lnTo>
                      <a:pt x="67" y="11"/>
                    </a:lnTo>
                    <a:lnTo>
                      <a:pt x="73" y="9"/>
                    </a:lnTo>
                    <a:lnTo>
                      <a:pt x="76" y="9"/>
                    </a:lnTo>
                    <a:lnTo>
                      <a:pt x="81" y="13"/>
                    </a:lnTo>
                    <a:lnTo>
                      <a:pt x="87" y="15"/>
                    </a:lnTo>
                    <a:lnTo>
                      <a:pt x="89" y="13"/>
                    </a:lnTo>
                    <a:lnTo>
                      <a:pt x="87" y="9"/>
                    </a:lnTo>
                    <a:lnTo>
                      <a:pt x="87" y="7"/>
                    </a:lnTo>
                    <a:lnTo>
                      <a:pt x="83" y="4"/>
                    </a:lnTo>
                    <a:lnTo>
                      <a:pt x="79" y="3"/>
                    </a:lnTo>
                    <a:lnTo>
                      <a:pt x="74" y="3"/>
                    </a:lnTo>
                    <a:lnTo>
                      <a:pt x="67" y="1"/>
                    </a:lnTo>
                    <a:lnTo>
                      <a:pt x="61" y="4"/>
                    </a:lnTo>
                    <a:lnTo>
                      <a:pt x="46" y="7"/>
                    </a:lnTo>
                    <a:lnTo>
                      <a:pt x="36" y="5"/>
                    </a:lnTo>
                    <a:lnTo>
                      <a:pt x="27" y="3"/>
                    </a:lnTo>
                    <a:lnTo>
                      <a:pt x="16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2" name="Freeform 212"/>
              <p:cNvSpPr>
                <a:spLocks/>
              </p:cNvSpPr>
              <p:nvPr/>
            </p:nvSpPr>
            <p:spPr bwMode="auto">
              <a:xfrm>
                <a:off x="1420" y="2318"/>
                <a:ext cx="357" cy="231"/>
              </a:xfrm>
              <a:custGeom>
                <a:avLst/>
                <a:gdLst>
                  <a:gd name="T0" fmla="*/ 38 w 418"/>
                  <a:gd name="T1" fmla="*/ 57 h 249"/>
                  <a:gd name="T2" fmla="*/ 38 w 418"/>
                  <a:gd name="T3" fmla="*/ 53 h 249"/>
                  <a:gd name="T4" fmla="*/ 38 w 418"/>
                  <a:gd name="T5" fmla="*/ 52 h 249"/>
                  <a:gd name="T6" fmla="*/ 36 w 418"/>
                  <a:gd name="T7" fmla="*/ 53 h 249"/>
                  <a:gd name="T8" fmla="*/ 35 w 418"/>
                  <a:gd name="T9" fmla="*/ 53 h 249"/>
                  <a:gd name="T10" fmla="*/ 33 w 418"/>
                  <a:gd name="T11" fmla="*/ 55 h 249"/>
                  <a:gd name="T12" fmla="*/ 33 w 418"/>
                  <a:gd name="T13" fmla="*/ 59 h 249"/>
                  <a:gd name="T14" fmla="*/ 32 w 418"/>
                  <a:gd name="T15" fmla="*/ 61 h 249"/>
                  <a:gd name="T16" fmla="*/ 32 w 418"/>
                  <a:gd name="T17" fmla="*/ 64 h 249"/>
                  <a:gd name="T18" fmla="*/ 30 w 418"/>
                  <a:gd name="T19" fmla="*/ 64 h 249"/>
                  <a:gd name="T20" fmla="*/ 27 w 418"/>
                  <a:gd name="T21" fmla="*/ 60 h 249"/>
                  <a:gd name="T22" fmla="*/ 26 w 418"/>
                  <a:gd name="T23" fmla="*/ 56 h 249"/>
                  <a:gd name="T24" fmla="*/ 26 w 418"/>
                  <a:gd name="T25" fmla="*/ 49 h 249"/>
                  <a:gd name="T26" fmla="*/ 24 w 418"/>
                  <a:gd name="T27" fmla="*/ 42 h 249"/>
                  <a:gd name="T28" fmla="*/ 24 w 418"/>
                  <a:gd name="T29" fmla="*/ 36 h 249"/>
                  <a:gd name="T30" fmla="*/ 23 w 418"/>
                  <a:gd name="T31" fmla="*/ 29 h 249"/>
                  <a:gd name="T32" fmla="*/ 22 w 418"/>
                  <a:gd name="T33" fmla="*/ 20 h 249"/>
                  <a:gd name="T34" fmla="*/ 20 w 418"/>
                  <a:gd name="T35" fmla="*/ 17 h 249"/>
                  <a:gd name="T36" fmla="*/ 19 w 418"/>
                  <a:gd name="T37" fmla="*/ 18 h 249"/>
                  <a:gd name="T38" fmla="*/ 17 w 418"/>
                  <a:gd name="T39" fmla="*/ 16 h 249"/>
                  <a:gd name="T40" fmla="*/ 15 w 418"/>
                  <a:gd name="T41" fmla="*/ 9 h 249"/>
                  <a:gd name="T42" fmla="*/ 14 w 418"/>
                  <a:gd name="T43" fmla="*/ 6 h 249"/>
                  <a:gd name="T44" fmla="*/ 12 w 418"/>
                  <a:gd name="T45" fmla="*/ 6 h 249"/>
                  <a:gd name="T46" fmla="*/ 10 w 418"/>
                  <a:gd name="T47" fmla="*/ 6 h 249"/>
                  <a:gd name="T48" fmla="*/ 7 w 418"/>
                  <a:gd name="T49" fmla="*/ 6 h 249"/>
                  <a:gd name="T50" fmla="*/ 3 w 418"/>
                  <a:gd name="T51" fmla="*/ 3 h 249"/>
                  <a:gd name="T52" fmla="*/ 3 w 418"/>
                  <a:gd name="T53" fmla="*/ 0 h 249"/>
                  <a:gd name="T54" fmla="*/ 0 w 418"/>
                  <a:gd name="T55" fmla="*/ 6 h 249"/>
                  <a:gd name="T56" fmla="*/ 3 w 418"/>
                  <a:gd name="T57" fmla="*/ 26 h 249"/>
                  <a:gd name="T58" fmla="*/ 5 w 418"/>
                  <a:gd name="T59" fmla="*/ 30 h 249"/>
                  <a:gd name="T60" fmla="*/ 7 w 418"/>
                  <a:gd name="T61" fmla="*/ 39 h 249"/>
                  <a:gd name="T62" fmla="*/ 9 w 418"/>
                  <a:gd name="T63" fmla="*/ 48 h 249"/>
                  <a:gd name="T64" fmla="*/ 10 w 418"/>
                  <a:gd name="T65" fmla="*/ 46 h 249"/>
                  <a:gd name="T66" fmla="*/ 8 w 418"/>
                  <a:gd name="T67" fmla="*/ 32 h 249"/>
                  <a:gd name="T68" fmla="*/ 4 w 418"/>
                  <a:gd name="T69" fmla="*/ 18 h 249"/>
                  <a:gd name="T70" fmla="*/ 3 w 418"/>
                  <a:gd name="T71" fmla="*/ 6 h 249"/>
                  <a:gd name="T72" fmla="*/ 3 w 418"/>
                  <a:gd name="T73" fmla="*/ 6 h 249"/>
                  <a:gd name="T74" fmla="*/ 4 w 418"/>
                  <a:gd name="T75" fmla="*/ 6 h 249"/>
                  <a:gd name="T76" fmla="*/ 7 w 418"/>
                  <a:gd name="T77" fmla="*/ 20 h 249"/>
                  <a:gd name="T78" fmla="*/ 9 w 418"/>
                  <a:gd name="T79" fmla="*/ 26 h 249"/>
                  <a:gd name="T80" fmla="*/ 10 w 418"/>
                  <a:gd name="T81" fmla="*/ 31 h 249"/>
                  <a:gd name="T82" fmla="*/ 15 w 418"/>
                  <a:gd name="T83" fmla="*/ 51 h 249"/>
                  <a:gd name="T84" fmla="*/ 17 w 418"/>
                  <a:gd name="T85" fmla="*/ 65 h 249"/>
                  <a:gd name="T86" fmla="*/ 20 w 418"/>
                  <a:gd name="T87" fmla="*/ 70 h 249"/>
                  <a:gd name="T88" fmla="*/ 23 w 418"/>
                  <a:gd name="T89" fmla="*/ 71 h 249"/>
                  <a:gd name="T90" fmla="*/ 27 w 418"/>
                  <a:gd name="T91" fmla="*/ 77 h 249"/>
                  <a:gd name="T92" fmla="*/ 32 w 418"/>
                  <a:gd name="T93" fmla="*/ 77 h 249"/>
                  <a:gd name="T94" fmla="*/ 32 w 418"/>
                  <a:gd name="T95" fmla="*/ 81 h 249"/>
                  <a:gd name="T96" fmla="*/ 32 w 418"/>
                  <a:gd name="T97" fmla="*/ 75 h 249"/>
                  <a:gd name="T98" fmla="*/ 32 w 418"/>
                  <a:gd name="T99" fmla="*/ 74 h 249"/>
                  <a:gd name="T100" fmla="*/ 32 w 418"/>
                  <a:gd name="T101" fmla="*/ 71 h 249"/>
                  <a:gd name="T102" fmla="*/ 36 w 418"/>
                  <a:gd name="T103" fmla="*/ 69 h 249"/>
                  <a:gd name="T104" fmla="*/ 35 w 418"/>
                  <a:gd name="T105" fmla="*/ 65 h 249"/>
                  <a:gd name="T106" fmla="*/ 37 w 418"/>
                  <a:gd name="T107" fmla="*/ 61 h 249"/>
                  <a:gd name="T108" fmla="*/ 37 w 418"/>
                  <a:gd name="T109" fmla="*/ 61 h 249"/>
                  <a:gd name="T110" fmla="*/ 38 w 418"/>
                  <a:gd name="T111" fmla="*/ 60 h 24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18"/>
                  <a:gd name="T169" fmla="*/ 0 h 249"/>
                  <a:gd name="T170" fmla="*/ 418 w 418"/>
                  <a:gd name="T171" fmla="*/ 249 h 249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18" h="249">
                    <a:moveTo>
                      <a:pt x="405" y="184"/>
                    </a:moveTo>
                    <a:lnTo>
                      <a:pt x="409" y="176"/>
                    </a:lnTo>
                    <a:lnTo>
                      <a:pt x="415" y="170"/>
                    </a:lnTo>
                    <a:lnTo>
                      <a:pt x="417" y="163"/>
                    </a:lnTo>
                    <a:lnTo>
                      <a:pt x="415" y="162"/>
                    </a:lnTo>
                    <a:lnTo>
                      <a:pt x="406" y="160"/>
                    </a:lnTo>
                    <a:lnTo>
                      <a:pt x="396" y="160"/>
                    </a:lnTo>
                    <a:lnTo>
                      <a:pt x="380" y="163"/>
                    </a:lnTo>
                    <a:lnTo>
                      <a:pt x="370" y="163"/>
                    </a:lnTo>
                    <a:lnTo>
                      <a:pt x="366" y="162"/>
                    </a:lnTo>
                    <a:lnTo>
                      <a:pt x="364" y="163"/>
                    </a:lnTo>
                    <a:lnTo>
                      <a:pt x="362" y="169"/>
                    </a:lnTo>
                    <a:lnTo>
                      <a:pt x="361" y="172"/>
                    </a:lnTo>
                    <a:lnTo>
                      <a:pt x="361" y="181"/>
                    </a:lnTo>
                    <a:lnTo>
                      <a:pt x="357" y="184"/>
                    </a:lnTo>
                    <a:lnTo>
                      <a:pt x="352" y="190"/>
                    </a:lnTo>
                    <a:lnTo>
                      <a:pt x="348" y="191"/>
                    </a:lnTo>
                    <a:lnTo>
                      <a:pt x="340" y="195"/>
                    </a:lnTo>
                    <a:lnTo>
                      <a:pt x="335" y="196"/>
                    </a:lnTo>
                    <a:lnTo>
                      <a:pt x="317" y="196"/>
                    </a:lnTo>
                    <a:lnTo>
                      <a:pt x="298" y="192"/>
                    </a:lnTo>
                    <a:lnTo>
                      <a:pt x="285" y="186"/>
                    </a:lnTo>
                    <a:lnTo>
                      <a:pt x="279" y="183"/>
                    </a:lnTo>
                    <a:lnTo>
                      <a:pt x="276" y="173"/>
                    </a:lnTo>
                    <a:lnTo>
                      <a:pt x="274" y="161"/>
                    </a:lnTo>
                    <a:lnTo>
                      <a:pt x="270" y="149"/>
                    </a:lnTo>
                    <a:lnTo>
                      <a:pt x="265" y="139"/>
                    </a:lnTo>
                    <a:lnTo>
                      <a:pt x="263" y="128"/>
                    </a:lnTo>
                    <a:lnTo>
                      <a:pt x="263" y="119"/>
                    </a:lnTo>
                    <a:lnTo>
                      <a:pt x="265" y="112"/>
                    </a:lnTo>
                    <a:lnTo>
                      <a:pt x="263" y="95"/>
                    </a:lnTo>
                    <a:lnTo>
                      <a:pt x="250" y="89"/>
                    </a:lnTo>
                    <a:lnTo>
                      <a:pt x="239" y="78"/>
                    </a:lnTo>
                    <a:lnTo>
                      <a:pt x="228" y="64"/>
                    </a:lnTo>
                    <a:lnTo>
                      <a:pt x="221" y="56"/>
                    </a:lnTo>
                    <a:lnTo>
                      <a:pt x="214" y="50"/>
                    </a:lnTo>
                    <a:lnTo>
                      <a:pt x="205" y="49"/>
                    </a:lnTo>
                    <a:lnTo>
                      <a:pt x="199" y="54"/>
                    </a:lnTo>
                    <a:lnTo>
                      <a:pt x="192" y="54"/>
                    </a:lnTo>
                    <a:lnTo>
                      <a:pt x="182" y="49"/>
                    </a:lnTo>
                    <a:lnTo>
                      <a:pt x="170" y="40"/>
                    </a:lnTo>
                    <a:lnTo>
                      <a:pt x="160" y="29"/>
                    </a:lnTo>
                    <a:lnTo>
                      <a:pt x="156" y="12"/>
                    </a:lnTo>
                    <a:lnTo>
                      <a:pt x="144" y="9"/>
                    </a:lnTo>
                    <a:lnTo>
                      <a:pt x="134" y="7"/>
                    </a:lnTo>
                    <a:lnTo>
                      <a:pt x="127" y="12"/>
                    </a:lnTo>
                    <a:lnTo>
                      <a:pt x="117" y="18"/>
                    </a:lnTo>
                    <a:lnTo>
                      <a:pt x="105" y="20"/>
                    </a:lnTo>
                    <a:lnTo>
                      <a:pt x="90" y="20"/>
                    </a:lnTo>
                    <a:lnTo>
                      <a:pt x="68" y="14"/>
                    </a:lnTo>
                    <a:lnTo>
                      <a:pt x="50" y="9"/>
                    </a:lnTo>
                    <a:lnTo>
                      <a:pt x="36" y="3"/>
                    </a:lnTo>
                    <a:lnTo>
                      <a:pt x="35" y="2"/>
                    </a:lnTo>
                    <a:lnTo>
                      <a:pt x="29" y="0"/>
                    </a:lnTo>
                    <a:lnTo>
                      <a:pt x="16" y="1"/>
                    </a:lnTo>
                    <a:lnTo>
                      <a:pt x="0" y="9"/>
                    </a:lnTo>
                    <a:lnTo>
                      <a:pt x="25" y="56"/>
                    </a:lnTo>
                    <a:lnTo>
                      <a:pt x="35" y="80"/>
                    </a:lnTo>
                    <a:lnTo>
                      <a:pt x="44" y="85"/>
                    </a:lnTo>
                    <a:lnTo>
                      <a:pt x="53" y="92"/>
                    </a:lnTo>
                    <a:lnTo>
                      <a:pt x="61" y="103"/>
                    </a:lnTo>
                    <a:lnTo>
                      <a:pt x="71" y="121"/>
                    </a:lnTo>
                    <a:lnTo>
                      <a:pt x="89" y="142"/>
                    </a:lnTo>
                    <a:lnTo>
                      <a:pt x="101" y="147"/>
                    </a:lnTo>
                    <a:lnTo>
                      <a:pt x="105" y="147"/>
                    </a:lnTo>
                    <a:lnTo>
                      <a:pt x="105" y="143"/>
                    </a:lnTo>
                    <a:lnTo>
                      <a:pt x="86" y="114"/>
                    </a:lnTo>
                    <a:lnTo>
                      <a:pt x="78" y="100"/>
                    </a:lnTo>
                    <a:lnTo>
                      <a:pt x="68" y="81"/>
                    </a:lnTo>
                    <a:lnTo>
                      <a:pt x="47" y="56"/>
                    </a:lnTo>
                    <a:lnTo>
                      <a:pt x="37" y="40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4" y="15"/>
                    </a:lnTo>
                    <a:lnTo>
                      <a:pt x="37" y="13"/>
                    </a:lnTo>
                    <a:lnTo>
                      <a:pt x="45" y="18"/>
                    </a:lnTo>
                    <a:lnTo>
                      <a:pt x="60" y="42"/>
                    </a:lnTo>
                    <a:lnTo>
                      <a:pt x="71" y="62"/>
                    </a:lnTo>
                    <a:lnTo>
                      <a:pt x="84" y="76"/>
                    </a:lnTo>
                    <a:lnTo>
                      <a:pt x="95" y="80"/>
                    </a:lnTo>
                    <a:lnTo>
                      <a:pt x="103" y="85"/>
                    </a:lnTo>
                    <a:lnTo>
                      <a:pt x="105" y="94"/>
                    </a:lnTo>
                    <a:lnTo>
                      <a:pt x="152" y="142"/>
                    </a:lnTo>
                    <a:lnTo>
                      <a:pt x="157" y="157"/>
                    </a:lnTo>
                    <a:lnTo>
                      <a:pt x="160" y="196"/>
                    </a:lnTo>
                    <a:lnTo>
                      <a:pt x="185" y="201"/>
                    </a:lnTo>
                    <a:lnTo>
                      <a:pt x="200" y="207"/>
                    </a:lnTo>
                    <a:lnTo>
                      <a:pt x="215" y="214"/>
                    </a:lnTo>
                    <a:lnTo>
                      <a:pt x="226" y="223"/>
                    </a:lnTo>
                    <a:lnTo>
                      <a:pt x="244" y="223"/>
                    </a:lnTo>
                    <a:lnTo>
                      <a:pt x="259" y="229"/>
                    </a:lnTo>
                    <a:lnTo>
                      <a:pt x="293" y="238"/>
                    </a:lnTo>
                    <a:lnTo>
                      <a:pt x="327" y="238"/>
                    </a:lnTo>
                    <a:lnTo>
                      <a:pt x="334" y="238"/>
                    </a:lnTo>
                    <a:lnTo>
                      <a:pt x="338" y="242"/>
                    </a:lnTo>
                    <a:lnTo>
                      <a:pt x="341" y="248"/>
                    </a:lnTo>
                    <a:lnTo>
                      <a:pt x="343" y="242"/>
                    </a:lnTo>
                    <a:lnTo>
                      <a:pt x="348" y="234"/>
                    </a:lnTo>
                    <a:lnTo>
                      <a:pt x="348" y="231"/>
                    </a:lnTo>
                    <a:lnTo>
                      <a:pt x="347" y="226"/>
                    </a:lnTo>
                    <a:lnTo>
                      <a:pt x="345" y="223"/>
                    </a:lnTo>
                    <a:lnTo>
                      <a:pt x="348" y="220"/>
                    </a:lnTo>
                    <a:lnTo>
                      <a:pt x="375" y="219"/>
                    </a:lnTo>
                    <a:lnTo>
                      <a:pt x="375" y="210"/>
                    </a:lnTo>
                    <a:lnTo>
                      <a:pt x="364" y="200"/>
                    </a:lnTo>
                    <a:lnTo>
                      <a:pt x="366" y="200"/>
                    </a:lnTo>
                    <a:lnTo>
                      <a:pt x="366" y="192"/>
                    </a:lnTo>
                    <a:lnTo>
                      <a:pt x="390" y="192"/>
                    </a:lnTo>
                    <a:lnTo>
                      <a:pt x="390" y="190"/>
                    </a:lnTo>
                    <a:lnTo>
                      <a:pt x="391" y="189"/>
                    </a:lnTo>
                    <a:lnTo>
                      <a:pt x="394" y="189"/>
                    </a:lnTo>
                    <a:lnTo>
                      <a:pt x="401" y="186"/>
                    </a:lnTo>
                    <a:lnTo>
                      <a:pt x="405" y="18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3" name="Freeform 213"/>
              <p:cNvSpPr>
                <a:spLocks/>
              </p:cNvSpPr>
              <p:nvPr/>
            </p:nvSpPr>
            <p:spPr bwMode="auto">
              <a:xfrm>
                <a:off x="1736" y="2533"/>
                <a:ext cx="78" cy="45"/>
              </a:xfrm>
              <a:custGeom>
                <a:avLst/>
                <a:gdLst>
                  <a:gd name="T0" fmla="*/ 8 w 91"/>
                  <a:gd name="T1" fmla="*/ 8 h 48"/>
                  <a:gd name="T2" fmla="*/ 8 w 91"/>
                  <a:gd name="T3" fmla="*/ 8 h 48"/>
                  <a:gd name="T4" fmla="*/ 7 w 91"/>
                  <a:gd name="T5" fmla="*/ 8 h 48"/>
                  <a:gd name="T6" fmla="*/ 7 w 91"/>
                  <a:gd name="T7" fmla="*/ 8 h 48"/>
                  <a:gd name="T8" fmla="*/ 6 w 91"/>
                  <a:gd name="T9" fmla="*/ 8 h 48"/>
                  <a:gd name="T10" fmla="*/ 6 w 91"/>
                  <a:gd name="T11" fmla="*/ 8 h 48"/>
                  <a:gd name="T12" fmla="*/ 5 w 91"/>
                  <a:gd name="T13" fmla="*/ 12 h 48"/>
                  <a:gd name="T14" fmla="*/ 5 w 91"/>
                  <a:gd name="T15" fmla="*/ 13 h 48"/>
                  <a:gd name="T16" fmla="*/ 5 w 91"/>
                  <a:gd name="T17" fmla="*/ 13 h 48"/>
                  <a:gd name="T18" fmla="*/ 4 w 91"/>
                  <a:gd name="T19" fmla="*/ 16 h 48"/>
                  <a:gd name="T20" fmla="*/ 4 w 91"/>
                  <a:gd name="T21" fmla="*/ 17 h 48"/>
                  <a:gd name="T22" fmla="*/ 4 w 91"/>
                  <a:gd name="T23" fmla="*/ 18 h 48"/>
                  <a:gd name="T24" fmla="*/ 3 w 91"/>
                  <a:gd name="T25" fmla="*/ 19 h 48"/>
                  <a:gd name="T26" fmla="*/ 3 w 91"/>
                  <a:gd name="T27" fmla="*/ 19 h 48"/>
                  <a:gd name="T28" fmla="*/ 3 w 91"/>
                  <a:gd name="T29" fmla="*/ 18 h 48"/>
                  <a:gd name="T30" fmla="*/ 3 w 91"/>
                  <a:gd name="T31" fmla="*/ 18 h 48"/>
                  <a:gd name="T32" fmla="*/ 3 w 91"/>
                  <a:gd name="T33" fmla="*/ 18 h 48"/>
                  <a:gd name="T34" fmla="*/ 3 w 91"/>
                  <a:gd name="T35" fmla="*/ 18 h 48"/>
                  <a:gd name="T36" fmla="*/ 3 w 91"/>
                  <a:gd name="T37" fmla="*/ 17 h 48"/>
                  <a:gd name="T38" fmla="*/ 3 w 91"/>
                  <a:gd name="T39" fmla="*/ 15 h 48"/>
                  <a:gd name="T40" fmla="*/ 3 w 91"/>
                  <a:gd name="T41" fmla="*/ 13 h 48"/>
                  <a:gd name="T42" fmla="*/ 3 w 91"/>
                  <a:gd name="T43" fmla="*/ 12 h 48"/>
                  <a:gd name="T44" fmla="*/ 3 w 91"/>
                  <a:gd name="T45" fmla="*/ 12 h 48"/>
                  <a:gd name="T46" fmla="*/ 3 w 91"/>
                  <a:gd name="T47" fmla="*/ 12 h 48"/>
                  <a:gd name="T48" fmla="*/ 3 w 91"/>
                  <a:gd name="T49" fmla="*/ 13 h 48"/>
                  <a:gd name="T50" fmla="*/ 3 w 91"/>
                  <a:gd name="T51" fmla="*/ 11 h 48"/>
                  <a:gd name="T52" fmla="*/ 3 w 91"/>
                  <a:gd name="T53" fmla="*/ 9 h 48"/>
                  <a:gd name="T54" fmla="*/ 0 w 91"/>
                  <a:gd name="T55" fmla="*/ 9 h 48"/>
                  <a:gd name="T56" fmla="*/ 2 w 91"/>
                  <a:gd name="T57" fmla="*/ 8 h 48"/>
                  <a:gd name="T58" fmla="*/ 3 w 91"/>
                  <a:gd name="T59" fmla="*/ 8 h 48"/>
                  <a:gd name="T60" fmla="*/ 3 w 91"/>
                  <a:gd name="T61" fmla="*/ 8 h 48"/>
                  <a:gd name="T62" fmla="*/ 3 w 91"/>
                  <a:gd name="T63" fmla="*/ 8 h 48"/>
                  <a:gd name="T64" fmla="*/ 3 w 91"/>
                  <a:gd name="T65" fmla="*/ 8 h 48"/>
                  <a:gd name="T66" fmla="*/ 3 w 91"/>
                  <a:gd name="T67" fmla="*/ 7 h 48"/>
                  <a:gd name="T68" fmla="*/ 3 w 91"/>
                  <a:gd name="T69" fmla="*/ 2 h 48"/>
                  <a:gd name="T70" fmla="*/ 3 w 91"/>
                  <a:gd name="T71" fmla="*/ 1 h 48"/>
                  <a:gd name="T72" fmla="*/ 3 w 91"/>
                  <a:gd name="T73" fmla="*/ 2 h 48"/>
                  <a:gd name="T74" fmla="*/ 4 w 91"/>
                  <a:gd name="T75" fmla="*/ 1 h 48"/>
                  <a:gd name="T76" fmla="*/ 5 w 91"/>
                  <a:gd name="T77" fmla="*/ 0 h 48"/>
                  <a:gd name="T78" fmla="*/ 7 w 91"/>
                  <a:gd name="T79" fmla="*/ 2 h 48"/>
                  <a:gd name="T80" fmla="*/ 8 w 91"/>
                  <a:gd name="T81" fmla="*/ 4 h 48"/>
                  <a:gd name="T82" fmla="*/ 9 w 91"/>
                  <a:gd name="T83" fmla="*/ 7 h 48"/>
                  <a:gd name="T84" fmla="*/ 8 w 91"/>
                  <a:gd name="T85" fmla="*/ 8 h 4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91"/>
                  <a:gd name="T130" fmla="*/ 0 h 48"/>
                  <a:gd name="T131" fmla="*/ 91 w 91"/>
                  <a:gd name="T132" fmla="*/ 48 h 4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91" h="48">
                    <a:moveTo>
                      <a:pt x="88" y="8"/>
                    </a:moveTo>
                    <a:lnTo>
                      <a:pt x="82" y="8"/>
                    </a:lnTo>
                    <a:lnTo>
                      <a:pt x="73" y="10"/>
                    </a:lnTo>
                    <a:lnTo>
                      <a:pt x="70" y="10"/>
                    </a:lnTo>
                    <a:lnTo>
                      <a:pt x="64" y="19"/>
                    </a:lnTo>
                    <a:lnTo>
                      <a:pt x="62" y="23"/>
                    </a:lnTo>
                    <a:lnTo>
                      <a:pt x="53" y="31"/>
                    </a:lnTo>
                    <a:lnTo>
                      <a:pt x="51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45" y="41"/>
                    </a:lnTo>
                    <a:lnTo>
                      <a:pt x="42" y="45"/>
                    </a:lnTo>
                    <a:lnTo>
                      <a:pt x="40" y="47"/>
                    </a:lnTo>
                    <a:lnTo>
                      <a:pt x="38" y="47"/>
                    </a:lnTo>
                    <a:lnTo>
                      <a:pt x="36" y="43"/>
                    </a:lnTo>
                    <a:lnTo>
                      <a:pt x="35" y="43"/>
                    </a:lnTo>
                    <a:lnTo>
                      <a:pt x="34" y="44"/>
                    </a:lnTo>
                    <a:lnTo>
                      <a:pt x="32" y="43"/>
                    </a:lnTo>
                    <a:lnTo>
                      <a:pt x="32" y="42"/>
                    </a:lnTo>
                    <a:lnTo>
                      <a:pt x="34" y="36"/>
                    </a:lnTo>
                    <a:lnTo>
                      <a:pt x="28" y="33"/>
                    </a:lnTo>
                    <a:lnTo>
                      <a:pt x="24" y="31"/>
                    </a:lnTo>
                    <a:lnTo>
                      <a:pt x="22" y="30"/>
                    </a:lnTo>
                    <a:lnTo>
                      <a:pt x="18" y="31"/>
                    </a:lnTo>
                    <a:lnTo>
                      <a:pt x="17" y="33"/>
                    </a:lnTo>
                    <a:lnTo>
                      <a:pt x="12" y="29"/>
                    </a:lnTo>
                    <a:lnTo>
                      <a:pt x="3" y="24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3" y="23"/>
                    </a:lnTo>
                    <a:lnTo>
                      <a:pt x="11" y="19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27" y="7"/>
                    </a:lnTo>
                    <a:lnTo>
                      <a:pt x="31" y="2"/>
                    </a:lnTo>
                    <a:lnTo>
                      <a:pt x="32" y="1"/>
                    </a:lnTo>
                    <a:lnTo>
                      <a:pt x="36" y="2"/>
                    </a:lnTo>
                    <a:lnTo>
                      <a:pt x="45" y="1"/>
                    </a:lnTo>
                    <a:lnTo>
                      <a:pt x="54" y="0"/>
                    </a:lnTo>
                    <a:lnTo>
                      <a:pt x="67" y="2"/>
                    </a:lnTo>
                    <a:lnTo>
                      <a:pt x="87" y="4"/>
                    </a:lnTo>
                    <a:lnTo>
                      <a:pt x="90" y="7"/>
                    </a:lnTo>
                    <a:lnTo>
                      <a:pt x="88" y="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4" name="Freeform 214"/>
              <p:cNvSpPr>
                <a:spLocks/>
              </p:cNvSpPr>
              <p:nvPr/>
            </p:nvSpPr>
            <p:spPr bwMode="auto">
              <a:xfrm>
                <a:off x="1726" y="2556"/>
                <a:ext cx="42" cy="23"/>
              </a:xfrm>
              <a:custGeom>
                <a:avLst/>
                <a:gdLst>
                  <a:gd name="T0" fmla="*/ 5 w 49"/>
                  <a:gd name="T1" fmla="*/ 12 h 24"/>
                  <a:gd name="T2" fmla="*/ 4 w 49"/>
                  <a:gd name="T3" fmla="*/ 12 h 24"/>
                  <a:gd name="T4" fmla="*/ 3 w 49"/>
                  <a:gd name="T5" fmla="*/ 12 h 24"/>
                  <a:gd name="T6" fmla="*/ 3 w 49"/>
                  <a:gd name="T7" fmla="*/ 12 h 24"/>
                  <a:gd name="T8" fmla="*/ 2 w 49"/>
                  <a:gd name="T9" fmla="*/ 10 h 24"/>
                  <a:gd name="T10" fmla="*/ 0 w 49"/>
                  <a:gd name="T11" fmla="*/ 9 h 24"/>
                  <a:gd name="T12" fmla="*/ 3 w 49"/>
                  <a:gd name="T13" fmla="*/ 4 h 24"/>
                  <a:gd name="T14" fmla="*/ 3 w 49"/>
                  <a:gd name="T15" fmla="*/ 0 h 24"/>
                  <a:gd name="T16" fmla="*/ 3 w 49"/>
                  <a:gd name="T17" fmla="*/ 1 h 24"/>
                  <a:gd name="T18" fmla="*/ 3 w 49"/>
                  <a:gd name="T19" fmla="*/ 2 h 24"/>
                  <a:gd name="T20" fmla="*/ 3 w 49"/>
                  <a:gd name="T21" fmla="*/ 5 h 24"/>
                  <a:gd name="T22" fmla="*/ 3 w 49"/>
                  <a:gd name="T23" fmla="*/ 6 h 24"/>
                  <a:gd name="T24" fmla="*/ 3 w 49"/>
                  <a:gd name="T25" fmla="*/ 8 h 24"/>
                  <a:gd name="T26" fmla="*/ 3 w 49"/>
                  <a:gd name="T27" fmla="*/ 6 h 24"/>
                  <a:gd name="T28" fmla="*/ 3 w 49"/>
                  <a:gd name="T29" fmla="*/ 6 h 24"/>
                  <a:gd name="T30" fmla="*/ 4 w 49"/>
                  <a:gd name="T31" fmla="*/ 8 h 24"/>
                  <a:gd name="T32" fmla="*/ 5 w 49"/>
                  <a:gd name="T33" fmla="*/ 12 h 24"/>
                  <a:gd name="T34" fmla="*/ 5 w 49"/>
                  <a:gd name="T35" fmla="*/ 12 h 24"/>
                  <a:gd name="T36" fmla="*/ 5 w 49"/>
                  <a:gd name="T37" fmla="*/ 12 h 24"/>
                  <a:gd name="T38" fmla="*/ 5 w 49"/>
                  <a:gd name="T39" fmla="*/ 12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9"/>
                  <a:gd name="T61" fmla="*/ 0 h 24"/>
                  <a:gd name="T62" fmla="*/ 49 w 49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9" h="24">
                    <a:moveTo>
                      <a:pt x="48" y="19"/>
                    </a:moveTo>
                    <a:lnTo>
                      <a:pt x="45" y="23"/>
                    </a:lnTo>
                    <a:lnTo>
                      <a:pt x="22" y="19"/>
                    </a:lnTo>
                    <a:lnTo>
                      <a:pt x="13" y="16"/>
                    </a:lnTo>
                    <a:lnTo>
                      <a:pt x="2" y="10"/>
                    </a:lnTo>
                    <a:lnTo>
                      <a:pt x="0" y="9"/>
                    </a:lnTo>
                    <a:lnTo>
                      <a:pt x="8" y="4"/>
                    </a:lnTo>
                    <a:lnTo>
                      <a:pt x="14" y="0"/>
                    </a:lnTo>
                    <a:lnTo>
                      <a:pt x="17" y="1"/>
                    </a:lnTo>
                    <a:lnTo>
                      <a:pt x="22" y="2"/>
                    </a:lnTo>
                    <a:lnTo>
                      <a:pt x="26" y="5"/>
                    </a:lnTo>
                    <a:lnTo>
                      <a:pt x="27" y="6"/>
                    </a:lnTo>
                    <a:lnTo>
                      <a:pt x="32" y="8"/>
                    </a:lnTo>
                    <a:lnTo>
                      <a:pt x="35" y="6"/>
                    </a:lnTo>
                    <a:lnTo>
                      <a:pt x="40" y="6"/>
                    </a:lnTo>
                    <a:lnTo>
                      <a:pt x="45" y="8"/>
                    </a:lnTo>
                    <a:lnTo>
                      <a:pt x="48" y="12"/>
                    </a:lnTo>
                    <a:lnTo>
                      <a:pt x="48" y="14"/>
                    </a:lnTo>
                    <a:lnTo>
                      <a:pt x="48" y="17"/>
                    </a:lnTo>
                    <a:lnTo>
                      <a:pt x="48" y="1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5" name="Freeform 215"/>
              <p:cNvSpPr>
                <a:spLocks/>
              </p:cNvSpPr>
              <p:nvPr/>
            </p:nvSpPr>
            <p:spPr bwMode="auto">
              <a:xfrm>
                <a:off x="2071" y="2507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0 h 19"/>
                  <a:gd name="T6" fmla="*/ 0 w 21"/>
                  <a:gd name="T7" fmla="*/ 9 h 19"/>
                  <a:gd name="T8" fmla="*/ 3 w 21"/>
                  <a:gd name="T9" fmla="*/ 9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9"/>
                  <a:gd name="T17" fmla="*/ 21 w 21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9">
                    <a:moveTo>
                      <a:pt x="10" y="18"/>
                    </a:moveTo>
                    <a:lnTo>
                      <a:pt x="20" y="9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6" name="Freeform 216"/>
              <p:cNvSpPr>
                <a:spLocks/>
              </p:cNvSpPr>
              <p:nvPr/>
            </p:nvSpPr>
            <p:spPr bwMode="auto">
              <a:xfrm>
                <a:off x="2085" y="2525"/>
                <a:ext cx="18" cy="17"/>
              </a:xfrm>
              <a:custGeom>
                <a:avLst/>
                <a:gdLst>
                  <a:gd name="T0" fmla="*/ 3 w 21"/>
                  <a:gd name="T1" fmla="*/ 4 h 19"/>
                  <a:gd name="T2" fmla="*/ 3 w 21"/>
                  <a:gd name="T3" fmla="*/ 4 h 19"/>
                  <a:gd name="T4" fmla="*/ 3 w 21"/>
                  <a:gd name="T5" fmla="*/ 0 h 19"/>
                  <a:gd name="T6" fmla="*/ 0 w 21"/>
                  <a:gd name="T7" fmla="*/ 4 h 19"/>
                  <a:gd name="T8" fmla="*/ 3 w 21"/>
                  <a:gd name="T9" fmla="*/ 4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9"/>
                  <a:gd name="T17" fmla="*/ 21 w 21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9">
                    <a:moveTo>
                      <a:pt x="10" y="18"/>
                    </a:moveTo>
                    <a:lnTo>
                      <a:pt x="20" y="9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7" name="Freeform 217"/>
              <p:cNvSpPr>
                <a:spLocks/>
              </p:cNvSpPr>
              <p:nvPr/>
            </p:nvSpPr>
            <p:spPr bwMode="auto">
              <a:xfrm>
                <a:off x="2088" y="2536"/>
                <a:ext cx="17" cy="18"/>
              </a:xfrm>
              <a:custGeom>
                <a:avLst/>
                <a:gdLst>
                  <a:gd name="T0" fmla="*/ 0 w 20"/>
                  <a:gd name="T1" fmla="*/ 9 h 19"/>
                  <a:gd name="T2" fmla="*/ 3 w 20"/>
                  <a:gd name="T3" fmla="*/ 9 h 19"/>
                  <a:gd name="T4" fmla="*/ 0 w 20"/>
                  <a:gd name="T5" fmla="*/ 0 h 19"/>
                  <a:gd name="T6" fmla="*/ 0 w 20"/>
                  <a:gd name="T7" fmla="*/ 9 h 19"/>
                  <a:gd name="T8" fmla="*/ 0 w 20"/>
                  <a:gd name="T9" fmla="*/ 9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9"/>
                  <a:gd name="T17" fmla="*/ 20 w 20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9">
                    <a:moveTo>
                      <a:pt x="0" y="18"/>
                    </a:moveTo>
                    <a:lnTo>
                      <a:pt x="19" y="1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8" name="Freeform 218"/>
              <p:cNvSpPr>
                <a:spLocks/>
              </p:cNvSpPr>
              <p:nvPr/>
            </p:nvSpPr>
            <p:spPr bwMode="auto">
              <a:xfrm>
                <a:off x="2037" y="2503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7 h 19"/>
                  <a:gd name="T6" fmla="*/ 3 w 21"/>
                  <a:gd name="T7" fmla="*/ 0 h 19"/>
                  <a:gd name="T8" fmla="*/ 3 w 21"/>
                  <a:gd name="T9" fmla="*/ 0 h 19"/>
                  <a:gd name="T10" fmla="*/ 3 w 21"/>
                  <a:gd name="T11" fmla="*/ 0 h 19"/>
                  <a:gd name="T12" fmla="*/ 0 w 21"/>
                  <a:gd name="T13" fmla="*/ 7 h 19"/>
                  <a:gd name="T14" fmla="*/ 3 w 21"/>
                  <a:gd name="T15" fmla="*/ 9 h 19"/>
                  <a:gd name="T16" fmla="*/ 3 w 21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10" y="18"/>
                    </a:moveTo>
                    <a:lnTo>
                      <a:pt x="18" y="14"/>
                    </a:lnTo>
                    <a:lnTo>
                      <a:pt x="20" y="7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3" y="14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9" name="Freeform 219"/>
              <p:cNvSpPr>
                <a:spLocks/>
              </p:cNvSpPr>
              <p:nvPr/>
            </p:nvSpPr>
            <p:spPr bwMode="auto">
              <a:xfrm>
                <a:off x="1875" y="2391"/>
                <a:ext cx="20" cy="18"/>
              </a:xfrm>
              <a:custGeom>
                <a:avLst/>
                <a:gdLst>
                  <a:gd name="T0" fmla="*/ 3 w 24"/>
                  <a:gd name="T1" fmla="*/ 9 h 19"/>
                  <a:gd name="T2" fmla="*/ 3 w 24"/>
                  <a:gd name="T3" fmla="*/ 9 h 19"/>
                  <a:gd name="T4" fmla="*/ 3 w 24"/>
                  <a:gd name="T5" fmla="*/ 3 h 19"/>
                  <a:gd name="T6" fmla="*/ 3 w 24"/>
                  <a:gd name="T7" fmla="*/ 0 h 19"/>
                  <a:gd name="T8" fmla="*/ 3 w 24"/>
                  <a:gd name="T9" fmla="*/ 3 h 19"/>
                  <a:gd name="T10" fmla="*/ 0 w 24"/>
                  <a:gd name="T11" fmla="*/ 9 h 19"/>
                  <a:gd name="T12" fmla="*/ 3 w 24"/>
                  <a:gd name="T13" fmla="*/ 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"/>
                  <a:gd name="T22" fmla="*/ 0 h 19"/>
                  <a:gd name="T23" fmla="*/ 24 w 24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" h="19">
                    <a:moveTo>
                      <a:pt x="12" y="18"/>
                    </a:moveTo>
                    <a:lnTo>
                      <a:pt x="23" y="9"/>
                    </a:lnTo>
                    <a:lnTo>
                      <a:pt x="20" y="3"/>
                    </a:lnTo>
                    <a:lnTo>
                      <a:pt x="12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12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0" name="Freeform 220"/>
              <p:cNvSpPr>
                <a:spLocks/>
              </p:cNvSpPr>
              <p:nvPr/>
            </p:nvSpPr>
            <p:spPr bwMode="auto">
              <a:xfrm>
                <a:off x="1912" y="2392"/>
                <a:ext cx="17" cy="23"/>
              </a:xfrm>
              <a:custGeom>
                <a:avLst/>
                <a:gdLst>
                  <a:gd name="T0" fmla="*/ 3 w 20"/>
                  <a:gd name="T1" fmla="*/ 6 h 25"/>
                  <a:gd name="T2" fmla="*/ 3 w 20"/>
                  <a:gd name="T3" fmla="*/ 6 h 25"/>
                  <a:gd name="T4" fmla="*/ 3 w 20"/>
                  <a:gd name="T5" fmla="*/ 0 h 25"/>
                  <a:gd name="T6" fmla="*/ 0 w 20"/>
                  <a:gd name="T7" fmla="*/ 3 h 25"/>
                  <a:gd name="T8" fmla="*/ 0 w 20"/>
                  <a:gd name="T9" fmla="*/ 6 h 25"/>
                  <a:gd name="T10" fmla="*/ 3 w 20"/>
                  <a:gd name="T11" fmla="*/ 6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25"/>
                  <a:gd name="T20" fmla="*/ 20 w 20"/>
                  <a:gd name="T21" fmla="*/ 25 h 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25">
                    <a:moveTo>
                      <a:pt x="7" y="24"/>
                    </a:moveTo>
                    <a:lnTo>
                      <a:pt x="19" y="12"/>
                    </a:lnTo>
                    <a:lnTo>
                      <a:pt x="7" y="0"/>
                    </a:lnTo>
                    <a:lnTo>
                      <a:pt x="0" y="3"/>
                    </a:lnTo>
                    <a:lnTo>
                      <a:pt x="0" y="12"/>
                    </a:lnTo>
                    <a:lnTo>
                      <a:pt x="7" y="24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1" name="Freeform 221"/>
              <p:cNvSpPr>
                <a:spLocks/>
              </p:cNvSpPr>
              <p:nvPr/>
            </p:nvSpPr>
            <p:spPr bwMode="auto">
              <a:xfrm>
                <a:off x="1930" y="2433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7 h 19"/>
                  <a:gd name="T4" fmla="*/ 3 w 21"/>
                  <a:gd name="T5" fmla="*/ 0 h 19"/>
                  <a:gd name="T6" fmla="*/ 0 w 21"/>
                  <a:gd name="T7" fmla="*/ 7 h 19"/>
                  <a:gd name="T8" fmla="*/ 3 w 21"/>
                  <a:gd name="T9" fmla="*/ 9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9"/>
                  <a:gd name="T17" fmla="*/ 21 w 21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9">
                    <a:moveTo>
                      <a:pt x="7" y="18"/>
                    </a:moveTo>
                    <a:lnTo>
                      <a:pt x="20" y="7"/>
                    </a:lnTo>
                    <a:lnTo>
                      <a:pt x="7" y="0"/>
                    </a:lnTo>
                    <a:lnTo>
                      <a:pt x="0" y="7"/>
                    </a:lnTo>
                    <a:lnTo>
                      <a:pt x="7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2" name="Freeform 222"/>
              <p:cNvSpPr>
                <a:spLocks/>
              </p:cNvSpPr>
              <p:nvPr/>
            </p:nvSpPr>
            <p:spPr bwMode="auto">
              <a:xfrm>
                <a:off x="1945" y="2435"/>
                <a:ext cx="17" cy="18"/>
              </a:xfrm>
              <a:custGeom>
                <a:avLst/>
                <a:gdLst>
                  <a:gd name="T0" fmla="*/ 3 w 20"/>
                  <a:gd name="T1" fmla="*/ 9 h 19"/>
                  <a:gd name="T2" fmla="*/ 3 w 20"/>
                  <a:gd name="T3" fmla="*/ 9 h 19"/>
                  <a:gd name="T4" fmla="*/ 3 w 20"/>
                  <a:gd name="T5" fmla="*/ 0 h 19"/>
                  <a:gd name="T6" fmla="*/ 0 w 20"/>
                  <a:gd name="T7" fmla="*/ 9 h 19"/>
                  <a:gd name="T8" fmla="*/ 3 w 20"/>
                  <a:gd name="T9" fmla="*/ 9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19"/>
                  <a:gd name="T17" fmla="*/ 20 w 20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19">
                    <a:moveTo>
                      <a:pt x="9" y="18"/>
                    </a:moveTo>
                    <a:lnTo>
                      <a:pt x="19" y="9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9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3" name="Freeform 223"/>
              <p:cNvSpPr>
                <a:spLocks/>
              </p:cNvSpPr>
              <p:nvPr/>
            </p:nvSpPr>
            <p:spPr bwMode="auto">
              <a:xfrm>
                <a:off x="1938" y="2468"/>
                <a:ext cx="19" cy="18"/>
              </a:xfrm>
              <a:custGeom>
                <a:avLst/>
                <a:gdLst>
                  <a:gd name="T0" fmla="*/ 0 w 22"/>
                  <a:gd name="T1" fmla="*/ 9 h 19"/>
                  <a:gd name="T2" fmla="*/ 3 w 22"/>
                  <a:gd name="T3" fmla="*/ 4 h 19"/>
                  <a:gd name="T4" fmla="*/ 3 w 22"/>
                  <a:gd name="T5" fmla="*/ 0 h 19"/>
                  <a:gd name="T6" fmla="*/ 3 w 22"/>
                  <a:gd name="T7" fmla="*/ 8 h 19"/>
                  <a:gd name="T8" fmla="*/ 3 w 22"/>
                  <a:gd name="T9" fmla="*/ 9 h 19"/>
                  <a:gd name="T10" fmla="*/ 3 w 22"/>
                  <a:gd name="T11" fmla="*/ 9 h 19"/>
                  <a:gd name="T12" fmla="*/ 0 w 22"/>
                  <a:gd name="T13" fmla="*/ 9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"/>
                  <a:gd name="T22" fmla="*/ 0 h 19"/>
                  <a:gd name="T23" fmla="*/ 22 w 22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" h="19">
                    <a:moveTo>
                      <a:pt x="0" y="12"/>
                    </a:moveTo>
                    <a:lnTo>
                      <a:pt x="3" y="4"/>
                    </a:lnTo>
                    <a:lnTo>
                      <a:pt x="11" y="0"/>
                    </a:lnTo>
                    <a:lnTo>
                      <a:pt x="15" y="8"/>
                    </a:lnTo>
                    <a:lnTo>
                      <a:pt x="21" y="16"/>
                    </a:lnTo>
                    <a:lnTo>
                      <a:pt x="9" y="18"/>
                    </a:lnTo>
                    <a:lnTo>
                      <a:pt x="0" y="1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4" name="Freeform 224"/>
              <p:cNvSpPr>
                <a:spLocks/>
              </p:cNvSpPr>
              <p:nvPr/>
            </p:nvSpPr>
            <p:spPr bwMode="auto">
              <a:xfrm>
                <a:off x="1902" y="2433"/>
                <a:ext cx="17" cy="20"/>
              </a:xfrm>
              <a:custGeom>
                <a:avLst/>
                <a:gdLst>
                  <a:gd name="T0" fmla="*/ 3 w 20"/>
                  <a:gd name="T1" fmla="*/ 0 h 21"/>
                  <a:gd name="T2" fmla="*/ 0 w 20"/>
                  <a:gd name="T3" fmla="*/ 3 h 21"/>
                  <a:gd name="T4" fmla="*/ 3 w 20"/>
                  <a:gd name="T5" fmla="*/ 10 h 21"/>
                  <a:gd name="T6" fmla="*/ 3 w 20"/>
                  <a:gd name="T7" fmla="*/ 10 h 21"/>
                  <a:gd name="T8" fmla="*/ 3 w 20"/>
                  <a:gd name="T9" fmla="*/ 10 h 21"/>
                  <a:gd name="T10" fmla="*/ 3 w 20"/>
                  <a:gd name="T11" fmla="*/ 10 h 21"/>
                  <a:gd name="T12" fmla="*/ 3 w 20"/>
                  <a:gd name="T13" fmla="*/ 6 h 21"/>
                  <a:gd name="T14" fmla="*/ 3 w 20"/>
                  <a:gd name="T15" fmla="*/ 0 h 2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21"/>
                  <a:gd name="T26" fmla="*/ 20 w 20"/>
                  <a:gd name="T27" fmla="*/ 21 h 2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21">
                    <a:moveTo>
                      <a:pt x="7" y="0"/>
                    </a:moveTo>
                    <a:lnTo>
                      <a:pt x="0" y="3"/>
                    </a:lnTo>
                    <a:lnTo>
                      <a:pt x="4" y="10"/>
                    </a:lnTo>
                    <a:lnTo>
                      <a:pt x="11" y="20"/>
                    </a:lnTo>
                    <a:lnTo>
                      <a:pt x="16" y="20"/>
                    </a:lnTo>
                    <a:lnTo>
                      <a:pt x="19" y="17"/>
                    </a:lnTo>
                    <a:lnTo>
                      <a:pt x="17" y="6"/>
                    </a:lnTo>
                    <a:lnTo>
                      <a:pt x="7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5" name="Freeform 225"/>
              <p:cNvSpPr>
                <a:spLocks/>
              </p:cNvSpPr>
              <p:nvPr/>
            </p:nvSpPr>
            <p:spPr bwMode="auto">
              <a:xfrm>
                <a:off x="1957" y="2490"/>
                <a:ext cx="37" cy="27"/>
              </a:xfrm>
              <a:custGeom>
                <a:avLst/>
                <a:gdLst>
                  <a:gd name="T0" fmla="*/ 3 w 43"/>
                  <a:gd name="T1" fmla="*/ 0 h 30"/>
                  <a:gd name="T2" fmla="*/ 3 w 43"/>
                  <a:gd name="T3" fmla="*/ 4 h 30"/>
                  <a:gd name="T4" fmla="*/ 3 w 43"/>
                  <a:gd name="T5" fmla="*/ 5 h 30"/>
                  <a:gd name="T6" fmla="*/ 0 w 43"/>
                  <a:gd name="T7" fmla="*/ 5 h 30"/>
                  <a:gd name="T8" fmla="*/ 0 w 43"/>
                  <a:gd name="T9" fmla="*/ 5 h 30"/>
                  <a:gd name="T10" fmla="*/ 2 w 43"/>
                  <a:gd name="T11" fmla="*/ 5 h 30"/>
                  <a:gd name="T12" fmla="*/ 3 w 43"/>
                  <a:gd name="T13" fmla="*/ 6 h 30"/>
                  <a:gd name="T14" fmla="*/ 3 w 43"/>
                  <a:gd name="T15" fmla="*/ 6 h 30"/>
                  <a:gd name="T16" fmla="*/ 3 w 43"/>
                  <a:gd name="T17" fmla="*/ 5 h 30"/>
                  <a:gd name="T18" fmla="*/ 3 w 43"/>
                  <a:gd name="T19" fmla="*/ 5 h 30"/>
                  <a:gd name="T20" fmla="*/ 3 w 43"/>
                  <a:gd name="T21" fmla="*/ 5 h 30"/>
                  <a:gd name="T22" fmla="*/ 3 w 43"/>
                  <a:gd name="T23" fmla="*/ 5 h 30"/>
                  <a:gd name="T24" fmla="*/ 3 w 43"/>
                  <a:gd name="T25" fmla="*/ 5 h 30"/>
                  <a:gd name="T26" fmla="*/ 4 w 43"/>
                  <a:gd name="T27" fmla="*/ 5 h 30"/>
                  <a:gd name="T28" fmla="*/ 4 w 43"/>
                  <a:gd name="T29" fmla="*/ 5 h 30"/>
                  <a:gd name="T30" fmla="*/ 3 w 43"/>
                  <a:gd name="T31" fmla="*/ 5 h 30"/>
                  <a:gd name="T32" fmla="*/ 3 w 43"/>
                  <a:gd name="T33" fmla="*/ 5 h 30"/>
                  <a:gd name="T34" fmla="*/ 3 w 43"/>
                  <a:gd name="T35" fmla="*/ 5 h 30"/>
                  <a:gd name="T36" fmla="*/ 3 w 43"/>
                  <a:gd name="T37" fmla="*/ 5 h 30"/>
                  <a:gd name="T38" fmla="*/ 3 w 43"/>
                  <a:gd name="T39" fmla="*/ 2 h 30"/>
                  <a:gd name="T40" fmla="*/ 3 w 43"/>
                  <a:gd name="T41" fmla="*/ 0 h 3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3"/>
                  <a:gd name="T64" fmla="*/ 0 h 30"/>
                  <a:gd name="T65" fmla="*/ 43 w 43"/>
                  <a:gd name="T66" fmla="*/ 30 h 3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3" h="30">
                    <a:moveTo>
                      <a:pt x="4" y="0"/>
                    </a:moveTo>
                    <a:lnTo>
                      <a:pt x="6" y="4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0" y="21"/>
                    </a:lnTo>
                    <a:lnTo>
                      <a:pt x="2" y="25"/>
                    </a:lnTo>
                    <a:lnTo>
                      <a:pt x="4" y="29"/>
                    </a:lnTo>
                    <a:lnTo>
                      <a:pt x="9" y="29"/>
                    </a:lnTo>
                    <a:lnTo>
                      <a:pt x="14" y="24"/>
                    </a:lnTo>
                    <a:lnTo>
                      <a:pt x="15" y="22"/>
                    </a:lnTo>
                    <a:lnTo>
                      <a:pt x="19" y="22"/>
                    </a:lnTo>
                    <a:lnTo>
                      <a:pt x="23" y="24"/>
                    </a:lnTo>
                    <a:lnTo>
                      <a:pt x="34" y="22"/>
                    </a:lnTo>
                    <a:lnTo>
                      <a:pt x="42" y="18"/>
                    </a:lnTo>
                    <a:lnTo>
                      <a:pt x="40" y="13"/>
                    </a:lnTo>
                    <a:lnTo>
                      <a:pt x="34" y="10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20" y="5"/>
                    </a:lnTo>
                    <a:lnTo>
                      <a:pt x="14" y="2"/>
                    </a:lnTo>
                    <a:lnTo>
                      <a:pt x="4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6" name="Freeform 226"/>
              <p:cNvSpPr>
                <a:spLocks/>
              </p:cNvSpPr>
              <p:nvPr/>
            </p:nvSpPr>
            <p:spPr bwMode="auto">
              <a:xfrm>
                <a:off x="1922" y="2484"/>
                <a:ext cx="42" cy="34"/>
              </a:xfrm>
              <a:custGeom>
                <a:avLst/>
                <a:gdLst>
                  <a:gd name="T0" fmla="*/ 3 w 49"/>
                  <a:gd name="T1" fmla="*/ 1 h 37"/>
                  <a:gd name="T2" fmla="*/ 3 w 49"/>
                  <a:gd name="T3" fmla="*/ 5 h 37"/>
                  <a:gd name="T4" fmla="*/ 3 w 49"/>
                  <a:gd name="T5" fmla="*/ 6 h 37"/>
                  <a:gd name="T6" fmla="*/ 3 w 49"/>
                  <a:gd name="T7" fmla="*/ 6 h 37"/>
                  <a:gd name="T8" fmla="*/ 3 w 49"/>
                  <a:gd name="T9" fmla="*/ 6 h 37"/>
                  <a:gd name="T10" fmla="*/ 3 w 49"/>
                  <a:gd name="T11" fmla="*/ 6 h 37"/>
                  <a:gd name="T12" fmla="*/ 3 w 49"/>
                  <a:gd name="T13" fmla="*/ 6 h 37"/>
                  <a:gd name="T14" fmla="*/ 3 w 49"/>
                  <a:gd name="T15" fmla="*/ 6 h 37"/>
                  <a:gd name="T16" fmla="*/ 3 w 49"/>
                  <a:gd name="T17" fmla="*/ 6 h 37"/>
                  <a:gd name="T18" fmla="*/ 3 w 49"/>
                  <a:gd name="T19" fmla="*/ 6 h 37"/>
                  <a:gd name="T20" fmla="*/ 3 w 49"/>
                  <a:gd name="T21" fmla="*/ 6 h 37"/>
                  <a:gd name="T22" fmla="*/ 0 w 49"/>
                  <a:gd name="T23" fmla="*/ 6 h 37"/>
                  <a:gd name="T24" fmla="*/ 3 w 49"/>
                  <a:gd name="T25" fmla="*/ 6 h 37"/>
                  <a:gd name="T26" fmla="*/ 3 w 49"/>
                  <a:gd name="T27" fmla="*/ 6 h 37"/>
                  <a:gd name="T28" fmla="*/ 3 w 49"/>
                  <a:gd name="T29" fmla="*/ 7 h 37"/>
                  <a:gd name="T30" fmla="*/ 3 w 49"/>
                  <a:gd name="T31" fmla="*/ 9 h 37"/>
                  <a:gd name="T32" fmla="*/ 3 w 49"/>
                  <a:gd name="T33" fmla="*/ 11 h 37"/>
                  <a:gd name="T34" fmla="*/ 4 w 49"/>
                  <a:gd name="T35" fmla="*/ 10 h 37"/>
                  <a:gd name="T36" fmla="*/ 4 w 49"/>
                  <a:gd name="T37" fmla="*/ 9 h 37"/>
                  <a:gd name="T38" fmla="*/ 4 w 49"/>
                  <a:gd name="T39" fmla="*/ 9 h 37"/>
                  <a:gd name="T40" fmla="*/ 3 w 49"/>
                  <a:gd name="T41" fmla="*/ 6 h 37"/>
                  <a:gd name="T42" fmla="*/ 3 w 49"/>
                  <a:gd name="T43" fmla="*/ 6 h 37"/>
                  <a:gd name="T44" fmla="*/ 4 w 49"/>
                  <a:gd name="T45" fmla="*/ 6 h 37"/>
                  <a:gd name="T46" fmla="*/ 5 w 49"/>
                  <a:gd name="T47" fmla="*/ 6 h 37"/>
                  <a:gd name="T48" fmla="*/ 4 w 49"/>
                  <a:gd name="T49" fmla="*/ 4 h 37"/>
                  <a:gd name="T50" fmla="*/ 3 w 49"/>
                  <a:gd name="T51" fmla="*/ 1 h 37"/>
                  <a:gd name="T52" fmla="*/ 3 w 49"/>
                  <a:gd name="T53" fmla="*/ 0 h 37"/>
                  <a:gd name="T54" fmla="*/ 3 w 49"/>
                  <a:gd name="T55" fmla="*/ 1 h 3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9"/>
                  <a:gd name="T85" fmla="*/ 0 h 37"/>
                  <a:gd name="T86" fmla="*/ 49 w 49"/>
                  <a:gd name="T87" fmla="*/ 37 h 37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9" h="37">
                    <a:moveTo>
                      <a:pt x="12" y="1"/>
                    </a:moveTo>
                    <a:lnTo>
                      <a:pt x="7" y="5"/>
                    </a:lnTo>
                    <a:lnTo>
                      <a:pt x="14" y="7"/>
                    </a:lnTo>
                    <a:lnTo>
                      <a:pt x="19" y="7"/>
                    </a:lnTo>
                    <a:lnTo>
                      <a:pt x="23" y="9"/>
                    </a:lnTo>
                    <a:lnTo>
                      <a:pt x="27" y="12"/>
                    </a:lnTo>
                    <a:lnTo>
                      <a:pt x="29" y="16"/>
                    </a:lnTo>
                    <a:lnTo>
                      <a:pt x="26" y="19"/>
                    </a:lnTo>
                    <a:lnTo>
                      <a:pt x="20" y="20"/>
                    </a:lnTo>
                    <a:lnTo>
                      <a:pt x="10" y="16"/>
                    </a:lnTo>
                    <a:lnTo>
                      <a:pt x="3" y="16"/>
                    </a:lnTo>
                    <a:lnTo>
                      <a:pt x="0" y="21"/>
                    </a:lnTo>
                    <a:lnTo>
                      <a:pt x="5" y="23"/>
                    </a:lnTo>
                    <a:lnTo>
                      <a:pt x="12" y="24"/>
                    </a:lnTo>
                    <a:lnTo>
                      <a:pt x="20" y="27"/>
                    </a:lnTo>
                    <a:lnTo>
                      <a:pt x="24" y="31"/>
                    </a:lnTo>
                    <a:lnTo>
                      <a:pt x="34" y="36"/>
                    </a:lnTo>
                    <a:lnTo>
                      <a:pt x="43" y="34"/>
                    </a:lnTo>
                    <a:lnTo>
                      <a:pt x="45" y="32"/>
                    </a:lnTo>
                    <a:lnTo>
                      <a:pt x="43" y="30"/>
                    </a:lnTo>
                    <a:lnTo>
                      <a:pt x="40" y="24"/>
                    </a:lnTo>
                    <a:lnTo>
                      <a:pt x="40" y="18"/>
                    </a:lnTo>
                    <a:lnTo>
                      <a:pt x="45" y="13"/>
                    </a:lnTo>
                    <a:lnTo>
                      <a:pt x="48" y="9"/>
                    </a:lnTo>
                    <a:lnTo>
                      <a:pt x="45" y="4"/>
                    </a:lnTo>
                    <a:lnTo>
                      <a:pt x="30" y="1"/>
                    </a:lnTo>
                    <a:lnTo>
                      <a:pt x="20" y="0"/>
                    </a:lnTo>
                    <a:lnTo>
                      <a:pt x="12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7" name="Freeform 227"/>
              <p:cNvSpPr>
                <a:spLocks/>
              </p:cNvSpPr>
              <p:nvPr/>
            </p:nvSpPr>
            <p:spPr bwMode="auto">
              <a:xfrm>
                <a:off x="1877" y="2504"/>
                <a:ext cx="23" cy="18"/>
              </a:xfrm>
              <a:custGeom>
                <a:avLst/>
                <a:gdLst>
                  <a:gd name="T0" fmla="*/ 2 w 28"/>
                  <a:gd name="T1" fmla="*/ 0 h 19"/>
                  <a:gd name="T2" fmla="*/ 2 w 28"/>
                  <a:gd name="T3" fmla="*/ 4 h 19"/>
                  <a:gd name="T4" fmla="*/ 2 w 28"/>
                  <a:gd name="T5" fmla="*/ 4 h 19"/>
                  <a:gd name="T6" fmla="*/ 0 w 28"/>
                  <a:gd name="T7" fmla="*/ 6 h 19"/>
                  <a:gd name="T8" fmla="*/ 0 w 28"/>
                  <a:gd name="T9" fmla="*/ 9 h 19"/>
                  <a:gd name="T10" fmla="*/ 2 w 28"/>
                  <a:gd name="T11" fmla="*/ 9 h 19"/>
                  <a:gd name="T12" fmla="*/ 2 w 28"/>
                  <a:gd name="T13" fmla="*/ 9 h 19"/>
                  <a:gd name="T14" fmla="*/ 2 w 28"/>
                  <a:gd name="T15" fmla="*/ 9 h 19"/>
                  <a:gd name="T16" fmla="*/ 2 w 28"/>
                  <a:gd name="T17" fmla="*/ 9 h 19"/>
                  <a:gd name="T18" fmla="*/ 2 w 28"/>
                  <a:gd name="T19" fmla="*/ 9 h 19"/>
                  <a:gd name="T20" fmla="*/ 2 w 28"/>
                  <a:gd name="T21" fmla="*/ 4 h 19"/>
                  <a:gd name="T22" fmla="*/ 2 w 28"/>
                  <a:gd name="T23" fmla="*/ 0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8"/>
                  <a:gd name="T37" fmla="*/ 0 h 19"/>
                  <a:gd name="T38" fmla="*/ 28 w 28"/>
                  <a:gd name="T39" fmla="*/ 19 h 1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8" h="19">
                    <a:moveTo>
                      <a:pt x="13" y="0"/>
                    </a:moveTo>
                    <a:lnTo>
                      <a:pt x="4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6" y="16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7" y="18"/>
                    </a:lnTo>
                    <a:lnTo>
                      <a:pt x="25" y="10"/>
                    </a:lnTo>
                    <a:lnTo>
                      <a:pt x="22" y="4"/>
                    </a:lnTo>
                    <a:lnTo>
                      <a:pt x="13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8" name="Freeform 228"/>
              <p:cNvSpPr>
                <a:spLocks/>
              </p:cNvSpPr>
              <p:nvPr/>
            </p:nvSpPr>
            <p:spPr bwMode="auto">
              <a:xfrm>
                <a:off x="1795" y="2442"/>
                <a:ext cx="129" cy="50"/>
              </a:xfrm>
              <a:custGeom>
                <a:avLst/>
                <a:gdLst>
                  <a:gd name="T0" fmla="*/ 3 w 152"/>
                  <a:gd name="T1" fmla="*/ 1 h 54"/>
                  <a:gd name="T2" fmla="*/ 3 w 152"/>
                  <a:gd name="T3" fmla="*/ 5 h 54"/>
                  <a:gd name="T4" fmla="*/ 2 w 152"/>
                  <a:gd name="T5" fmla="*/ 6 h 54"/>
                  <a:gd name="T6" fmla="*/ 0 w 152"/>
                  <a:gd name="T7" fmla="*/ 6 h 54"/>
                  <a:gd name="T8" fmla="*/ 3 w 152"/>
                  <a:gd name="T9" fmla="*/ 6 h 54"/>
                  <a:gd name="T10" fmla="*/ 3 w 152"/>
                  <a:gd name="T11" fmla="*/ 6 h 54"/>
                  <a:gd name="T12" fmla="*/ 3 w 152"/>
                  <a:gd name="T13" fmla="*/ 6 h 54"/>
                  <a:gd name="T14" fmla="*/ 3 w 152"/>
                  <a:gd name="T15" fmla="*/ 6 h 54"/>
                  <a:gd name="T16" fmla="*/ 3 w 152"/>
                  <a:gd name="T17" fmla="*/ 6 h 54"/>
                  <a:gd name="T18" fmla="*/ 5 w 152"/>
                  <a:gd name="T19" fmla="*/ 6 h 54"/>
                  <a:gd name="T20" fmla="*/ 6 w 152"/>
                  <a:gd name="T21" fmla="*/ 10 h 54"/>
                  <a:gd name="T22" fmla="*/ 7 w 152"/>
                  <a:gd name="T23" fmla="*/ 11 h 54"/>
                  <a:gd name="T24" fmla="*/ 7 w 152"/>
                  <a:gd name="T25" fmla="*/ 12 h 54"/>
                  <a:gd name="T26" fmla="*/ 8 w 152"/>
                  <a:gd name="T27" fmla="*/ 13 h 54"/>
                  <a:gd name="T28" fmla="*/ 9 w 152"/>
                  <a:gd name="T29" fmla="*/ 13 h 54"/>
                  <a:gd name="T30" fmla="*/ 8 w 152"/>
                  <a:gd name="T31" fmla="*/ 14 h 54"/>
                  <a:gd name="T32" fmla="*/ 8 w 152"/>
                  <a:gd name="T33" fmla="*/ 16 h 54"/>
                  <a:gd name="T34" fmla="*/ 8 w 152"/>
                  <a:gd name="T35" fmla="*/ 17 h 54"/>
                  <a:gd name="T36" fmla="*/ 10 w 152"/>
                  <a:gd name="T37" fmla="*/ 17 h 54"/>
                  <a:gd name="T38" fmla="*/ 12 w 152"/>
                  <a:gd name="T39" fmla="*/ 17 h 54"/>
                  <a:gd name="T40" fmla="*/ 13 w 152"/>
                  <a:gd name="T41" fmla="*/ 16 h 54"/>
                  <a:gd name="T42" fmla="*/ 13 w 152"/>
                  <a:gd name="T43" fmla="*/ 16 h 54"/>
                  <a:gd name="T44" fmla="*/ 13 w 152"/>
                  <a:gd name="T45" fmla="*/ 14 h 54"/>
                  <a:gd name="T46" fmla="*/ 11 w 152"/>
                  <a:gd name="T47" fmla="*/ 11 h 54"/>
                  <a:gd name="T48" fmla="*/ 11 w 152"/>
                  <a:gd name="T49" fmla="*/ 9 h 54"/>
                  <a:gd name="T50" fmla="*/ 8 w 152"/>
                  <a:gd name="T51" fmla="*/ 6 h 54"/>
                  <a:gd name="T52" fmla="*/ 7 w 152"/>
                  <a:gd name="T53" fmla="*/ 6 h 54"/>
                  <a:gd name="T54" fmla="*/ 5 w 152"/>
                  <a:gd name="T55" fmla="*/ 5 h 54"/>
                  <a:gd name="T56" fmla="*/ 3 w 152"/>
                  <a:gd name="T57" fmla="*/ 0 h 54"/>
                  <a:gd name="T58" fmla="*/ 3 w 152"/>
                  <a:gd name="T59" fmla="*/ 1 h 5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52"/>
                  <a:gd name="T91" fmla="*/ 0 h 54"/>
                  <a:gd name="T92" fmla="*/ 152 w 152"/>
                  <a:gd name="T93" fmla="*/ 54 h 54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52" h="54">
                    <a:moveTo>
                      <a:pt x="21" y="1"/>
                    </a:moveTo>
                    <a:lnTo>
                      <a:pt x="9" y="5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4" y="19"/>
                    </a:lnTo>
                    <a:lnTo>
                      <a:pt x="14" y="20"/>
                    </a:lnTo>
                    <a:lnTo>
                      <a:pt x="24" y="15"/>
                    </a:lnTo>
                    <a:lnTo>
                      <a:pt x="31" y="14"/>
                    </a:lnTo>
                    <a:lnTo>
                      <a:pt x="36" y="15"/>
                    </a:lnTo>
                    <a:lnTo>
                      <a:pt x="58" y="22"/>
                    </a:lnTo>
                    <a:lnTo>
                      <a:pt x="73" y="30"/>
                    </a:lnTo>
                    <a:lnTo>
                      <a:pt x="78" y="33"/>
                    </a:lnTo>
                    <a:lnTo>
                      <a:pt x="85" y="37"/>
                    </a:lnTo>
                    <a:lnTo>
                      <a:pt x="94" y="38"/>
                    </a:lnTo>
                    <a:lnTo>
                      <a:pt x="106" y="39"/>
                    </a:lnTo>
                    <a:lnTo>
                      <a:pt x="104" y="43"/>
                    </a:lnTo>
                    <a:lnTo>
                      <a:pt x="98" y="47"/>
                    </a:lnTo>
                    <a:lnTo>
                      <a:pt x="99" y="51"/>
                    </a:lnTo>
                    <a:lnTo>
                      <a:pt x="114" y="53"/>
                    </a:lnTo>
                    <a:lnTo>
                      <a:pt x="134" y="51"/>
                    </a:lnTo>
                    <a:lnTo>
                      <a:pt x="148" y="50"/>
                    </a:lnTo>
                    <a:lnTo>
                      <a:pt x="151" y="47"/>
                    </a:lnTo>
                    <a:lnTo>
                      <a:pt x="149" y="41"/>
                    </a:lnTo>
                    <a:lnTo>
                      <a:pt x="128" y="32"/>
                    </a:lnTo>
                    <a:lnTo>
                      <a:pt x="126" y="29"/>
                    </a:lnTo>
                    <a:lnTo>
                      <a:pt x="94" y="20"/>
                    </a:lnTo>
                    <a:lnTo>
                      <a:pt x="83" y="19"/>
                    </a:lnTo>
                    <a:lnTo>
                      <a:pt x="63" y="5"/>
                    </a:lnTo>
                    <a:lnTo>
                      <a:pt x="34" y="0"/>
                    </a:lnTo>
                    <a:lnTo>
                      <a:pt x="21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9" name="Freeform 229"/>
              <p:cNvSpPr>
                <a:spLocks/>
              </p:cNvSpPr>
              <p:nvPr/>
            </p:nvSpPr>
            <p:spPr bwMode="auto">
              <a:xfrm>
                <a:off x="2005" y="2503"/>
                <a:ext cx="25" cy="18"/>
              </a:xfrm>
              <a:custGeom>
                <a:avLst/>
                <a:gdLst>
                  <a:gd name="T0" fmla="*/ 3 w 30"/>
                  <a:gd name="T1" fmla="*/ 3 h 19"/>
                  <a:gd name="T2" fmla="*/ 0 w 30"/>
                  <a:gd name="T3" fmla="*/ 7 h 19"/>
                  <a:gd name="T4" fmla="*/ 0 w 30"/>
                  <a:gd name="T5" fmla="*/ 9 h 19"/>
                  <a:gd name="T6" fmla="*/ 3 w 30"/>
                  <a:gd name="T7" fmla="*/ 9 h 19"/>
                  <a:gd name="T8" fmla="*/ 3 w 30"/>
                  <a:gd name="T9" fmla="*/ 9 h 19"/>
                  <a:gd name="T10" fmla="*/ 3 w 30"/>
                  <a:gd name="T11" fmla="*/ 9 h 19"/>
                  <a:gd name="T12" fmla="*/ 3 w 30"/>
                  <a:gd name="T13" fmla="*/ 9 h 19"/>
                  <a:gd name="T14" fmla="*/ 3 w 30"/>
                  <a:gd name="T15" fmla="*/ 3 h 19"/>
                  <a:gd name="T16" fmla="*/ 3 w 30"/>
                  <a:gd name="T17" fmla="*/ 0 h 19"/>
                  <a:gd name="T18" fmla="*/ 3 w 30"/>
                  <a:gd name="T19" fmla="*/ 1 h 19"/>
                  <a:gd name="T20" fmla="*/ 3 w 30"/>
                  <a:gd name="T21" fmla="*/ 3 h 1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0"/>
                  <a:gd name="T34" fmla="*/ 0 h 19"/>
                  <a:gd name="T35" fmla="*/ 30 w 30"/>
                  <a:gd name="T36" fmla="*/ 19 h 1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0" h="19">
                    <a:moveTo>
                      <a:pt x="3" y="3"/>
                    </a:moveTo>
                    <a:lnTo>
                      <a:pt x="0" y="7"/>
                    </a:lnTo>
                    <a:lnTo>
                      <a:pt x="0" y="13"/>
                    </a:lnTo>
                    <a:lnTo>
                      <a:pt x="4" y="18"/>
                    </a:lnTo>
                    <a:lnTo>
                      <a:pt x="12" y="15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9" y="3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3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0" name="Freeform 230"/>
              <p:cNvSpPr>
                <a:spLocks/>
              </p:cNvSpPr>
              <p:nvPr/>
            </p:nvSpPr>
            <p:spPr bwMode="auto">
              <a:xfrm>
                <a:off x="2767" y="1658"/>
                <a:ext cx="126" cy="90"/>
              </a:xfrm>
              <a:custGeom>
                <a:avLst/>
                <a:gdLst>
                  <a:gd name="T0" fmla="*/ 3 w 148"/>
                  <a:gd name="T1" fmla="*/ 3 h 98"/>
                  <a:gd name="T2" fmla="*/ 0 w 148"/>
                  <a:gd name="T3" fmla="*/ 9 h 98"/>
                  <a:gd name="T4" fmla="*/ 3 w 148"/>
                  <a:gd name="T5" fmla="*/ 11 h 98"/>
                  <a:gd name="T6" fmla="*/ 3 w 148"/>
                  <a:gd name="T7" fmla="*/ 14 h 98"/>
                  <a:gd name="T8" fmla="*/ 3 w 148"/>
                  <a:gd name="T9" fmla="*/ 15 h 98"/>
                  <a:gd name="T10" fmla="*/ 1 w 148"/>
                  <a:gd name="T11" fmla="*/ 16 h 98"/>
                  <a:gd name="T12" fmla="*/ 1 w 148"/>
                  <a:gd name="T13" fmla="*/ 17 h 98"/>
                  <a:gd name="T14" fmla="*/ 3 w 148"/>
                  <a:gd name="T15" fmla="*/ 18 h 98"/>
                  <a:gd name="T16" fmla="*/ 3 w 148"/>
                  <a:gd name="T17" fmla="*/ 18 h 98"/>
                  <a:gd name="T18" fmla="*/ 3 w 148"/>
                  <a:gd name="T19" fmla="*/ 24 h 98"/>
                  <a:gd name="T20" fmla="*/ 6 w 148"/>
                  <a:gd name="T21" fmla="*/ 27 h 98"/>
                  <a:gd name="T22" fmla="*/ 7 w 148"/>
                  <a:gd name="T23" fmla="*/ 26 h 98"/>
                  <a:gd name="T24" fmla="*/ 8 w 148"/>
                  <a:gd name="T25" fmla="*/ 25 h 98"/>
                  <a:gd name="T26" fmla="*/ 8 w 148"/>
                  <a:gd name="T27" fmla="*/ 24 h 98"/>
                  <a:gd name="T28" fmla="*/ 9 w 148"/>
                  <a:gd name="T29" fmla="*/ 24 h 98"/>
                  <a:gd name="T30" fmla="*/ 9 w 148"/>
                  <a:gd name="T31" fmla="*/ 24 h 98"/>
                  <a:gd name="T32" fmla="*/ 12 w 148"/>
                  <a:gd name="T33" fmla="*/ 21 h 98"/>
                  <a:gd name="T34" fmla="*/ 12 w 148"/>
                  <a:gd name="T35" fmla="*/ 17 h 98"/>
                  <a:gd name="T36" fmla="*/ 13 w 148"/>
                  <a:gd name="T37" fmla="*/ 15 h 98"/>
                  <a:gd name="T38" fmla="*/ 14 w 148"/>
                  <a:gd name="T39" fmla="*/ 13 h 98"/>
                  <a:gd name="T40" fmla="*/ 12 w 148"/>
                  <a:gd name="T41" fmla="*/ 9 h 98"/>
                  <a:gd name="T42" fmla="*/ 12 w 148"/>
                  <a:gd name="T43" fmla="*/ 6 h 98"/>
                  <a:gd name="T44" fmla="*/ 12 w 148"/>
                  <a:gd name="T45" fmla="*/ 6 h 98"/>
                  <a:gd name="T46" fmla="*/ 12 w 148"/>
                  <a:gd name="T47" fmla="*/ 6 h 98"/>
                  <a:gd name="T48" fmla="*/ 12 w 148"/>
                  <a:gd name="T49" fmla="*/ 6 h 98"/>
                  <a:gd name="T50" fmla="*/ 10 w 148"/>
                  <a:gd name="T51" fmla="*/ 6 h 98"/>
                  <a:gd name="T52" fmla="*/ 9 w 148"/>
                  <a:gd name="T53" fmla="*/ 6 h 98"/>
                  <a:gd name="T54" fmla="*/ 9 w 148"/>
                  <a:gd name="T55" fmla="*/ 6 h 98"/>
                  <a:gd name="T56" fmla="*/ 8 w 148"/>
                  <a:gd name="T57" fmla="*/ 6 h 98"/>
                  <a:gd name="T58" fmla="*/ 7 w 148"/>
                  <a:gd name="T59" fmla="*/ 6 h 98"/>
                  <a:gd name="T60" fmla="*/ 7 w 148"/>
                  <a:gd name="T61" fmla="*/ 6 h 98"/>
                  <a:gd name="T62" fmla="*/ 6 w 148"/>
                  <a:gd name="T63" fmla="*/ 5 h 98"/>
                  <a:gd name="T64" fmla="*/ 5 w 148"/>
                  <a:gd name="T65" fmla="*/ 6 h 98"/>
                  <a:gd name="T66" fmla="*/ 5 w 148"/>
                  <a:gd name="T67" fmla="*/ 6 h 98"/>
                  <a:gd name="T68" fmla="*/ 4 w 148"/>
                  <a:gd name="T69" fmla="*/ 6 h 98"/>
                  <a:gd name="T70" fmla="*/ 4 w 148"/>
                  <a:gd name="T71" fmla="*/ 6 h 98"/>
                  <a:gd name="T72" fmla="*/ 4 w 148"/>
                  <a:gd name="T73" fmla="*/ 8 h 98"/>
                  <a:gd name="T74" fmla="*/ 4 w 148"/>
                  <a:gd name="T75" fmla="*/ 8 h 98"/>
                  <a:gd name="T76" fmla="*/ 3 w 148"/>
                  <a:gd name="T77" fmla="*/ 6 h 98"/>
                  <a:gd name="T78" fmla="*/ 3 w 148"/>
                  <a:gd name="T79" fmla="*/ 5 h 98"/>
                  <a:gd name="T80" fmla="*/ 3 w 148"/>
                  <a:gd name="T81" fmla="*/ 0 h 98"/>
                  <a:gd name="T82" fmla="*/ 3 w 148"/>
                  <a:gd name="T83" fmla="*/ 0 h 98"/>
                  <a:gd name="T84" fmla="*/ 3 w 148"/>
                  <a:gd name="T85" fmla="*/ 3 h 9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48"/>
                  <a:gd name="T130" fmla="*/ 0 h 98"/>
                  <a:gd name="T131" fmla="*/ 148 w 148"/>
                  <a:gd name="T132" fmla="*/ 98 h 9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48" h="98">
                    <a:moveTo>
                      <a:pt x="12" y="3"/>
                    </a:moveTo>
                    <a:lnTo>
                      <a:pt x="0" y="31"/>
                    </a:lnTo>
                    <a:lnTo>
                      <a:pt x="16" y="36"/>
                    </a:lnTo>
                    <a:lnTo>
                      <a:pt x="23" y="47"/>
                    </a:lnTo>
                    <a:lnTo>
                      <a:pt x="5" y="53"/>
                    </a:lnTo>
                    <a:lnTo>
                      <a:pt x="1" y="55"/>
                    </a:lnTo>
                    <a:lnTo>
                      <a:pt x="1" y="59"/>
                    </a:lnTo>
                    <a:lnTo>
                      <a:pt x="5" y="67"/>
                    </a:lnTo>
                    <a:lnTo>
                      <a:pt x="21" y="67"/>
                    </a:lnTo>
                    <a:lnTo>
                      <a:pt x="40" y="85"/>
                    </a:lnTo>
                    <a:lnTo>
                      <a:pt x="60" y="97"/>
                    </a:lnTo>
                    <a:lnTo>
                      <a:pt x="69" y="95"/>
                    </a:lnTo>
                    <a:lnTo>
                      <a:pt x="79" y="89"/>
                    </a:lnTo>
                    <a:lnTo>
                      <a:pt x="85" y="85"/>
                    </a:lnTo>
                    <a:lnTo>
                      <a:pt x="92" y="85"/>
                    </a:lnTo>
                    <a:lnTo>
                      <a:pt x="102" y="86"/>
                    </a:lnTo>
                    <a:lnTo>
                      <a:pt x="125" y="75"/>
                    </a:lnTo>
                    <a:lnTo>
                      <a:pt x="140" y="62"/>
                    </a:lnTo>
                    <a:lnTo>
                      <a:pt x="145" y="53"/>
                    </a:lnTo>
                    <a:lnTo>
                      <a:pt x="147" y="42"/>
                    </a:lnTo>
                    <a:lnTo>
                      <a:pt x="139" y="31"/>
                    </a:lnTo>
                    <a:lnTo>
                      <a:pt x="133" y="24"/>
                    </a:lnTo>
                    <a:lnTo>
                      <a:pt x="127" y="21"/>
                    </a:lnTo>
                    <a:lnTo>
                      <a:pt x="127" y="14"/>
                    </a:lnTo>
                    <a:lnTo>
                      <a:pt x="124" y="10"/>
                    </a:lnTo>
                    <a:lnTo>
                      <a:pt x="114" y="9"/>
                    </a:lnTo>
                    <a:lnTo>
                      <a:pt x="103" y="13"/>
                    </a:lnTo>
                    <a:lnTo>
                      <a:pt x="90" y="20"/>
                    </a:lnTo>
                    <a:lnTo>
                      <a:pt x="83" y="20"/>
                    </a:lnTo>
                    <a:lnTo>
                      <a:pt x="75" y="16"/>
                    </a:lnTo>
                    <a:lnTo>
                      <a:pt x="69" y="9"/>
                    </a:lnTo>
                    <a:lnTo>
                      <a:pt x="62" y="5"/>
                    </a:lnTo>
                    <a:lnTo>
                      <a:pt x="54" y="9"/>
                    </a:lnTo>
                    <a:lnTo>
                      <a:pt x="49" y="13"/>
                    </a:lnTo>
                    <a:lnTo>
                      <a:pt x="47" y="18"/>
                    </a:lnTo>
                    <a:lnTo>
                      <a:pt x="47" y="25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37" y="21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2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grpSp>
            <p:nvGrpSpPr>
              <p:cNvPr id="6" name="Group 231"/>
              <p:cNvGrpSpPr>
                <a:grpSpLocks/>
              </p:cNvGrpSpPr>
              <p:nvPr/>
            </p:nvGrpSpPr>
            <p:grpSpPr bwMode="auto">
              <a:xfrm>
                <a:off x="2351" y="1008"/>
                <a:ext cx="404" cy="606"/>
                <a:chOff x="2198" y="1218"/>
                <a:chExt cx="473" cy="654"/>
              </a:xfrm>
              <a:grpFill/>
            </p:grpSpPr>
            <p:sp>
              <p:nvSpPr>
                <p:cNvPr id="304" name="Freeform 232"/>
                <p:cNvSpPr>
                  <a:spLocks/>
                </p:cNvSpPr>
                <p:nvPr/>
              </p:nvSpPr>
              <p:spPr bwMode="auto">
                <a:xfrm>
                  <a:off x="2631" y="1390"/>
                  <a:ext cx="26" cy="19"/>
                </a:xfrm>
                <a:custGeom>
                  <a:avLst/>
                  <a:gdLst>
                    <a:gd name="T0" fmla="*/ 9 w 26"/>
                    <a:gd name="T1" fmla="*/ 0 h 19"/>
                    <a:gd name="T2" fmla="*/ 4 w 26"/>
                    <a:gd name="T3" fmla="*/ 1 h 19"/>
                    <a:gd name="T4" fmla="*/ 1 w 26"/>
                    <a:gd name="T5" fmla="*/ 2 h 19"/>
                    <a:gd name="T6" fmla="*/ 0 w 26"/>
                    <a:gd name="T7" fmla="*/ 8 h 19"/>
                    <a:gd name="T8" fmla="*/ 1 w 26"/>
                    <a:gd name="T9" fmla="*/ 12 h 19"/>
                    <a:gd name="T10" fmla="*/ 4 w 26"/>
                    <a:gd name="T11" fmla="*/ 16 h 19"/>
                    <a:gd name="T12" fmla="*/ 17 w 26"/>
                    <a:gd name="T13" fmla="*/ 18 h 19"/>
                    <a:gd name="T14" fmla="*/ 25 w 26"/>
                    <a:gd name="T15" fmla="*/ 15 h 19"/>
                    <a:gd name="T16" fmla="*/ 18 w 26"/>
                    <a:gd name="T17" fmla="*/ 8 h 19"/>
                    <a:gd name="T18" fmla="*/ 11 w 26"/>
                    <a:gd name="T19" fmla="*/ 0 h 19"/>
                    <a:gd name="T20" fmla="*/ 9 w 26"/>
                    <a:gd name="T21" fmla="*/ 0 h 1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6"/>
                    <a:gd name="T34" fmla="*/ 0 h 19"/>
                    <a:gd name="T35" fmla="*/ 26 w 26"/>
                    <a:gd name="T36" fmla="*/ 19 h 1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6" h="19">
                      <a:moveTo>
                        <a:pt x="9" y="0"/>
                      </a:moveTo>
                      <a:lnTo>
                        <a:pt x="4" y="1"/>
                      </a:lnTo>
                      <a:lnTo>
                        <a:pt x="1" y="2"/>
                      </a:lnTo>
                      <a:lnTo>
                        <a:pt x="0" y="8"/>
                      </a:lnTo>
                      <a:lnTo>
                        <a:pt x="1" y="12"/>
                      </a:lnTo>
                      <a:lnTo>
                        <a:pt x="4" y="16"/>
                      </a:lnTo>
                      <a:lnTo>
                        <a:pt x="17" y="18"/>
                      </a:lnTo>
                      <a:lnTo>
                        <a:pt x="25" y="15"/>
                      </a:lnTo>
                      <a:lnTo>
                        <a:pt x="18" y="8"/>
                      </a:lnTo>
                      <a:lnTo>
                        <a:pt x="11" y="0"/>
                      </a:lnTo>
                      <a:lnTo>
                        <a:pt x="9" y="0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305" name="Freeform 233"/>
                <p:cNvSpPr>
                  <a:spLocks/>
                </p:cNvSpPr>
                <p:nvPr/>
              </p:nvSpPr>
              <p:spPr bwMode="auto">
                <a:xfrm>
                  <a:off x="2198" y="1218"/>
                  <a:ext cx="473" cy="654"/>
                </a:xfrm>
                <a:custGeom>
                  <a:avLst/>
                  <a:gdLst>
                    <a:gd name="T0" fmla="*/ 103 w 473"/>
                    <a:gd name="T1" fmla="*/ 113 h 654"/>
                    <a:gd name="T2" fmla="*/ 60 w 473"/>
                    <a:gd name="T3" fmla="*/ 131 h 654"/>
                    <a:gd name="T4" fmla="*/ 71 w 473"/>
                    <a:gd name="T5" fmla="*/ 156 h 654"/>
                    <a:gd name="T6" fmla="*/ 57 w 473"/>
                    <a:gd name="T7" fmla="*/ 197 h 654"/>
                    <a:gd name="T8" fmla="*/ 22 w 473"/>
                    <a:gd name="T9" fmla="*/ 211 h 654"/>
                    <a:gd name="T10" fmla="*/ 2 w 473"/>
                    <a:gd name="T11" fmla="*/ 234 h 654"/>
                    <a:gd name="T12" fmla="*/ 44 w 473"/>
                    <a:gd name="T13" fmla="*/ 248 h 654"/>
                    <a:gd name="T14" fmla="*/ 44 w 473"/>
                    <a:gd name="T15" fmla="*/ 261 h 654"/>
                    <a:gd name="T16" fmla="*/ 30 w 473"/>
                    <a:gd name="T17" fmla="*/ 274 h 654"/>
                    <a:gd name="T18" fmla="*/ 21 w 473"/>
                    <a:gd name="T19" fmla="*/ 289 h 654"/>
                    <a:gd name="T20" fmla="*/ 50 w 473"/>
                    <a:gd name="T21" fmla="*/ 314 h 654"/>
                    <a:gd name="T22" fmla="*/ 124 w 473"/>
                    <a:gd name="T23" fmla="*/ 310 h 654"/>
                    <a:gd name="T24" fmla="*/ 150 w 473"/>
                    <a:gd name="T25" fmla="*/ 366 h 654"/>
                    <a:gd name="T26" fmla="*/ 155 w 473"/>
                    <a:gd name="T27" fmla="*/ 406 h 654"/>
                    <a:gd name="T28" fmla="*/ 152 w 473"/>
                    <a:gd name="T29" fmla="*/ 423 h 654"/>
                    <a:gd name="T30" fmla="*/ 166 w 473"/>
                    <a:gd name="T31" fmla="*/ 420 h 654"/>
                    <a:gd name="T32" fmla="*/ 192 w 473"/>
                    <a:gd name="T33" fmla="*/ 456 h 654"/>
                    <a:gd name="T34" fmla="*/ 159 w 473"/>
                    <a:gd name="T35" fmla="*/ 455 h 654"/>
                    <a:gd name="T36" fmla="*/ 169 w 473"/>
                    <a:gd name="T37" fmla="*/ 499 h 654"/>
                    <a:gd name="T38" fmla="*/ 162 w 473"/>
                    <a:gd name="T39" fmla="*/ 538 h 654"/>
                    <a:gd name="T40" fmla="*/ 199 w 473"/>
                    <a:gd name="T41" fmla="*/ 638 h 654"/>
                    <a:gd name="T42" fmla="*/ 226 w 473"/>
                    <a:gd name="T43" fmla="*/ 644 h 654"/>
                    <a:gd name="T44" fmla="*/ 251 w 473"/>
                    <a:gd name="T45" fmla="*/ 631 h 654"/>
                    <a:gd name="T46" fmla="*/ 263 w 473"/>
                    <a:gd name="T47" fmla="*/ 602 h 654"/>
                    <a:gd name="T48" fmla="*/ 278 w 473"/>
                    <a:gd name="T49" fmla="*/ 559 h 654"/>
                    <a:gd name="T50" fmla="*/ 323 w 473"/>
                    <a:gd name="T51" fmla="*/ 530 h 654"/>
                    <a:gd name="T52" fmla="*/ 360 w 473"/>
                    <a:gd name="T53" fmla="*/ 494 h 654"/>
                    <a:gd name="T54" fmla="*/ 380 w 473"/>
                    <a:gd name="T55" fmla="*/ 493 h 654"/>
                    <a:gd name="T56" fmla="*/ 415 w 473"/>
                    <a:gd name="T57" fmla="*/ 460 h 654"/>
                    <a:gd name="T58" fmla="*/ 358 w 473"/>
                    <a:gd name="T59" fmla="*/ 467 h 654"/>
                    <a:gd name="T60" fmla="*/ 390 w 473"/>
                    <a:gd name="T61" fmla="*/ 446 h 654"/>
                    <a:gd name="T62" fmla="*/ 381 w 473"/>
                    <a:gd name="T63" fmla="*/ 427 h 654"/>
                    <a:gd name="T64" fmla="*/ 424 w 473"/>
                    <a:gd name="T65" fmla="*/ 454 h 654"/>
                    <a:gd name="T66" fmla="*/ 416 w 473"/>
                    <a:gd name="T67" fmla="*/ 406 h 654"/>
                    <a:gd name="T68" fmla="*/ 430 w 473"/>
                    <a:gd name="T69" fmla="*/ 373 h 654"/>
                    <a:gd name="T70" fmla="*/ 450 w 473"/>
                    <a:gd name="T71" fmla="*/ 322 h 654"/>
                    <a:gd name="T72" fmla="*/ 410 w 473"/>
                    <a:gd name="T73" fmla="*/ 306 h 654"/>
                    <a:gd name="T74" fmla="*/ 405 w 473"/>
                    <a:gd name="T75" fmla="*/ 243 h 654"/>
                    <a:gd name="T76" fmla="*/ 417 w 473"/>
                    <a:gd name="T77" fmla="*/ 168 h 654"/>
                    <a:gd name="T78" fmla="*/ 438 w 473"/>
                    <a:gd name="T79" fmla="*/ 146 h 654"/>
                    <a:gd name="T80" fmla="*/ 426 w 473"/>
                    <a:gd name="T81" fmla="*/ 137 h 654"/>
                    <a:gd name="T82" fmla="*/ 468 w 473"/>
                    <a:gd name="T83" fmla="*/ 91 h 654"/>
                    <a:gd name="T84" fmla="*/ 444 w 473"/>
                    <a:gd name="T85" fmla="*/ 76 h 654"/>
                    <a:gd name="T86" fmla="*/ 439 w 473"/>
                    <a:gd name="T87" fmla="*/ 86 h 654"/>
                    <a:gd name="T88" fmla="*/ 404 w 473"/>
                    <a:gd name="T89" fmla="*/ 110 h 654"/>
                    <a:gd name="T90" fmla="*/ 404 w 473"/>
                    <a:gd name="T91" fmla="*/ 66 h 654"/>
                    <a:gd name="T92" fmla="*/ 390 w 473"/>
                    <a:gd name="T93" fmla="*/ 57 h 654"/>
                    <a:gd name="T94" fmla="*/ 350 w 473"/>
                    <a:gd name="T95" fmla="*/ 67 h 654"/>
                    <a:gd name="T96" fmla="*/ 394 w 473"/>
                    <a:gd name="T97" fmla="*/ 34 h 654"/>
                    <a:gd name="T98" fmla="*/ 358 w 473"/>
                    <a:gd name="T99" fmla="*/ 16 h 654"/>
                    <a:gd name="T100" fmla="*/ 310 w 473"/>
                    <a:gd name="T101" fmla="*/ 35 h 654"/>
                    <a:gd name="T102" fmla="*/ 336 w 473"/>
                    <a:gd name="T103" fmla="*/ 1 h 654"/>
                    <a:gd name="T104" fmla="*/ 227 w 473"/>
                    <a:gd name="T105" fmla="*/ 29 h 654"/>
                    <a:gd name="T106" fmla="*/ 216 w 473"/>
                    <a:gd name="T107" fmla="*/ 59 h 654"/>
                    <a:gd name="T108" fmla="*/ 183 w 473"/>
                    <a:gd name="T109" fmla="*/ 74 h 65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473"/>
                    <a:gd name="T166" fmla="*/ 0 h 654"/>
                    <a:gd name="T167" fmla="*/ 473 w 473"/>
                    <a:gd name="T168" fmla="*/ 654 h 65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473" h="654">
                      <a:moveTo>
                        <a:pt x="110" y="76"/>
                      </a:moveTo>
                      <a:lnTo>
                        <a:pt x="105" y="80"/>
                      </a:lnTo>
                      <a:lnTo>
                        <a:pt x="103" y="84"/>
                      </a:lnTo>
                      <a:lnTo>
                        <a:pt x="101" y="89"/>
                      </a:lnTo>
                      <a:lnTo>
                        <a:pt x="103" y="107"/>
                      </a:lnTo>
                      <a:lnTo>
                        <a:pt x="103" y="113"/>
                      </a:lnTo>
                      <a:lnTo>
                        <a:pt x="101" y="118"/>
                      </a:lnTo>
                      <a:lnTo>
                        <a:pt x="94" y="120"/>
                      </a:lnTo>
                      <a:lnTo>
                        <a:pt x="80" y="120"/>
                      </a:lnTo>
                      <a:lnTo>
                        <a:pt x="71" y="125"/>
                      </a:lnTo>
                      <a:lnTo>
                        <a:pt x="60" y="128"/>
                      </a:lnTo>
                      <a:lnTo>
                        <a:pt x="60" y="131"/>
                      </a:lnTo>
                      <a:lnTo>
                        <a:pt x="55" y="139"/>
                      </a:lnTo>
                      <a:lnTo>
                        <a:pt x="52" y="142"/>
                      </a:lnTo>
                      <a:lnTo>
                        <a:pt x="51" y="146"/>
                      </a:lnTo>
                      <a:lnTo>
                        <a:pt x="52" y="151"/>
                      </a:lnTo>
                      <a:lnTo>
                        <a:pt x="57" y="153"/>
                      </a:lnTo>
                      <a:lnTo>
                        <a:pt x="71" y="156"/>
                      </a:lnTo>
                      <a:lnTo>
                        <a:pt x="71" y="162"/>
                      </a:lnTo>
                      <a:lnTo>
                        <a:pt x="73" y="177"/>
                      </a:lnTo>
                      <a:lnTo>
                        <a:pt x="74" y="186"/>
                      </a:lnTo>
                      <a:lnTo>
                        <a:pt x="69" y="191"/>
                      </a:lnTo>
                      <a:lnTo>
                        <a:pt x="62" y="192"/>
                      </a:lnTo>
                      <a:lnTo>
                        <a:pt x="57" y="197"/>
                      </a:lnTo>
                      <a:lnTo>
                        <a:pt x="56" y="200"/>
                      </a:lnTo>
                      <a:lnTo>
                        <a:pt x="50" y="200"/>
                      </a:lnTo>
                      <a:lnTo>
                        <a:pt x="45" y="200"/>
                      </a:lnTo>
                      <a:lnTo>
                        <a:pt x="40" y="205"/>
                      </a:lnTo>
                      <a:lnTo>
                        <a:pt x="28" y="210"/>
                      </a:lnTo>
                      <a:lnTo>
                        <a:pt x="22" y="211"/>
                      </a:lnTo>
                      <a:lnTo>
                        <a:pt x="15" y="212"/>
                      </a:lnTo>
                      <a:lnTo>
                        <a:pt x="8" y="216"/>
                      </a:lnTo>
                      <a:lnTo>
                        <a:pt x="4" y="220"/>
                      </a:lnTo>
                      <a:lnTo>
                        <a:pt x="1" y="223"/>
                      </a:lnTo>
                      <a:lnTo>
                        <a:pt x="0" y="227"/>
                      </a:lnTo>
                      <a:lnTo>
                        <a:pt x="2" y="234"/>
                      </a:lnTo>
                      <a:lnTo>
                        <a:pt x="8" y="237"/>
                      </a:lnTo>
                      <a:lnTo>
                        <a:pt x="18" y="243"/>
                      </a:lnTo>
                      <a:lnTo>
                        <a:pt x="25" y="249"/>
                      </a:lnTo>
                      <a:lnTo>
                        <a:pt x="28" y="252"/>
                      </a:lnTo>
                      <a:lnTo>
                        <a:pt x="41" y="251"/>
                      </a:lnTo>
                      <a:lnTo>
                        <a:pt x="44" y="248"/>
                      </a:lnTo>
                      <a:lnTo>
                        <a:pt x="47" y="247"/>
                      </a:lnTo>
                      <a:lnTo>
                        <a:pt x="50" y="249"/>
                      </a:lnTo>
                      <a:lnTo>
                        <a:pt x="54" y="254"/>
                      </a:lnTo>
                      <a:lnTo>
                        <a:pt x="54" y="256"/>
                      </a:lnTo>
                      <a:lnTo>
                        <a:pt x="52" y="258"/>
                      </a:lnTo>
                      <a:lnTo>
                        <a:pt x="44" y="261"/>
                      </a:lnTo>
                      <a:lnTo>
                        <a:pt x="45" y="267"/>
                      </a:lnTo>
                      <a:lnTo>
                        <a:pt x="47" y="271"/>
                      </a:lnTo>
                      <a:lnTo>
                        <a:pt x="40" y="269"/>
                      </a:lnTo>
                      <a:lnTo>
                        <a:pt x="34" y="265"/>
                      </a:lnTo>
                      <a:lnTo>
                        <a:pt x="32" y="269"/>
                      </a:lnTo>
                      <a:lnTo>
                        <a:pt x="30" y="274"/>
                      </a:lnTo>
                      <a:lnTo>
                        <a:pt x="25" y="271"/>
                      </a:lnTo>
                      <a:lnTo>
                        <a:pt x="18" y="269"/>
                      </a:lnTo>
                      <a:lnTo>
                        <a:pt x="12" y="271"/>
                      </a:lnTo>
                      <a:lnTo>
                        <a:pt x="8" y="276"/>
                      </a:lnTo>
                      <a:lnTo>
                        <a:pt x="11" y="283"/>
                      </a:lnTo>
                      <a:lnTo>
                        <a:pt x="21" y="289"/>
                      </a:lnTo>
                      <a:lnTo>
                        <a:pt x="26" y="293"/>
                      </a:lnTo>
                      <a:lnTo>
                        <a:pt x="27" y="300"/>
                      </a:lnTo>
                      <a:lnTo>
                        <a:pt x="35" y="302"/>
                      </a:lnTo>
                      <a:lnTo>
                        <a:pt x="41" y="304"/>
                      </a:lnTo>
                      <a:lnTo>
                        <a:pt x="44" y="307"/>
                      </a:lnTo>
                      <a:lnTo>
                        <a:pt x="50" y="314"/>
                      </a:lnTo>
                      <a:lnTo>
                        <a:pt x="62" y="311"/>
                      </a:lnTo>
                      <a:lnTo>
                        <a:pt x="77" y="303"/>
                      </a:lnTo>
                      <a:lnTo>
                        <a:pt x="89" y="301"/>
                      </a:lnTo>
                      <a:lnTo>
                        <a:pt x="115" y="297"/>
                      </a:lnTo>
                      <a:lnTo>
                        <a:pt x="120" y="301"/>
                      </a:lnTo>
                      <a:lnTo>
                        <a:pt x="124" y="310"/>
                      </a:lnTo>
                      <a:lnTo>
                        <a:pt x="131" y="312"/>
                      </a:lnTo>
                      <a:lnTo>
                        <a:pt x="135" y="318"/>
                      </a:lnTo>
                      <a:lnTo>
                        <a:pt x="140" y="327"/>
                      </a:lnTo>
                      <a:lnTo>
                        <a:pt x="142" y="343"/>
                      </a:lnTo>
                      <a:lnTo>
                        <a:pt x="144" y="350"/>
                      </a:lnTo>
                      <a:lnTo>
                        <a:pt x="150" y="366"/>
                      </a:lnTo>
                      <a:lnTo>
                        <a:pt x="150" y="383"/>
                      </a:lnTo>
                      <a:lnTo>
                        <a:pt x="152" y="388"/>
                      </a:lnTo>
                      <a:lnTo>
                        <a:pt x="155" y="394"/>
                      </a:lnTo>
                      <a:lnTo>
                        <a:pt x="159" y="398"/>
                      </a:lnTo>
                      <a:lnTo>
                        <a:pt x="158" y="402"/>
                      </a:lnTo>
                      <a:lnTo>
                        <a:pt x="155" y="406"/>
                      </a:lnTo>
                      <a:lnTo>
                        <a:pt x="150" y="406"/>
                      </a:lnTo>
                      <a:lnTo>
                        <a:pt x="148" y="406"/>
                      </a:lnTo>
                      <a:lnTo>
                        <a:pt x="148" y="411"/>
                      </a:lnTo>
                      <a:lnTo>
                        <a:pt x="153" y="418"/>
                      </a:lnTo>
                      <a:lnTo>
                        <a:pt x="154" y="420"/>
                      </a:lnTo>
                      <a:lnTo>
                        <a:pt x="152" y="423"/>
                      </a:lnTo>
                      <a:lnTo>
                        <a:pt x="142" y="432"/>
                      </a:lnTo>
                      <a:lnTo>
                        <a:pt x="142" y="434"/>
                      </a:lnTo>
                      <a:lnTo>
                        <a:pt x="146" y="436"/>
                      </a:lnTo>
                      <a:lnTo>
                        <a:pt x="156" y="433"/>
                      </a:lnTo>
                      <a:lnTo>
                        <a:pt x="160" y="425"/>
                      </a:lnTo>
                      <a:lnTo>
                        <a:pt x="166" y="420"/>
                      </a:lnTo>
                      <a:lnTo>
                        <a:pt x="171" y="424"/>
                      </a:lnTo>
                      <a:lnTo>
                        <a:pt x="174" y="437"/>
                      </a:lnTo>
                      <a:lnTo>
                        <a:pt x="175" y="442"/>
                      </a:lnTo>
                      <a:lnTo>
                        <a:pt x="181" y="445"/>
                      </a:lnTo>
                      <a:lnTo>
                        <a:pt x="188" y="448"/>
                      </a:lnTo>
                      <a:lnTo>
                        <a:pt x="192" y="456"/>
                      </a:lnTo>
                      <a:lnTo>
                        <a:pt x="188" y="459"/>
                      </a:lnTo>
                      <a:lnTo>
                        <a:pt x="178" y="454"/>
                      </a:lnTo>
                      <a:lnTo>
                        <a:pt x="171" y="450"/>
                      </a:lnTo>
                      <a:lnTo>
                        <a:pt x="163" y="449"/>
                      </a:lnTo>
                      <a:lnTo>
                        <a:pt x="158" y="450"/>
                      </a:lnTo>
                      <a:lnTo>
                        <a:pt x="159" y="455"/>
                      </a:lnTo>
                      <a:lnTo>
                        <a:pt x="168" y="460"/>
                      </a:lnTo>
                      <a:lnTo>
                        <a:pt x="184" y="467"/>
                      </a:lnTo>
                      <a:lnTo>
                        <a:pt x="189" y="473"/>
                      </a:lnTo>
                      <a:lnTo>
                        <a:pt x="189" y="477"/>
                      </a:lnTo>
                      <a:lnTo>
                        <a:pt x="184" y="484"/>
                      </a:lnTo>
                      <a:lnTo>
                        <a:pt x="169" y="499"/>
                      </a:lnTo>
                      <a:lnTo>
                        <a:pt x="168" y="501"/>
                      </a:lnTo>
                      <a:lnTo>
                        <a:pt x="169" y="502"/>
                      </a:lnTo>
                      <a:lnTo>
                        <a:pt x="172" y="503"/>
                      </a:lnTo>
                      <a:lnTo>
                        <a:pt x="168" y="510"/>
                      </a:lnTo>
                      <a:lnTo>
                        <a:pt x="158" y="520"/>
                      </a:lnTo>
                      <a:lnTo>
                        <a:pt x="162" y="538"/>
                      </a:lnTo>
                      <a:lnTo>
                        <a:pt x="165" y="552"/>
                      </a:lnTo>
                      <a:lnTo>
                        <a:pt x="170" y="567"/>
                      </a:lnTo>
                      <a:lnTo>
                        <a:pt x="178" y="594"/>
                      </a:lnTo>
                      <a:lnTo>
                        <a:pt x="192" y="613"/>
                      </a:lnTo>
                      <a:lnTo>
                        <a:pt x="195" y="629"/>
                      </a:lnTo>
                      <a:lnTo>
                        <a:pt x="199" y="638"/>
                      </a:lnTo>
                      <a:lnTo>
                        <a:pt x="208" y="640"/>
                      </a:lnTo>
                      <a:lnTo>
                        <a:pt x="226" y="638"/>
                      </a:lnTo>
                      <a:lnTo>
                        <a:pt x="233" y="633"/>
                      </a:lnTo>
                      <a:lnTo>
                        <a:pt x="237" y="636"/>
                      </a:lnTo>
                      <a:lnTo>
                        <a:pt x="234" y="638"/>
                      </a:lnTo>
                      <a:lnTo>
                        <a:pt x="226" y="644"/>
                      </a:lnTo>
                      <a:lnTo>
                        <a:pt x="226" y="646"/>
                      </a:lnTo>
                      <a:lnTo>
                        <a:pt x="229" y="647"/>
                      </a:lnTo>
                      <a:lnTo>
                        <a:pt x="244" y="653"/>
                      </a:lnTo>
                      <a:lnTo>
                        <a:pt x="249" y="651"/>
                      </a:lnTo>
                      <a:lnTo>
                        <a:pt x="251" y="646"/>
                      </a:lnTo>
                      <a:lnTo>
                        <a:pt x="251" y="631"/>
                      </a:lnTo>
                      <a:lnTo>
                        <a:pt x="254" y="623"/>
                      </a:lnTo>
                      <a:lnTo>
                        <a:pt x="257" y="615"/>
                      </a:lnTo>
                      <a:lnTo>
                        <a:pt x="254" y="611"/>
                      </a:lnTo>
                      <a:lnTo>
                        <a:pt x="254" y="609"/>
                      </a:lnTo>
                      <a:lnTo>
                        <a:pt x="259" y="605"/>
                      </a:lnTo>
                      <a:lnTo>
                        <a:pt x="263" y="602"/>
                      </a:lnTo>
                      <a:lnTo>
                        <a:pt x="268" y="585"/>
                      </a:lnTo>
                      <a:lnTo>
                        <a:pt x="271" y="570"/>
                      </a:lnTo>
                      <a:lnTo>
                        <a:pt x="268" y="567"/>
                      </a:lnTo>
                      <a:lnTo>
                        <a:pt x="270" y="561"/>
                      </a:lnTo>
                      <a:lnTo>
                        <a:pt x="276" y="559"/>
                      </a:lnTo>
                      <a:lnTo>
                        <a:pt x="278" y="559"/>
                      </a:lnTo>
                      <a:lnTo>
                        <a:pt x="283" y="560"/>
                      </a:lnTo>
                      <a:lnTo>
                        <a:pt x="290" y="557"/>
                      </a:lnTo>
                      <a:lnTo>
                        <a:pt x="292" y="554"/>
                      </a:lnTo>
                      <a:lnTo>
                        <a:pt x="298" y="552"/>
                      </a:lnTo>
                      <a:lnTo>
                        <a:pt x="303" y="550"/>
                      </a:lnTo>
                      <a:lnTo>
                        <a:pt x="323" y="530"/>
                      </a:lnTo>
                      <a:lnTo>
                        <a:pt x="338" y="517"/>
                      </a:lnTo>
                      <a:lnTo>
                        <a:pt x="345" y="512"/>
                      </a:lnTo>
                      <a:lnTo>
                        <a:pt x="349" y="512"/>
                      </a:lnTo>
                      <a:lnTo>
                        <a:pt x="351" y="508"/>
                      </a:lnTo>
                      <a:lnTo>
                        <a:pt x="355" y="499"/>
                      </a:lnTo>
                      <a:lnTo>
                        <a:pt x="360" y="494"/>
                      </a:lnTo>
                      <a:lnTo>
                        <a:pt x="363" y="494"/>
                      </a:lnTo>
                      <a:lnTo>
                        <a:pt x="366" y="495"/>
                      </a:lnTo>
                      <a:lnTo>
                        <a:pt x="370" y="500"/>
                      </a:lnTo>
                      <a:lnTo>
                        <a:pt x="375" y="495"/>
                      </a:lnTo>
                      <a:lnTo>
                        <a:pt x="377" y="494"/>
                      </a:lnTo>
                      <a:lnTo>
                        <a:pt x="380" y="493"/>
                      </a:lnTo>
                      <a:lnTo>
                        <a:pt x="384" y="493"/>
                      </a:lnTo>
                      <a:lnTo>
                        <a:pt x="396" y="483"/>
                      </a:lnTo>
                      <a:lnTo>
                        <a:pt x="407" y="476"/>
                      </a:lnTo>
                      <a:lnTo>
                        <a:pt x="418" y="469"/>
                      </a:lnTo>
                      <a:lnTo>
                        <a:pt x="418" y="464"/>
                      </a:lnTo>
                      <a:lnTo>
                        <a:pt x="415" y="460"/>
                      </a:lnTo>
                      <a:lnTo>
                        <a:pt x="409" y="459"/>
                      </a:lnTo>
                      <a:lnTo>
                        <a:pt x="389" y="459"/>
                      </a:lnTo>
                      <a:lnTo>
                        <a:pt x="385" y="465"/>
                      </a:lnTo>
                      <a:lnTo>
                        <a:pt x="375" y="469"/>
                      </a:lnTo>
                      <a:lnTo>
                        <a:pt x="363" y="469"/>
                      </a:lnTo>
                      <a:lnTo>
                        <a:pt x="358" y="467"/>
                      </a:lnTo>
                      <a:lnTo>
                        <a:pt x="357" y="463"/>
                      </a:lnTo>
                      <a:lnTo>
                        <a:pt x="358" y="460"/>
                      </a:lnTo>
                      <a:lnTo>
                        <a:pt x="360" y="460"/>
                      </a:lnTo>
                      <a:lnTo>
                        <a:pt x="372" y="465"/>
                      </a:lnTo>
                      <a:lnTo>
                        <a:pt x="384" y="457"/>
                      </a:lnTo>
                      <a:lnTo>
                        <a:pt x="390" y="446"/>
                      </a:lnTo>
                      <a:lnTo>
                        <a:pt x="382" y="443"/>
                      </a:lnTo>
                      <a:lnTo>
                        <a:pt x="386" y="440"/>
                      </a:lnTo>
                      <a:lnTo>
                        <a:pt x="389" y="437"/>
                      </a:lnTo>
                      <a:lnTo>
                        <a:pt x="386" y="434"/>
                      </a:lnTo>
                      <a:lnTo>
                        <a:pt x="382" y="430"/>
                      </a:lnTo>
                      <a:lnTo>
                        <a:pt x="381" y="427"/>
                      </a:lnTo>
                      <a:lnTo>
                        <a:pt x="384" y="424"/>
                      </a:lnTo>
                      <a:lnTo>
                        <a:pt x="392" y="424"/>
                      </a:lnTo>
                      <a:lnTo>
                        <a:pt x="397" y="432"/>
                      </a:lnTo>
                      <a:lnTo>
                        <a:pt x="404" y="446"/>
                      </a:lnTo>
                      <a:lnTo>
                        <a:pt x="407" y="451"/>
                      </a:lnTo>
                      <a:lnTo>
                        <a:pt x="424" y="454"/>
                      </a:lnTo>
                      <a:lnTo>
                        <a:pt x="424" y="430"/>
                      </a:lnTo>
                      <a:lnTo>
                        <a:pt x="420" y="424"/>
                      </a:lnTo>
                      <a:lnTo>
                        <a:pt x="415" y="419"/>
                      </a:lnTo>
                      <a:lnTo>
                        <a:pt x="409" y="412"/>
                      </a:lnTo>
                      <a:lnTo>
                        <a:pt x="408" y="406"/>
                      </a:lnTo>
                      <a:lnTo>
                        <a:pt x="416" y="406"/>
                      </a:lnTo>
                      <a:lnTo>
                        <a:pt x="415" y="391"/>
                      </a:lnTo>
                      <a:lnTo>
                        <a:pt x="410" y="386"/>
                      </a:lnTo>
                      <a:lnTo>
                        <a:pt x="410" y="382"/>
                      </a:lnTo>
                      <a:lnTo>
                        <a:pt x="413" y="379"/>
                      </a:lnTo>
                      <a:lnTo>
                        <a:pt x="425" y="377"/>
                      </a:lnTo>
                      <a:lnTo>
                        <a:pt x="430" y="373"/>
                      </a:lnTo>
                      <a:lnTo>
                        <a:pt x="431" y="366"/>
                      </a:lnTo>
                      <a:lnTo>
                        <a:pt x="441" y="359"/>
                      </a:lnTo>
                      <a:lnTo>
                        <a:pt x="450" y="346"/>
                      </a:lnTo>
                      <a:lnTo>
                        <a:pt x="457" y="337"/>
                      </a:lnTo>
                      <a:lnTo>
                        <a:pt x="455" y="328"/>
                      </a:lnTo>
                      <a:lnTo>
                        <a:pt x="450" y="322"/>
                      </a:lnTo>
                      <a:lnTo>
                        <a:pt x="444" y="320"/>
                      </a:lnTo>
                      <a:lnTo>
                        <a:pt x="444" y="313"/>
                      </a:lnTo>
                      <a:lnTo>
                        <a:pt x="441" y="307"/>
                      </a:lnTo>
                      <a:lnTo>
                        <a:pt x="435" y="305"/>
                      </a:lnTo>
                      <a:lnTo>
                        <a:pt x="419" y="305"/>
                      </a:lnTo>
                      <a:lnTo>
                        <a:pt x="410" y="306"/>
                      </a:lnTo>
                      <a:lnTo>
                        <a:pt x="410" y="296"/>
                      </a:lnTo>
                      <a:lnTo>
                        <a:pt x="408" y="267"/>
                      </a:lnTo>
                      <a:lnTo>
                        <a:pt x="400" y="261"/>
                      </a:lnTo>
                      <a:lnTo>
                        <a:pt x="397" y="256"/>
                      </a:lnTo>
                      <a:lnTo>
                        <a:pt x="400" y="251"/>
                      </a:lnTo>
                      <a:lnTo>
                        <a:pt x="405" y="243"/>
                      </a:lnTo>
                      <a:lnTo>
                        <a:pt x="407" y="229"/>
                      </a:lnTo>
                      <a:lnTo>
                        <a:pt x="407" y="206"/>
                      </a:lnTo>
                      <a:lnTo>
                        <a:pt x="406" y="185"/>
                      </a:lnTo>
                      <a:lnTo>
                        <a:pt x="409" y="176"/>
                      </a:lnTo>
                      <a:lnTo>
                        <a:pt x="413" y="170"/>
                      </a:lnTo>
                      <a:lnTo>
                        <a:pt x="417" y="168"/>
                      </a:lnTo>
                      <a:lnTo>
                        <a:pt x="420" y="169"/>
                      </a:lnTo>
                      <a:lnTo>
                        <a:pt x="426" y="171"/>
                      </a:lnTo>
                      <a:lnTo>
                        <a:pt x="434" y="169"/>
                      </a:lnTo>
                      <a:lnTo>
                        <a:pt x="437" y="162"/>
                      </a:lnTo>
                      <a:lnTo>
                        <a:pt x="436" y="151"/>
                      </a:lnTo>
                      <a:lnTo>
                        <a:pt x="438" y="146"/>
                      </a:lnTo>
                      <a:lnTo>
                        <a:pt x="441" y="141"/>
                      </a:lnTo>
                      <a:lnTo>
                        <a:pt x="446" y="138"/>
                      </a:lnTo>
                      <a:lnTo>
                        <a:pt x="445" y="135"/>
                      </a:lnTo>
                      <a:lnTo>
                        <a:pt x="441" y="134"/>
                      </a:lnTo>
                      <a:lnTo>
                        <a:pt x="436" y="137"/>
                      </a:lnTo>
                      <a:lnTo>
                        <a:pt x="426" y="137"/>
                      </a:lnTo>
                      <a:lnTo>
                        <a:pt x="426" y="134"/>
                      </a:lnTo>
                      <a:lnTo>
                        <a:pt x="433" y="131"/>
                      </a:lnTo>
                      <a:lnTo>
                        <a:pt x="452" y="121"/>
                      </a:lnTo>
                      <a:lnTo>
                        <a:pt x="460" y="115"/>
                      </a:lnTo>
                      <a:lnTo>
                        <a:pt x="467" y="105"/>
                      </a:lnTo>
                      <a:lnTo>
                        <a:pt x="468" y="91"/>
                      </a:lnTo>
                      <a:lnTo>
                        <a:pt x="468" y="86"/>
                      </a:lnTo>
                      <a:lnTo>
                        <a:pt x="472" y="80"/>
                      </a:lnTo>
                      <a:lnTo>
                        <a:pt x="455" y="70"/>
                      </a:lnTo>
                      <a:lnTo>
                        <a:pt x="450" y="76"/>
                      </a:lnTo>
                      <a:lnTo>
                        <a:pt x="447" y="78"/>
                      </a:lnTo>
                      <a:lnTo>
                        <a:pt x="444" y="76"/>
                      </a:lnTo>
                      <a:lnTo>
                        <a:pt x="438" y="70"/>
                      </a:lnTo>
                      <a:lnTo>
                        <a:pt x="436" y="71"/>
                      </a:lnTo>
                      <a:lnTo>
                        <a:pt x="436" y="76"/>
                      </a:lnTo>
                      <a:lnTo>
                        <a:pt x="437" y="80"/>
                      </a:lnTo>
                      <a:lnTo>
                        <a:pt x="439" y="83"/>
                      </a:lnTo>
                      <a:lnTo>
                        <a:pt x="439" y="86"/>
                      </a:lnTo>
                      <a:lnTo>
                        <a:pt x="435" y="95"/>
                      </a:lnTo>
                      <a:lnTo>
                        <a:pt x="424" y="107"/>
                      </a:lnTo>
                      <a:lnTo>
                        <a:pt x="407" y="120"/>
                      </a:lnTo>
                      <a:lnTo>
                        <a:pt x="380" y="137"/>
                      </a:lnTo>
                      <a:lnTo>
                        <a:pt x="394" y="122"/>
                      </a:lnTo>
                      <a:lnTo>
                        <a:pt x="404" y="110"/>
                      </a:lnTo>
                      <a:lnTo>
                        <a:pt x="409" y="98"/>
                      </a:lnTo>
                      <a:lnTo>
                        <a:pt x="417" y="85"/>
                      </a:lnTo>
                      <a:lnTo>
                        <a:pt x="426" y="64"/>
                      </a:lnTo>
                      <a:lnTo>
                        <a:pt x="420" y="60"/>
                      </a:lnTo>
                      <a:lnTo>
                        <a:pt x="413" y="60"/>
                      </a:lnTo>
                      <a:lnTo>
                        <a:pt x="404" y="66"/>
                      </a:lnTo>
                      <a:lnTo>
                        <a:pt x="392" y="78"/>
                      </a:lnTo>
                      <a:lnTo>
                        <a:pt x="384" y="82"/>
                      </a:lnTo>
                      <a:lnTo>
                        <a:pt x="381" y="82"/>
                      </a:lnTo>
                      <a:lnTo>
                        <a:pt x="381" y="78"/>
                      </a:lnTo>
                      <a:lnTo>
                        <a:pt x="395" y="65"/>
                      </a:lnTo>
                      <a:lnTo>
                        <a:pt x="390" y="57"/>
                      </a:lnTo>
                      <a:lnTo>
                        <a:pt x="386" y="56"/>
                      </a:lnTo>
                      <a:lnTo>
                        <a:pt x="378" y="58"/>
                      </a:lnTo>
                      <a:lnTo>
                        <a:pt x="366" y="60"/>
                      </a:lnTo>
                      <a:lnTo>
                        <a:pt x="355" y="70"/>
                      </a:lnTo>
                      <a:lnTo>
                        <a:pt x="350" y="76"/>
                      </a:lnTo>
                      <a:lnTo>
                        <a:pt x="350" y="67"/>
                      </a:lnTo>
                      <a:lnTo>
                        <a:pt x="354" y="60"/>
                      </a:lnTo>
                      <a:lnTo>
                        <a:pt x="359" y="57"/>
                      </a:lnTo>
                      <a:lnTo>
                        <a:pt x="387" y="51"/>
                      </a:lnTo>
                      <a:lnTo>
                        <a:pt x="392" y="46"/>
                      </a:lnTo>
                      <a:lnTo>
                        <a:pt x="395" y="40"/>
                      </a:lnTo>
                      <a:lnTo>
                        <a:pt x="394" y="34"/>
                      </a:lnTo>
                      <a:lnTo>
                        <a:pt x="387" y="30"/>
                      </a:lnTo>
                      <a:lnTo>
                        <a:pt x="380" y="26"/>
                      </a:lnTo>
                      <a:lnTo>
                        <a:pt x="372" y="24"/>
                      </a:lnTo>
                      <a:lnTo>
                        <a:pt x="366" y="26"/>
                      </a:lnTo>
                      <a:lnTo>
                        <a:pt x="366" y="16"/>
                      </a:lnTo>
                      <a:lnTo>
                        <a:pt x="358" y="16"/>
                      </a:lnTo>
                      <a:lnTo>
                        <a:pt x="354" y="17"/>
                      </a:lnTo>
                      <a:lnTo>
                        <a:pt x="349" y="23"/>
                      </a:lnTo>
                      <a:lnTo>
                        <a:pt x="338" y="24"/>
                      </a:lnTo>
                      <a:lnTo>
                        <a:pt x="329" y="26"/>
                      </a:lnTo>
                      <a:lnTo>
                        <a:pt x="321" y="31"/>
                      </a:lnTo>
                      <a:lnTo>
                        <a:pt x="310" y="35"/>
                      </a:lnTo>
                      <a:lnTo>
                        <a:pt x="323" y="24"/>
                      </a:lnTo>
                      <a:lnTo>
                        <a:pt x="336" y="15"/>
                      </a:lnTo>
                      <a:lnTo>
                        <a:pt x="345" y="12"/>
                      </a:lnTo>
                      <a:lnTo>
                        <a:pt x="346" y="7"/>
                      </a:lnTo>
                      <a:lnTo>
                        <a:pt x="344" y="4"/>
                      </a:lnTo>
                      <a:lnTo>
                        <a:pt x="336" y="1"/>
                      </a:lnTo>
                      <a:lnTo>
                        <a:pt x="319" y="0"/>
                      </a:lnTo>
                      <a:lnTo>
                        <a:pt x="299" y="0"/>
                      </a:lnTo>
                      <a:lnTo>
                        <a:pt x="277" y="2"/>
                      </a:lnTo>
                      <a:lnTo>
                        <a:pt x="266" y="4"/>
                      </a:lnTo>
                      <a:lnTo>
                        <a:pt x="259" y="10"/>
                      </a:lnTo>
                      <a:lnTo>
                        <a:pt x="227" y="29"/>
                      </a:lnTo>
                      <a:lnTo>
                        <a:pt x="234" y="34"/>
                      </a:lnTo>
                      <a:lnTo>
                        <a:pt x="240" y="42"/>
                      </a:lnTo>
                      <a:lnTo>
                        <a:pt x="244" y="53"/>
                      </a:lnTo>
                      <a:lnTo>
                        <a:pt x="221" y="35"/>
                      </a:lnTo>
                      <a:lnTo>
                        <a:pt x="210" y="37"/>
                      </a:lnTo>
                      <a:lnTo>
                        <a:pt x="216" y="59"/>
                      </a:lnTo>
                      <a:lnTo>
                        <a:pt x="198" y="47"/>
                      </a:lnTo>
                      <a:lnTo>
                        <a:pt x="175" y="51"/>
                      </a:lnTo>
                      <a:lnTo>
                        <a:pt x="174" y="53"/>
                      </a:lnTo>
                      <a:lnTo>
                        <a:pt x="174" y="58"/>
                      </a:lnTo>
                      <a:lnTo>
                        <a:pt x="174" y="65"/>
                      </a:lnTo>
                      <a:lnTo>
                        <a:pt x="183" y="74"/>
                      </a:lnTo>
                      <a:lnTo>
                        <a:pt x="162" y="60"/>
                      </a:lnTo>
                      <a:lnTo>
                        <a:pt x="136" y="67"/>
                      </a:lnTo>
                      <a:lnTo>
                        <a:pt x="110" y="76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306" name="Freeform 234"/>
                <p:cNvSpPr>
                  <a:spLocks/>
                </p:cNvSpPr>
                <p:nvPr/>
              </p:nvSpPr>
              <p:spPr bwMode="auto">
                <a:xfrm>
                  <a:off x="2641" y="1363"/>
                  <a:ext cx="23" cy="19"/>
                </a:xfrm>
                <a:custGeom>
                  <a:avLst/>
                  <a:gdLst>
                    <a:gd name="T0" fmla="*/ 8 w 23"/>
                    <a:gd name="T1" fmla="*/ 1 h 19"/>
                    <a:gd name="T2" fmla="*/ 2 w 23"/>
                    <a:gd name="T3" fmla="*/ 9 h 19"/>
                    <a:gd name="T4" fmla="*/ 0 w 23"/>
                    <a:gd name="T5" fmla="*/ 13 h 19"/>
                    <a:gd name="T6" fmla="*/ 1 w 23"/>
                    <a:gd name="T7" fmla="*/ 18 h 19"/>
                    <a:gd name="T8" fmla="*/ 19 w 23"/>
                    <a:gd name="T9" fmla="*/ 18 h 19"/>
                    <a:gd name="T10" fmla="*/ 22 w 23"/>
                    <a:gd name="T11" fmla="*/ 10 h 19"/>
                    <a:gd name="T12" fmla="*/ 20 w 23"/>
                    <a:gd name="T13" fmla="*/ 1 h 19"/>
                    <a:gd name="T14" fmla="*/ 18 w 23"/>
                    <a:gd name="T15" fmla="*/ 0 h 19"/>
                    <a:gd name="T16" fmla="*/ 13 w 23"/>
                    <a:gd name="T17" fmla="*/ 3 h 19"/>
                    <a:gd name="T18" fmla="*/ 8 w 23"/>
                    <a:gd name="T19" fmla="*/ 1 h 1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3"/>
                    <a:gd name="T31" fmla="*/ 0 h 19"/>
                    <a:gd name="T32" fmla="*/ 23 w 23"/>
                    <a:gd name="T33" fmla="*/ 19 h 1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3" h="19">
                      <a:moveTo>
                        <a:pt x="8" y="1"/>
                      </a:moveTo>
                      <a:lnTo>
                        <a:pt x="2" y="9"/>
                      </a:lnTo>
                      <a:lnTo>
                        <a:pt x="0" y="13"/>
                      </a:lnTo>
                      <a:lnTo>
                        <a:pt x="1" y="18"/>
                      </a:lnTo>
                      <a:lnTo>
                        <a:pt x="19" y="18"/>
                      </a:lnTo>
                      <a:lnTo>
                        <a:pt x="22" y="10"/>
                      </a:lnTo>
                      <a:lnTo>
                        <a:pt x="20" y="1"/>
                      </a:lnTo>
                      <a:lnTo>
                        <a:pt x="18" y="0"/>
                      </a:lnTo>
                      <a:lnTo>
                        <a:pt x="13" y="3"/>
                      </a:lnTo>
                      <a:lnTo>
                        <a:pt x="8" y="1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307" name="Freeform 235"/>
                <p:cNvSpPr>
                  <a:spLocks/>
                </p:cNvSpPr>
                <p:nvPr/>
              </p:nvSpPr>
              <p:spPr bwMode="auto">
                <a:xfrm>
                  <a:off x="2615" y="1411"/>
                  <a:ext cx="21" cy="22"/>
                </a:xfrm>
                <a:custGeom>
                  <a:avLst/>
                  <a:gdLst>
                    <a:gd name="T0" fmla="*/ 14 w 21"/>
                    <a:gd name="T1" fmla="*/ 0 h 22"/>
                    <a:gd name="T2" fmla="*/ 10 w 21"/>
                    <a:gd name="T3" fmla="*/ 0 h 22"/>
                    <a:gd name="T4" fmla="*/ 4 w 21"/>
                    <a:gd name="T5" fmla="*/ 4 h 22"/>
                    <a:gd name="T6" fmla="*/ 0 w 21"/>
                    <a:gd name="T7" fmla="*/ 12 h 22"/>
                    <a:gd name="T8" fmla="*/ 2 w 21"/>
                    <a:gd name="T9" fmla="*/ 16 h 22"/>
                    <a:gd name="T10" fmla="*/ 7 w 21"/>
                    <a:gd name="T11" fmla="*/ 16 h 22"/>
                    <a:gd name="T12" fmla="*/ 12 w 21"/>
                    <a:gd name="T13" fmla="*/ 21 h 22"/>
                    <a:gd name="T14" fmla="*/ 14 w 21"/>
                    <a:gd name="T15" fmla="*/ 21 h 22"/>
                    <a:gd name="T16" fmla="*/ 18 w 21"/>
                    <a:gd name="T17" fmla="*/ 16 h 22"/>
                    <a:gd name="T18" fmla="*/ 20 w 21"/>
                    <a:gd name="T19" fmla="*/ 9 h 22"/>
                    <a:gd name="T20" fmla="*/ 20 w 21"/>
                    <a:gd name="T21" fmla="*/ 3 h 22"/>
                    <a:gd name="T22" fmla="*/ 14 w 21"/>
                    <a:gd name="T23" fmla="*/ 0 h 2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1"/>
                    <a:gd name="T37" fmla="*/ 0 h 22"/>
                    <a:gd name="T38" fmla="*/ 21 w 21"/>
                    <a:gd name="T39" fmla="*/ 22 h 2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1" h="22">
                      <a:moveTo>
                        <a:pt x="14" y="0"/>
                      </a:moveTo>
                      <a:lnTo>
                        <a:pt x="10" y="0"/>
                      </a:lnTo>
                      <a:lnTo>
                        <a:pt x="4" y="4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7" y="16"/>
                      </a:lnTo>
                      <a:lnTo>
                        <a:pt x="12" y="21"/>
                      </a:lnTo>
                      <a:lnTo>
                        <a:pt x="14" y="21"/>
                      </a:lnTo>
                      <a:lnTo>
                        <a:pt x="18" y="16"/>
                      </a:lnTo>
                      <a:lnTo>
                        <a:pt x="20" y="9"/>
                      </a:lnTo>
                      <a:lnTo>
                        <a:pt x="20" y="3"/>
                      </a:lnTo>
                      <a:lnTo>
                        <a:pt x="14" y="0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308" name="Freeform 236"/>
                <p:cNvSpPr>
                  <a:spLocks/>
                </p:cNvSpPr>
                <p:nvPr/>
              </p:nvSpPr>
              <p:spPr bwMode="auto">
                <a:xfrm>
                  <a:off x="2624" y="1452"/>
                  <a:ext cx="41" cy="47"/>
                </a:xfrm>
                <a:custGeom>
                  <a:avLst/>
                  <a:gdLst>
                    <a:gd name="T0" fmla="*/ 8 w 41"/>
                    <a:gd name="T1" fmla="*/ 0 h 47"/>
                    <a:gd name="T2" fmla="*/ 5 w 41"/>
                    <a:gd name="T3" fmla="*/ 0 h 47"/>
                    <a:gd name="T4" fmla="*/ 3 w 41"/>
                    <a:gd name="T5" fmla="*/ 3 h 47"/>
                    <a:gd name="T6" fmla="*/ 3 w 41"/>
                    <a:gd name="T7" fmla="*/ 10 h 47"/>
                    <a:gd name="T8" fmla="*/ 1 w 41"/>
                    <a:gd name="T9" fmla="*/ 21 h 47"/>
                    <a:gd name="T10" fmla="*/ 1 w 41"/>
                    <a:gd name="T11" fmla="*/ 23 h 47"/>
                    <a:gd name="T12" fmla="*/ 3 w 41"/>
                    <a:gd name="T13" fmla="*/ 23 h 47"/>
                    <a:gd name="T14" fmla="*/ 6 w 41"/>
                    <a:gd name="T15" fmla="*/ 25 h 47"/>
                    <a:gd name="T16" fmla="*/ 3 w 41"/>
                    <a:gd name="T17" fmla="*/ 29 h 47"/>
                    <a:gd name="T18" fmla="*/ 0 w 41"/>
                    <a:gd name="T19" fmla="*/ 31 h 47"/>
                    <a:gd name="T20" fmla="*/ 0 w 41"/>
                    <a:gd name="T21" fmla="*/ 34 h 47"/>
                    <a:gd name="T22" fmla="*/ 0 w 41"/>
                    <a:gd name="T23" fmla="*/ 39 h 47"/>
                    <a:gd name="T24" fmla="*/ 4 w 41"/>
                    <a:gd name="T25" fmla="*/ 42 h 47"/>
                    <a:gd name="T26" fmla="*/ 11 w 41"/>
                    <a:gd name="T27" fmla="*/ 41 h 47"/>
                    <a:gd name="T28" fmla="*/ 14 w 41"/>
                    <a:gd name="T29" fmla="*/ 37 h 47"/>
                    <a:gd name="T30" fmla="*/ 16 w 41"/>
                    <a:gd name="T31" fmla="*/ 34 h 47"/>
                    <a:gd name="T32" fmla="*/ 18 w 41"/>
                    <a:gd name="T33" fmla="*/ 37 h 47"/>
                    <a:gd name="T34" fmla="*/ 31 w 41"/>
                    <a:gd name="T35" fmla="*/ 43 h 47"/>
                    <a:gd name="T36" fmla="*/ 38 w 41"/>
                    <a:gd name="T37" fmla="*/ 46 h 47"/>
                    <a:gd name="T38" fmla="*/ 40 w 41"/>
                    <a:gd name="T39" fmla="*/ 41 h 47"/>
                    <a:gd name="T40" fmla="*/ 37 w 41"/>
                    <a:gd name="T41" fmla="*/ 31 h 47"/>
                    <a:gd name="T42" fmla="*/ 33 w 41"/>
                    <a:gd name="T43" fmla="*/ 26 h 47"/>
                    <a:gd name="T44" fmla="*/ 31 w 41"/>
                    <a:gd name="T45" fmla="*/ 23 h 47"/>
                    <a:gd name="T46" fmla="*/ 30 w 41"/>
                    <a:gd name="T47" fmla="*/ 22 h 47"/>
                    <a:gd name="T48" fmla="*/ 27 w 41"/>
                    <a:gd name="T49" fmla="*/ 22 h 47"/>
                    <a:gd name="T50" fmla="*/ 16 w 41"/>
                    <a:gd name="T51" fmla="*/ 19 h 47"/>
                    <a:gd name="T52" fmla="*/ 14 w 41"/>
                    <a:gd name="T53" fmla="*/ 15 h 47"/>
                    <a:gd name="T54" fmla="*/ 16 w 41"/>
                    <a:gd name="T55" fmla="*/ 13 h 47"/>
                    <a:gd name="T56" fmla="*/ 27 w 41"/>
                    <a:gd name="T57" fmla="*/ 12 h 47"/>
                    <a:gd name="T58" fmla="*/ 27 w 41"/>
                    <a:gd name="T59" fmla="*/ 3 h 47"/>
                    <a:gd name="T60" fmla="*/ 18 w 41"/>
                    <a:gd name="T61" fmla="*/ 4 h 47"/>
                    <a:gd name="T62" fmla="*/ 8 w 41"/>
                    <a:gd name="T63" fmla="*/ 0 h 4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41"/>
                    <a:gd name="T97" fmla="*/ 0 h 47"/>
                    <a:gd name="T98" fmla="*/ 41 w 41"/>
                    <a:gd name="T99" fmla="*/ 47 h 47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41" h="47">
                      <a:moveTo>
                        <a:pt x="8" y="0"/>
                      </a:moveTo>
                      <a:lnTo>
                        <a:pt x="5" y="0"/>
                      </a:lnTo>
                      <a:lnTo>
                        <a:pt x="3" y="3"/>
                      </a:lnTo>
                      <a:lnTo>
                        <a:pt x="3" y="10"/>
                      </a:lnTo>
                      <a:lnTo>
                        <a:pt x="1" y="21"/>
                      </a:lnTo>
                      <a:lnTo>
                        <a:pt x="1" y="23"/>
                      </a:lnTo>
                      <a:lnTo>
                        <a:pt x="3" y="23"/>
                      </a:lnTo>
                      <a:lnTo>
                        <a:pt x="6" y="25"/>
                      </a:lnTo>
                      <a:lnTo>
                        <a:pt x="3" y="29"/>
                      </a:lnTo>
                      <a:lnTo>
                        <a:pt x="0" y="31"/>
                      </a:lnTo>
                      <a:lnTo>
                        <a:pt x="0" y="34"/>
                      </a:lnTo>
                      <a:lnTo>
                        <a:pt x="0" y="39"/>
                      </a:lnTo>
                      <a:lnTo>
                        <a:pt x="4" y="42"/>
                      </a:lnTo>
                      <a:lnTo>
                        <a:pt x="11" y="41"/>
                      </a:lnTo>
                      <a:lnTo>
                        <a:pt x="14" y="37"/>
                      </a:lnTo>
                      <a:lnTo>
                        <a:pt x="16" y="34"/>
                      </a:lnTo>
                      <a:lnTo>
                        <a:pt x="18" y="37"/>
                      </a:lnTo>
                      <a:lnTo>
                        <a:pt x="31" y="43"/>
                      </a:lnTo>
                      <a:lnTo>
                        <a:pt x="38" y="46"/>
                      </a:lnTo>
                      <a:lnTo>
                        <a:pt x="40" y="41"/>
                      </a:lnTo>
                      <a:lnTo>
                        <a:pt x="37" y="31"/>
                      </a:lnTo>
                      <a:lnTo>
                        <a:pt x="33" y="26"/>
                      </a:lnTo>
                      <a:lnTo>
                        <a:pt x="31" y="23"/>
                      </a:lnTo>
                      <a:lnTo>
                        <a:pt x="30" y="22"/>
                      </a:lnTo>
                      <a:lnTo>
                        <a:pt x="27" y="22"/>
                      </a:lnTo>
                      <a:lnTo>
                        <a:pt x="16" y="19"/>
                      </a:lnTo>
                      <a:lnTo>
                        <a:pt x="14" y="15"/>
                      </a:lnTo>
                      <a:lnTo>
                        <a:pt x="16" y="13"/>
                      </a:lnTo>
                      <a:lnTo>
                        <a:pt x="27" y="12"/>
                      </a:lnTo>
                      <a:lnTo>
                        <a:pt x="27" y="3"/>
                      </a:lnTo>
                      <a:lnTo>
                        <a:pt x="18" y="4"/>
                      </a:lnTo>
                      <a:lnTo>
                        <a:pt x="8" y="0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252" name="Freeform 237"/>
              <p:cNvSpPr>
                <a:spLocks/>
              </p:cNvSpPr>
              <p:nvPr/>
            </p:nvSpPr>
            <p:spPr bwMode="auto">
              <a:xfrm>
                <a:off x="1838" y="1460"/>
                <a:ext cx="256" cy="294"/>
              </a:xfrm>
              <a:custGeom>
                <a:avLst/>
                <a:gdLst>
                  <a:gd name="T0" fmla="*/ 9 w 300"/>
                  <a:gd name="T1" fmla="*/ 39 h 317"/>
                  <a:gd name="T2" fmla="*/ 11 w 300"/>
                  <a:gd name="T3" fmla="*/ 40 h 317"/>
                  <a:gd name="T4" fmla="*/ 14 w 300"/>
                  <a:gd name="T5" fmla="*/ 45 h 317"/>
                  <a:gd name="T6" fmla="*/ 15 w 300"/>
                  <a:gd name="T7" fmla="*/ 48 h 317"/>
                  <a:gd name="T8" fmla="*/ 15 w 300"/>
                  <a:gd name="T9" fmla="*/ 56 h 317"/>
                  <a:gd name="T10" fmla="*/ 15 w 300"/>
                  <a:gd name="T11" fmla="*/ 70 h 317"/>
                  <a:gd name="T12" fmla="*/ 14 w 300"/>
                  <a:gd name="T13" fmla="*/ 76 h 317"/>
                  <a:gd name="T14" fmla="*/ 12 w 300"/>
                  <a:gd name="T15" fmla="*/ 75 h 317"/>
                  <a:gd name="T16" fmla="*/ 11 w 300"/>
                  <a:gd name="T17" fmla="*/ 81 h 317"/>
                  <a:gd name="T18" fmla="*/ 14 w 300"/>
                  <a:gd name="T19" fmla="*/ 86 h 317"/>
                  <a:gd name="T20" fmla="*/ 15 w 300"/>
                  <a:gd name="T21" fmla="*/ 82 h 317"/>
                  <a:gd name="T22" fmla="*/ 17 w 300"/>
                  <a:gd name="T23" fmla="*/ 92 h 317"/>
                  <a:gd name="T24" fmla="*/ 20 w 300"/>
                  <a:gd name="T25" fmla="*/ 96 h 317"/>
                  <a:gd name="T26" fmla="*/ 22 w 300"/>
                  <a:gd name="T27" fmla="*/ 101 h 317"/>
                  <a:gd name="T28" fmla="*/ 22 w 300"/>
                  <a:gd name="T29" fmla="*/ 95 h 317"/>
                  <a:gd name="T30" fmla="*/ 20 w 300"/>
                  <a:gd name="T31" fmla="*/ 92 h 317"/>
                  <a:gd name="T32" fmla="*/ 22 w 300"/>
                  <a:gd name="T33" fmla="*/ 94 h 317"/>
                  <a:gd name="T34" fmla="*/ 23 w 300"/>
                  <a:gd name="T35" fmla="*/ 99 h 317"/>
                  <a:gd name="T36" fmla="*/ 25 w 300"/>
                  <a:gd name="T37" fmla="*/ 94 h 317"/>
                  <a:gd name="T38" fmla="*/ 23 w 300"/>
                  <a:gd name="T39" fmla="*/ 86 h 317"/>
                  <a:gd name="T40" fmla="*/ 22 w 300"/>
                  <a:gd name="T41" fmla="*/ 82 h 317"/>
                  <a:gd name="T42" fmla="*/ 20 w 300"/>
                  <a:gd name="T43" fmla="*/ 77 h 317"/>
                  <a:gd name="T44" fmla="*/ 20 w 300"/>
                  <a:gd name="T45" fmla="*/ 68 h 317"/>
                  <a:gd name="T46" fmla="*/ 22 w 300"/>
                  <a:gd name="T47" fmla="*/ 68 h 317"/>
                  <a:gd name="T48" fmla="*/ 23 w 300"/>
                  <a:gd name="T49" fmla="*/ 80 h 317"/>
                  <a:gd name="T50" fmla="*/ 24 w 300"/>
                  <a:gd name="T51" fmla="*/ 78 h 317"/>
                  <a:gd name="T52" fmla="*/ 27 w 300"/>
                  <a:gd name="T53" fmla="*/ 75 h 317"/>
                  <a:gd name="T54" fmla="*/ 27 w 300"/>
                  <a:gd name="T55" fmla="*/ 70 h 317"/>
                  <a:gd name="T56" fmla="*/ 27 w 300"/>
                  <a:gd name="T57" fmla="*/ 70 h 317"/>
                  <a:gd name="T58" fmla="*/ 27 w 300"/>
                  <a:gd name="T59" fmla="*/ 66 h 317"/>
                  <a:gd name="T60" fmla="*/ 27 w 300"/>
                  <a:gd name="T61" fmla="*/ 63 h 317"/>
                  <a:gd name="T62" fmla="*/ 26 w 300"/>
                  <a:gd name="T63" fmla="*/ 65 h 317"/>
                  <a:gd name="T64" fmla="*/ 25 w 300"/>
                  <a:gd name="T65" fmla="*/ 60 h 317"/>
                  <a:gd name="T66" fmla="*/ 22 w 300"/>
                  <a:gd name="T67" fmla="*/ 53 h 317"/>
                  <a:gd name="T68" fmla="*/ 20 w 300"/>
                  <a:gd name="T69" fmla="*/ 52 h 317"/>
                  <a:gd name="T70" fmla="*/ 22 w 300"/>
                  <a:gd name="T71" fmla="*/ 48 h 317"/>
                  <a:gd name="T72" fmla="*/ 22 w 300"/>
                  <a:gd name="T73" fmla="*/ 43 h 317"/>
                  <a:gd name="T74" fmla="*/ 22 w 300"/>
                  <a:gd name="T75" fmla="*/ 41 h 317"/>
                  <a:gd name="T76" fmla="*/ 20 w 300"/>
                  <a:gd name="T77" fmla="*/ 37 h 317"/>
                  <a:gd name="T78" fmla="*/ 20 w 300"/>
                  <a:gd name="T79" fmla="*/ 31 h 317"/>
                  <a:gd name="T80" fmla="*/ 19 w 300"/>
                  <a:gd name="T81" fmla="*/ 30 h 317"/>
                  <a:gd name="T82" fmla="*/ 17 w 300"/>
                  <a:gd name="T83" fmla="*/ 29 h 317"/>
                  <a:gd name="T84" fmla="*/ 17 w 300"/>
                  <a:gd name="T85" fmla="*/ 25 h 317"/>
                  <a:gd name="T86" fmla="*/ 16 w 300"/>
                  <a:gd name="T87" fmla="*/ 24 h 317"/>
                  <a:gd name="T88" fmla="*/ 13 w 300"/>
                  <a:gd name="T89" fmla="*/ 16 h 317"/>
                  <a:gd name="T90" fmla="*/ 10 w 300"/>
                  <a:gd name="T91" fmla="*/ 15 h 317"/>
                  <a:gd name="T92" fmla="*/ 8 w 300"/>
                  <a:gd name="T93" fmla="*/ 13 h 317"/>
                  <a:gd name="T94" fmla="*/ 9 w 300"/>
                  <a:gd name="T95" fmla="*/ 6 h 317"/>
                  <a:gd name="T96" fmla="*/ 7 w 300"/>
                  <a:gd name="T97" fmla="*/ 6 h 317"/>
                  <a:gd name="T98" fmla="*/ 6 w 300"/>
                  <a:gd name="T99" fmla="*/ 18 h 317"/>
                  <a:gd name="T100" fmla="*/ 7 w 300"/>
                  <a:gd name="T101" fmla="*/ 29 h 317"/>
                  <a:gd name="T102" fmla="*/ 5 w 300"/>
                  <a:gd name="T103" fmla="*/ 19 h 317"/>
                  <a:gd name="T104" fmla="*/ 5 w 300"/>
                  <a:gd name="T105" fmla="*/ 6 h 317"/>
                  <a:gd name="T106" fmla="*/ 5 w 300"/>
                  <a:gd name="T107" fmla="*/ 0 h 317"/>
                  <a:gd name="T108" fmla="*/ 3 w 300"/>
                  <a:gd name="T109" fmla="*/ 6 h 317"/>
                  <a:gd name="T110" fmla="*/ 2 w 300"/>
                  <a:gd name="T111" fmla="*/ 18 h 317"/>
                  <a:gd name="T112" fmla="*/ 3 w 300"/>
                  <a:gd name="T113" fmla="*/ 22 h 317"/>
                  <a:gd name="T114" fmla="*/ 3 w 300"/>
                  <a:gd name="T115" fmla="*/ 34 h 317"/>
                  <a:gd name="T116" fmla="*/ 3 w 300"/>
                  <a:gd name="T117" fmla="*/ 34 h 317"/>
                  <a:gd name="T118" fmla="*/ 7 w 300"/>
                  <a:gd name="T119" fmla="*/ 39 h 31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00"/>
                  <a:gd name="T181" fmla="*/ 0 h 317"/>
                  <a:gd name="T182" fmla="*/ 300 w 300"/>
                  <a:gd name="T183" fmla="*/ 317 h 317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00" h="317">
                    <a:moveTo>
                      <a:pt x="86" y="122"/>
                    </a:moveTo>
                    <a:lnTo>
                      <a:pt x="100" y="123"/>
                    </a:lnTo>
                    <a:lnTo>
                      <a:pt x="100" y="121"/>
                    </a:lnTo>
                    <a:lnTo>
                      <a:pt x="101" y="120"/>
                    </a:lnTo>
                    <a:lnTo>
                      <a:pt x="104" y="122"/>
                    </a:lnTo>
                    <a:lnTo>
                      <a:pt x="112" y="124"/>
                    </a:lnTo>
                    <a:lnTo>
                      <a:pt x="123" y="128"/>
                    </a:lnTo>
                    <a:lnTo>
                      <a:pt x="145" y="137"/>
                    </a:lnTo>
                    <a:lnTo>
                      <a:pt x="148" y="140"/>
                    </a:lnTo>
                    <a:lnTo>
                      <a:pt x="149" y="142"/>
                    </a:lnTo>
                    <a:lnTo>
                      <a:pt x="146" y="147"/>
                    </a:lnTo>
                    <a:lnTo>
                      <a:pt x="155" y="147"/>
                    </a:lnTo>
                    <a:lnTo>
                      <a:pt x="160" y="148"/>
                    </a:lnTo>
                    <a:lnTo>
                      <a:pt x="165" y="155"/>
                    </a:lnTo>
                    <a:lnTo>
                      <a:pt x="168" y="174"/>
                    </a:lnTo>
                    <a:lnTo>
                      <a:pt x="168" y="191"/>
                    </a:lnTo>
                    <a:lnTo>
                      <a:pt x="161" y="206"/>
                    </a:lnTo>
                    <a:lnTo>
                      <a:pt x="161" y="217"/>
                    </a:lnTo>
                    <a:lnTo>
                      <a:pt x="159" y="224"/>
                    </a:lnTo>
                    <a:lnTo>
                      <a:pt x="152" y="232"/>
                    </a:lnTo>
                    <a:lnTo>
                      <a:pt x="146" y="236"/>
                    </a:lnTo>
                    <a:lnTo>
                      <a:pt x="140" y="237"/>
                    </a:lnTo>
                    <a:lnTo>
                      <a:pt x="135" y="236"/>
                    </a:lnTo>
                    <a:lnTo>
                      <a:pt x="129" y="235"/>
                    </a:lnTo>
                    <a:lnTo>
                      <a:pt x="122" y="238"/>
                    </a:lnTo>
                    <a:lnTo>
                      <a:pt x="117" y="247"/>
                    </a:lnTo>
                    <a:lnTo>
                      <a:pt x="118" y="250"/>
                    </a:lnTo>
                    <a:lnTo>
                      <a:pt x="121" y="256"/>
                    </a:lnTo>
                    <a:lnTo>
                      <a:pt x="130" y="262"/>
                    </a:lnTo>
                    <a:lnTo>
                      <a:pt x="145" y="264"/>
                    </a:lnTo>
                    <a:lnTo>
                      <a:pt x="153" y="259"/>
                    </a:lnTo>
                    <a:lnTo>
                      <a:pt x="157" y="256"/>
                    </a:lnTo>
                    <a:lnTo>
                      <a:pt x="155" y="254"/>
                    </a:lnTo>
                    <a:lnTo>
                      <a:pt x="172" y="272"/>
                    </a:lnTo>
                    <a:lnTo>
                      <a:pt x="186" y="274"/>
                    </a:lnTo>
                    <a:lnTo>
                      <a:pt x="187" y="282"/>
                    </a:lnTo>
                    <a:lnTo>
                      <a:pt x="194" y="290"/>
                    </a:lnTo>
                    <a:lnTo>
                      <a:pt x="206" y="296"/>
                    </a:lnTo>
                    <a:lnTo>
                      <a:pt x="212" y="299"/>
                    </a:lnTo>
                    <a:lnTo>
                      <a:pt x="218" y="302"/>
                    </a:lnTo>
                    <a:lnTo>
                      <a:pt x="222" y="308"/>
                    </a:lnTo>
                    <a:lnTo>
                      <a:pt x="232" y="316"/>
                    </a:lnTo>
                    <a:lnTo>
                      <a:pt x="238" y="316"/>
                    </a:lnTo>
                    <a:lnTo>
                      <a:pt x="239" y="308"/>
                    </a:lnTo>
                    <a:lnTo>
                      <a:pt x="233" y="296"/>
                    </a:lnTo>
                    <a:lnTo>
                      <a:pt x="229" y="290"/>
                    </a:lnTo>
                    <a:lnTo>
                      <a:pt x="223" y="286"/>
                    </a:lnTo>
                    <a:lnTo>
                      <a:pt x="220" y="284"/>
                    </a:lnTo>
                    <a:lnTo>
                      <a:pt x="220" y="282"/>
                    </a:lnTo>
                    <a:lnTo>
                      <a:pt x="225" y="282"/>
                    </a:lnTo>
                    <a:lnTo>
                      <a:pt x="239" y="287"/>
                    </a:lnTo>
                    <a:lnTo>
                      <a:pt x="251" y="293"/>
                    </a:lnTo>
                    <a:lnTo>
                      <a:pt x="257" y="301"/>
                    </a:lnTo>
                    <a:lnTo>
                      <a:pt x="258" y="304"/>
                    </a:lnTo>
                    <a:lnTo>
                      <a:pt x="262" y="304"/>
                    </a:lnTo>
                    <a:lnTo>
                      <a:pt x="264" y="301"/>
                    </a:lnTo>
                    <a:lnTo>
                      <a:pt x="268" y="291"/>
                    </a:lnTo>
                    <a:lnTo>
                      <a:pt x="269" y="282"/>
                    </a:lnTo>
                    <a:lnTo>
                      <a:pt x="264" y="275"/>
                    </a:lnTo>
                    <a:lnTo>
                      <a:pt x="256" y="265"/>
                    </a:lnTo>
                    <a:lnTo>
                      <a:pt x="247" y="258"/>
                    </a:lnTo>
                    <a:lnTo>
                      <a:pt x="242" y="256"/>
                    </a:lnTo>
                    <a:lnTo>
                      <a:pt x="237" y="255"/>
                    </a:lnTo>
                    <a:lnTo>
                      <a:pt x="235" y="247"/>
                    </a:lnTo>
                    <a:lnTo>
                      <a:pt x="230" y="245"/>
                    </a:lnTo>
                    <a:lnTo>
                      <a:pt x="225" y="239"/>
                    </a:lnTo>
                    <a:lnTo>
                      <a:pt x="224" y="228"/>
                    </a:lnTo>
                    <a:lnTo>
                      <a:pt x="222" y="217"/>
                    </a:lnTo>
                    <a:lnTo>
                      <a:pt x="223" y="209"/>
                    </a:lnTo>
                    <a:lnTo>
                      <a:pt x="225" y="206"/>
                    </a:lnTo>
                    <a:lnTo>
                      <a:pt x="229" y="205"/>
                    </a:lnTo>
                    <a:lnTo>
                      <a:pt x="235" y="209"/>
                    </a:lnTo>
                    <a:lnTo>
                      <a:pt x="238" y="214"/>
                    </a:lnTo>
                    <a:lnTo>
                      <a:pt x="242" y="224"/>
                    </a:lnTo>
                    <a:lnTo>
                      <a:pt x="249" y="245"/>
                    </a:lnTo>
                    <a:lnTo>
                      <a:pt x="252" y="247"/>
                    </a:lnTo>
                    <a:lnTo>
                      <a:pt x="257" y="247"/>
                    </a:lnTo>
                    <a:lnTo>
                      <a:pt x="265" y="242"/>
                    </a:lnTo>
                    <a:lnTo>
                      <a:pt x="274" y="237"/>
                    </a:lnTo>
                    <a:lnTo>
                      <a:pt x="282" y="233"/>
                    </a:lnTo>
                    <a:lnTo>
                      <a:pt x="287" y="232"/>
                    </a:lnTo>
                    <a:lnTo>
                      <a:pt x="295" y="229"/>
                    </a:lnTo>
                    <a:lnTo>
                      <a:pt x="299" y="226"/>
                    </a:lnTo>
                    <a:lnTo>
                      <a:pt x="296" y="218"/>
                    </a:lnTo>
                    <a:lnTo>
                      <a:pt x="290" y="217"/>
                    </a:lnTo>
                    <a:lnTo>
                      <a:pt x="287" y="215"/>
                    </a:lnTo>
                    <a:lnTo>
                      <a:pt x="287" y="213"/>
                    </a:lnTo>
                    <a:lnTo>
                      <a:pt x="297" y="210"/>
                    </a:lnTo>
                    <a:lnTo>
                      <a:pt x="297" y="206"/>
                    </a:lnTo>
                    <a:lnTo>
                      <a:pt x="296" y="204"/>
                    </a:lnTo>
                    <a:lnTo>
                      <a:pt x="292" y="202"/>
                    </a:lnTo>
                    <a:lnTo>
                      <a:pt x="291" y="197"/>
                    </a:lnTo>
                    <a:lnTo>
                      <a:pt x="287" y="195"/>
                    </a:lnTo>
                    <a:lnTo>
                      <a:pt x="283" y="196"/>
                    </a:lnTo>
                    <a:lnTo>
                      <a:pt x="277" y="199"/>
                    </a:lnTo>
                    <a:lnTo>
                      <a:pt x="274" y="199"/>
                    </a:lnTo>
                    <a:lnTo>
                      <a:pt x="273" y="195"/>
                    </a:lnTo>
                    <a:lnTo>
                      <a:pt x="273" y="190"/>
                    </a:lnTo>
                    <a:lnTo>
                      <a:pt x="269" y="184"/>
                    </a:lnTo>
                    <a:lnTo>
                      <a:pt x="263" y="179"/>
                    </a:lnTo>
                    <a:lnTo>
                      <a:pt x="245" y="174"/>
                    </a:lnTo>
                    <a:lnTo>
                      <a:pt x="234" y="164"/>
                    </a:lnTo>
                    <a:lnTo>
                      <a:pt x="226" y="166"/>
                    </a:lnTo>
                    <a:lnTo>
                      <a:pt x="222" y="165"/>
                    </a:lnTo>
                    <a:lnTo>
                      <a:pt x="222" y="160"/>
                    </a:lnTo>
                    <a:lnTo>
                      <a:pt x="224" y="156"/>
                    </a:lnTo>
                    <a:lnTo>
                      <a:pt x="225" y="147"/>
                    </a:lnTo>
                    <a:lnTo>
                      <a:pt x="235" y="147"/>
                    </a:lnTo>
                    <a:lnTo>
                      <a:pt x="238" y="142"/>
                    </a:lnTo>
                    <a:lnTo>
                      <a:pt x="238" y="139"/>
                    </a:lnTo>
                    <a:lnTo>
                      <a:pt x="235" y="134"/>
                    </a:lnTo>
                    <a:lnTo>
                      <a:pt x="234" y="131"/>
                    </a:lnTo>
                    <a:lnTo>
                      <a:pt x="234" y="128"/>
                    </a:lnTo>
                    <a:lnTo>
                      <a:pt x="235" y="125"/>
                    </a:lnTo>
                    <a:lnTo>
                      <a:pt x="236" y="119"/>
                    </a:lnTo>
                    <a:lnTo>
                      <a:pt x="234" y="115"/>
                    </a:lnTo>
                    <a:lnTo>
                      <a:pt x="225" y="114"/>
                    </a:lnTo>
                    <a:lnTo>
                      <a:pt x="224" y="102"/>
                    </a:lnTo>
                    <a:lnTo>
                      <a:pt x="219" y="101"/>
                    </a:lnTo>
                    <a:lnTo>
                      <a:pt x="210" y="96"/>
                    </a:lnTo>
                    <a:lnTo>
                      <a:pt x="209" y="92"/>
                    </a:lnTo>
                    <a:lnTo>
                      <a:pt x="206" y="89"/>
                    </a:lnTo>
                    <a:lnTo>
                      <a:pt x="200" y="92"/>
                    </a:lnTo>
                    <a:lnTo>
                      <a:pt x="194" y="94"/>
                    </a:lnTo>
                    <a:lnTo>
                      <a:pt x="190" y="94"/>
                    </a:lnTo>
                    <a:lnTo>
                      <a:pt x="191" y="89"/>
                    </a:lnTo>
                    <a:lnTo>
                      <a:pt x="194" y="82"/>
                    </a:lnTo>
                    <a:lnTo>
                      <a:pt x="192" y="77"/>
                    </a:lnTo>
                    <a:lnTo>
                      <a:pt x="190" y="75"/>
                    </a:lnTo>
                    <a:lnTo>
                      <a:pt x="185" y="75"/>
                    </a:lnTo>
                    <a:lnTo>
                      <a:pt x="179" y="76"/>
                    </a:lnTo>
                    <a:lnTo>
                      <a:pt x="172" y="73"/>
                    </a:lnTo>
                    <a:lnTo>
                      <a:pt x="162" y="60"/>
                    </a:lnTo>
                    <a:lnTo>
                      <a:pt x="155" y="51"/>
                    </a:lnTo>
                    <a:lnTo>
                      <a:pt x="142" y="47"/>
                    </a:lnTo>
                    <a:lnTo>
                      <a:pt x="122" y="44"/>
                    </a:lnTo>
                    <a:lnTo>
                      <a:pt x="113" y="47"/>
                    </a:lnTo>
                    <a:lnTo>
                      <a:pt x="106" y="44"/>
                    </a:lnTo>
                    <a:lnTo>
                      <a:pt x="100" y="38"/>
                    </a:lnTo>
                    <a:lnTo>
                      <a:pt x="83" y="42"/>
                    </a:lnTo>
                    <a:lnTo>
                      <a:pt x="86" y="38"/>
                    </a:lnTo>
                    <a:lnTo>
                      <a:pt x="89" y="26"/>
                    </a:lnTo>
                    <a:lnTo>
                      <a:pt x="91" y="15"/>
                    </a:lnTo>
                    <a:lnTo>
                      <a:pt x="91" y="7"/>
                    </a:lnTo>
                    <a:lnTo>
                      <a:pt x="86" y="3"/>
                    </a:lnTo>
                    <a:lnTo>
                      <a:pt x="76" y="5"/>
                    </a:lnTo>
                    <a:lnTo>
                      <a:pt x="66" y="11"/>
                    </a:lnTo>
                    <a:lnTo>
                      <a:pt x="60" y="22"/>
                    </a:lnTo>
                    <a:lnTo>
                      <a:pt x="58" y="34"/>
                    </a:lnTo>
                    <a:lnTo>
                      <a:pt x="61" y="56"/>
                    </a:lnTo>
                    <a:lnTo>
                      <a:pt x="76" y="76"/>
                    </a:lnTo>
                    <a:lnTo>
                      <a:pt x="78" y="85"/>
                    </a:lnTo>
                    <a:lnTo>
                      <a:pt x="76" y="89"/>
                    </a:lnTo>
                    <a:lnTo>
                      <a:pt x="73" y="89"/>
                    </a:lnTo>
                    <a:lnTo>
                      <a:pt x="61" y="75"/>
                    </a:lnTo>
                    <a:lnTo>
                      <a:pt x="52" y="58"/>
                    </a:lnTo>
                    <a:lnTo>
                      <a:pt x="45" y="35"/>
                    </a:lnTo>
                    <a:lnTo>
                      <a:pt x="47" y="26"/>
                    </a:lnTo>
                    <a:lnTo>
                      <a:pt x="50" y="15"/>
                    </a:lnTo>
                    <a:lnTo>
                      <a:pt x="55" y="3"/>
                    </a:lnTo>
                    <a:lnTo>
                      <a:pt x="54" y="2"/>
                    </a:lnTo>
                    <a:lnTo>
                      <a:pt x="49" y="0"/>
                    </a:lnTo>
                    <a:lnTo>
                      <a:pt x="43" y="0"/>
                    </a:lnTo>
                    <a:lnTo>
                      <a:pt x="36" y="2"/>
                    </a:lnTo>
                    <a:lnTo>
                      <a:pt x="19" y="13"/>
                    </a:lnTo>
                    <a:lnTo>
                      <a:pt x="11" y="28"/>
                    </a:lnTo>
                    <a:lnTo>
                      <a:pt x="4" y="41"/>
                    </a:lnTo>
                    <a:lnTo>
                      <a:pt x="2" y="55"/>
                    </a:lnTo>
                    <a:lnTo>
                      <a:pt x="0" y="57"/>
                    </a:lnTo>
                    <a:lnTo>
                      <a:pt x="1" y="61"/>
                    </a:lnTo>
                    <a:lnTo>
                      <a:pt x="4" y="67"/>
                    </a:lnTo>
                    <a:lnTo>
                      <a:pt x="16" y="83"/>
                    </a:lnTo>
                    <a:lnTo>
                      <a:pt x="26" y="102"/>
                    </a:lnTo>
                    <a:lnTo>
                      <a:pt x="24" y="106"/>
                    </a:lnTo>
                    <a:lnTo>
                      <a:pt x="27" y="110"/>
                    </a:lnTo>
                    <a:lnTo>
                      <a:pt x="30" y="107"/>
                    </a:lnTo>
                    <a:lnTo>
                      <a:pt x="34" y="106"/>
                    </a:lnTo>
                    <a:lnTo>
                      <a:pt x="39" y="109"/>
                    </a:lnTo>
                    <a:lnTo>
                      <a:pt x="52" y="115"/>
                    </a:lnTo>
                    <a:lnTo>
                      <a:pt x="66" y="120"/>
                    </a:lnTo>
                    <a:lnTo>
                      <a:pt x="86" y="12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3" name="Freeform 238"/>
              <p:cNvSpPr>
                <a:spLocks/>
              </p:cNvSpPr>
              <p:nvPr/>
            </p:nvSpPr>
            <p:spPr bwMode="auto">
              <a:xfrm>
                <a:off x="1780" y="1678"/>
                <a:ext cx="74" cy="55"/>
              </a:xfrm>
              <a:custGeom>
                <a:avLst/>
                <a:gdLst>
                  <a:gd name="T0" fmla="*/ 3 w 87"/>
                  <a:gd name="T1" fmla="*/ 13 h 59"/>
                  <a:gd name="T2" fmla="*/ 0 w 87"/>
                  <a:gd name="T3" fmla="*/ 16 h 59"/>
                  <a:gd name="T4" fmla="*/ 3 w 87"/>
                  <a:gd name="T5" fmla="*/ 16 h 59"/>
                  <a:gd name="T6" fmla="*/ 3 w 87"/>
                  <a:gd name="T7" fmla="*/ 16 h 59"/>
                  <a:gd name="T8" fmla="*/ 3 w 87"/>
                  <a:gd name="T9" fmla="*/ 18 h 59"/>
                  <a:gd name="T10" fmla="*/ 3 w 87"/>
                  <a:gd name="T11" fmla="*/ 19 h 59"/>
                  <a:gd name="T12" fmla="*/ 3 w 87"/>
                  <a:gd name="T13" fmla="*/ 20 h 59"/>
                  <a:gd name="T14" fmla="*/ 3 w 87"/>
                  <a:gd name="T15" fmla="*/ 19 h 59"/>
                  <a:gd name="T16" fmla="*/ 6 w 87"/>
                  <a:gd name="T17" fmla="*/ 16 h 59"/>
                  <a:gd name="T18" fmla="*/ 7 w 87"/>
                  <a:gd name="T19" fmla="*/ 17 h 59"/>
                  <a:gd name="T20" fmla="*/ 8 w 87"/>
                  <a:gd name="T21" fmla="*/ 15 h 59"/>
                  <a:gd name="T22" fmla="*/ 8 w 87"/>
                  <a:gd name="T23" fmla="*/ 13 h 59"/>
                  <a:gd name="T24" fmla="*/ 7 w 87"/>
                  <a:gd name="T25" fmla="*/ 9 h 59"/>
                  <a:gd name="T26" fmla="*/ 6 w 87"/>
                  <a:gd name="T27" fmla="*/ 7 h 59"/>
                  <a:gd name="T28" fmla="*/ 5 w 87"/>
                  <a:gd name="T29" fmla="*/ 7 h 59"/>
                  <a:gd name="T30" fmla="*/ 4 w 87"/>
                  <a:gd name="T31" fmla="*/ 7 h 59"/>
                  <a:gd name="T32" fmla="*/ 3 w 87"/>
                  <a:gd name="T33" fmla="*/ 7 h 59"/>
                  <a:gd name="T34" fmla="*/ 3 w 87"/>
                  <a:gd name="T35" fmla="*/ 0 h 59"/>
                  <a:gd name="T36" fmla="*/ 3 w 87"/>
                  <a:gd name="T37" fmla="*/ 7 h 59"/>
                  <a:gd name="T38" fmla="*/ 3 w 87"/>
                  <a:gd name="T39" fmla="*/ 7 h 59"/>
                  <a:gd name="T40" fmla="*/ 3 w 87"/>
                  <a:gd name="T41" fmla="*/ 7 h 59"/>
                  <a:gd name="T42" fmla="*/ 3 w 87"/>
                  <a:gd name="T43" fmla="*/ 7 h 59"/>
                  <a:gd name="T44" fmla="*/ 3 w 87"/>
                  <a:gd name="T45" fmla="*/ 13 h 5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7"/>
                  <a:gd name="T70" fmla="*/ 0 h 59"/>
                  <a:gd name="T71" fmla="*/ 87 w 87"/>
                  <a:gd name="T72" fmla="*/ 59 h 5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7" h="59">
                    <a:moveTo>
                      <a:pt x="5" y="35"/>
                    </a:moveTo>
                    <a:lnTo>
                      <a:pt x="0" y="44"/>
                    </a:lnTo>
                    <a:lnTo>
                      <a:pt x="10" y="43"/>
                    </a:lnTo>
                    <a:lnTo>
                      <a:pt x="15" y="44"/>
                    </a:lnTo>
                    <a:lnTo>
                      <a:pt x="16" y="50"/>
                    </a:lnTo>
                    <a:lnTo>
                      <a:pt x="21" y="54"/>
                    </a:lnTo>
                    <a:lnTo>
                      <a:pt x="29" y="58"/>
                    </a:lnTo>
                    <a:lnTo>
                      <a:pt x="35" y="54"/>
                    </a:lnTo>
                    <a:lnTo>
                      <a:pt x="58" y="43"/>
                    </a:lnTo>
                    <a:lnTo>
                      <a:pt x="77" y="47"/>
                    </a:lnTo>
                    <a:lnTo>
                      <a:pt x="86" y="41"/>
                    </a:lnTo>
                    <a:lnTo>
                      <a:pt x="79" y="34"/>
                    </a:lnTo>
                    <a:lnTo>
                      <a:pt x="73" y="27"/>
                    </a:lnTo>
                    <a:lnTo>
                      <a:pt x="64" y="23"/>
                    </a:lnTo>
                    <a:lnTo>
                      <a:pt x="54" y="16"/>
                    </a:lnTo>
                    <a:lnTo>
                      <a:pt x="45" y="11"/>
                    </a:lnTo>
                    <a:lnTo>
                      <a:pt x="35" y="10"/>
                    </a:lnTo>
                    <a:lnTo>
                      <a:pt x="34" y="0"/>
                    </a:lnTo>
                    <a:lnTo>
                      <a:pt x="23" y="13"/>
                    </a:lnTo>
                    <a:lnTo>
                      <a:pt x="19" y="13"/>
                    </a:lnTo>
                    <a:lnTo>
                      <a:pt x="13" y="17"/>
                    </a:lnTo>
                    <a:lnTo>
                      <a:pt x="6" y="23"/>
                    </a:lnTo>
                    <a:lnTo>
                      <a:pt x="5" y="3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4" name="Freeform 239"/>
              <p:cNvSpPr>
                <a:spLocks/>
              </p:cNvSpPr>
              <p:nvPr/>
            </p:nvSpPr>
            <p:spPr bwMode="auto">
              <a:xfrm>
                <a:off x="1742" y="1204"/>
                <a:ext cx="29" cy="17"/>
              </a:xfrm>
              <a:custGeom>
                <a:avLst/>
                <a:gdLst>
                  <a:gd name="T0" fmla="*/ 3 w 34"/>
                  <a:gd name="T1" fmla="*/ 0 h 19"/>
                  <a:gd name="T2" fmla="*/ 2 w 34"/>
                  <a:gd name="T3" fmla="*/ 0 h 19"/>
                  <a:gd name="T4" fmla="*/ 0 w 34"/>
                  <a:gd name="T5" fmla="*/ 4 h 19"/>
                  <a:gd name="T6" fmla="*/ 1 w 34"/>
                  <a:gd name="T7" fmla="*/ 4 h 19"/>
                  <a:gd name="T8" fmla="*/ 3 w 34"/>
                  <a:gd name="T9" fmla="*/ 4 h 19"/>
                  <a:gd name="T10" fmla="*/ 3 w 34"/>
                  <a:gd name="T11" fmla="*/ 4 h 19"/>
                  <a:gd name="T12" fmla="*/ 3 w 34"/>
                  <a:gd name="T13" fmla="*/ 0 h 19"/>
                  <a:gd name="T14" fmla="*/ 3 w 34"/>
                  <a:gd name="T15" fmla="*/ 0 h 19"/>
                  <a:gd name="T16" fmla="*/ 3 w 34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4"/>
                  <a:gd name="T28" fmla="*/ 0 h 19"/>
                  <a:gd name="T29" fmla="*/ 34 w 34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4" h="19">
                    <a:moveTo>
                      <a:pt x="8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1" y="15"/>
                    </a:lnTo>
                    <a:lnTo>
                      <a:pt x="25" y="18"/>
                    </a:lnTo>
                    <a:lnTo>
                      <a:pt x="33" y="11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8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5" name="Freeform 240"/>
              <p:cNvSpPr>
                <a:spLocks/>
              </p:cNvSpPr>
              <p:nvPr/>
            </p:nvSpPr>
            <p:spPr bwMode="auto">
              <a:xfrm>
                <a:off x="1595" y="1379"/>
                <a:ext cx="77" cy="113"/>
              </a:xfrm>
              <a:custGeom>
                <a:avLst/>
                <a:gdLst>
                  <a:gd name="T0" fmla="*/ 3 w 90"/>
                  <a:gd name="T1" fmla="*/ 16 h 122"/>
                  <a:gd name="T2" fmla="*/ 3 w 90"/>
                  <a:gd name="T3" fmla="*/ 15 h 122"/>
                  <a:gd name="T4" fmla="*/ 2 w 90"/>
                  <a:gd name="T5" fmla="*/ 15 h 122"/>
                  <a:gd name="T6" fmla="*/ 0 w 90"/>
                  <a:gd name="T7" fmla="*/ 16 h 122"/>
                  <a:gd name="T8" fmla="*/ 0 w 90"/>
                  <a:gd name="T9" fmla="*/ 19 h 122"/>
                  <a:gd name="T10" fmla="*/ 3 w 90"/>
                  <a:gd name="T11" fmla="*/ 23 h 122"/>
                  <a:gd name="T12" fmla="*/ 3 w 90"/>
                  <a:gd name="T13" fmla="*/ 26 h 122"/>
                  <a:gd name="T14" fmla="*/ 3 w 90"/>
                  <a:gd name="T15" fmla="*/ 28 h 122"/>
                  <a:gd name="T16" fmla="*/ 3 w 90"/>
                  <a:gd name="T17" fmla="*/ 28 h 122"/>
                  <a:gd name="T18" fmla="*/ 3 w 90"/>
                  <a:gd name="T19" fmla="*/ 32 h 122"/>
                  <a:gd name="T20" fmla="*/ 3 w 90"/>
                  <a:gd name="T21" fmla="*/ 33 h 122"/>
                  <a:gd name="T22" fmla="*/ 3 w 90"/>
                  <a:gd name="T23" fmla="*/ 36 h 122"/>
                  <a:gd name="T24" fmla="*/ 5 w 90"/>
                  <a:gd name="T25" fmla="*/ 38 h 122"/>
                  <a:gd name="T26" fmla="*/ 7 w 90"/>
                  <a:gd name="T27" fmla="*/ 38 h 122"/>
                  <a:gd name="T28" fmla="*/ 8 w 90"/>
                  <a:gd name="T29" fmla="*/ 37 h 122"/>
                  <a:gd name="T30" fmla="*/ 9 w 90"/>
                  <a:gd name="T31" fmla="*/ 32 h 122"/>
                  <a:gd name="T32" fmla="*/ 9 w 90"/>
                  <a:gd name="T33" fmla="*/ 28 h 122"/>
                  <a:gd name="T34" fmla="*/ 8 w 90"/>
                  <a:gd name="T35" fmla="*/ 24 h 122"/>
                  <a:gd name="T36" fmla="*/ 8 w 90"/>
                  <a:gd name="T37" fmla="*/ 21 h 122"/>
                  <a:gd name="T38" fmla="*/ 8 w 90"/>
                  <a:gd name="T39" fmla="*/ 17 h 122"/>
                  <a:gd name="T40" fmla="*/ 7 w 90"/>
                  <a:gd name="T41" fmla="*/ 18 h 122"/>
                  <a:gd name="T42" fmla="*/ 7 w 90"/>
                  <a:gd name="T43" fmla="*/ 17 h 122"/>
                  <a:gd name="T44" fmla="*/ 7 w 90"/>
                  <a:gd name="T45" fmla="*/ 17 h 122"/>
                  <a:gd name="T46" fmla="*/ 6 w 90"/>
                  <a:gd name="T47" fmla="*/ 16 h 122"/>
                  <a:gd name="T48" fmla="*/ 7 w 90"/>
                  <a:gd name="T49" fmla="*/ 14 h 122"/>
                  <a:gd name="T50" fmla="*/ 7 w 90"/>
                  <a:gd name="T51" fmla="*/ 12 h 122"/>
                  <a:gd name="T52" fmla="*/ 8 w 90"/>
                  <a:gd name="T53" fmla="*/ 12 h 122"/>
                  <a:gd name="T54" fmla="*/ 8 w 90"/>
                  <a:gd name="T55" fmla="*/ 7 h 122"/>
                  <a:gd name="T56" fmla="*/ 8 w 90"/>
                  <a:gd name="T57" fmla="*/ 6 h 122"/>
                  <a:gd name="T58" fmla="*/ 8 w 90"/>
                  <a:gd name="T59" fmla="*/ 6 h 122"/>
                  <a:gd name="T60" fmla="*/ 8 w 90"/>
                  <a:gd name="T61" fmla="*/ 6 h 122"/>
                  <a:gd name="T62" fmla="*/ 7 w 90"/>
                  <a:gd name="T63" fmla="*/ 0 h 122"/>
                  <a:gd name="T64" fmla="*/ 5 w 90"/>
                  <a:gd name="T65" fmla="*/ 4 h 122"/>
                  <a:gd name="T66" fmla="*/ 3 w 90"/>
                  <a:gd name="T67" fmla="*/ 2 h 122"/>
                  <a:gd name="T68" fmla="*/ 3 w 90"/>
                  <a:gd name="T69" fmla="*/ 4 h 122"/>
                  <a:gd name="T70" fmla="*/ 3 w 90"/>
                  <a:gd name="T71" fmla="*/ 6 h 122"/>
                  <a:gd name="T72" fmla="*/ 3 w 90"/>
                  <a:gd name="T73" fmla="*/ 6 h 122"/>
                  <a:gd name="T74" fmla="*/ 3 w 90"/>
                  <a:gd name="T75" fmla="*/ 6 h 122"/>
                  <a:gd name="T76" fmla="*/ 3 w 90"/>
                  <a:gd name="T77" fmla="*/ 10 h 122"/>
                  <a:gd name="T78" fmla="*/ 3 w 90"/>
                  <a:gd name="T79" fmla="*/ 12 h 122"/>
                  <a:gd name="T80" fmla="*/ 3 w 90"/>
                  <a:gd name="T81" fmla="*/ 15 h 122"/>
                  <a:gd name="T82" fmla="*/ 3 w 90"/>
                  <a:gd name="T83" fmla="*/ 17 h 122"/>
                  <a:gd name="T84" fmla="*/ 3 w 90"/>
                  <a:gd name="T85" fmla="*/ 18 h 122"/>
                  <a:gd name="T86" fmla="*/ 3 w 90"/>
                  <a:gd name="T87" fmla="*/ 18 h 122"/>
                  <a:gd name="T88" fmla="*/ 3 w 90"/>
                  <a:gd name="T89" fmla="*/ 16 h 12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90"/>
                  <a:gd name="T136" fmla="*/ 0 h 122"/>
                  <a:gd name="T137" fmla="*/ 90 w 90"/>
                  <a:gd name="T138" fmla="*/ 122 h 12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90" h="122">
                    <a:moveTo>
                      <a:pt x="14" y="47"/>
                    </a:moveTo>
                    <a:lnTo>
                      <a:pt x="4" y="44"/>
                    </a:lnTo>
                    <a:lnTo>
                      <a:pt x="2" y="45"/>
                    </a:lnTo>
                    <a:lnTo>
                      <a:pt x="0" y="49"/>
                    </a:lnTo>
                    <a:lnTo>
                      <a:pt x="0" y="61"/>
                    </a:lnTo>
                    <a:lnTo>
                      <a:pt x="4" y="71"/>
                    </a:lnTo>
                    <a:lnTo>
                      <a:pt x="11" y="80"/>
                    </a:lnTo>
                    <a:lnTo>
                      <a:pt x="22" y="86"/>
                    </a:lnTo>
                    <a:lnTo>
                      <a:pt x="25" y="89"/>
                    </a:lnTo>
                    <a:lnTo>
                      <a:pt x="33" y="101"/>
                    </a:lnTo>
                    <a:lnTo>
                      <a:pt x="34" y="105"/>
                    </a:lnTo>
                    <a:lnTo>
                      <a:pt x="38" y="114"/>
                    </a:lnTo>
                    <a:lnTo>
                      <a:pt x="50" y="121"/>
                    </a:lnTo>
                    <a:lnTo>
                      <a:pt x="67" y="119"/>
                    </a:lnTo>
                    <a:lnTo>
                      <a:pt x="76" y="116"/>
                    </a:lnTo>
                    <a:lnTo>
                      <a:pt x="89" y="103"/>
                    </a:lnTo>
                    <a:lnTo>
                      <a:pt x="89" y="87"/>
                    </a:lnTo>
                    <a:lnTo>
                      <a:pt x="87" y="75"/>
                    </a:lnTo>
                    <a:lnTo>
                      <a:pt x="85" y="67"/>
                    </a:lnTo>
                    <a:lnTo>
                      <a:pt x="85" y="53"/>
                    </a:lnTo>
                    <a:lnTo>
                      <a:pt x="74" y="56"/>
                    </a:lnTo>
                    <a:lnTo>
                      <a:pt x="67" y="54"/>
                    </a:lnTo>
                    <a:lnTo>
                      <a:pt x="65" y="52"/>
                    </a:lnTo>
                    <a:lnTo>
                      <a:pt x="63" y="49"/>
                    </a:lnTo>
                    <a:lnTo>
                      <a:pt x="69" y="42"/>
                    </a:lnTo>
                    <a:lnTo>
                      <a:pt x="74" y="36"/>
                    </a:lnTo>
                    <a:lnTo>
                      <a:pt x="81" y="35"/>
                    </a:lnTo>
                    <a:lnTo>
                      <a:pt x="83" y="24"/>
                    </a:lnTo>
                    <a:lnTo>
                      <a:pt x="83" y="15"/>
                    </a:lnTo>
                    <a:lnTo>
                      <a:pt x="81" y="12"/>
                    </a:lnTo>
                    <a:lnTo>
                      <a:pt x="77" y="10"/>
                    </a:lnTo>
                    <a:lnTo>
                      <a:pt x="73" y="0"/>
                    </a:lnTo>
                    <a:lnTo>
                      <a:pt x="51" y="4"/>
                    </a:lnTo>
                    <a:lnTo>
                      <a:pt x="36" y="2"/>
                    </a:lnTo>
                    <a:lnTo>
                      <a:pt x="26" y="4"/>
                    </a:lnTo>
                    <a:lnTo>
                      <a:pt x="23" y="7"/>
                    </a:lnTo>
                    <a:lnTo>
                      <a:pt x="22" y="13"/>
                    </a:lnTo>
                    <a:lnTo>
                      <a:pt x="18" y="22"/>
                    </a:lnTo>
                    <a:lnTo>
                      <a:pt x="23" y="30"/>
                    </a:lnTo>
                    <a:lnTo>
                      <a:pt x="28" y="35"/>
                    </a:lnTo>
                    <a:lnTo>
                      <a:pt x="34" y="44"/>
                    </a:lnTo>
                    <a:lnTo>
                      <a:pt x="34" y="51"/>
                    </a:lnTo>
                    <a:lnTo>
                      <a:pt x="28" y="57"/>
                    </a:lnTo>
                    <a:lnTo>
                      <a:pt x="24" y="56"/>
                    </a:lnTo>
                    <a:lnTo>
                      <a:pt x="14" y="47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6" name="Freeform 241"/>
              <p:cNvSpPr>
                <a:spLocks/>
              </p:cNvSpPr>
              <p:nvPr/>
            </p:nvSpPr>
            <p:spPr bwMode="auto">
              <a:xfrm>
                <a:off x="1725" y="1390"/>
                <a:ext cx="63" cy="100"/>
              </a:xfrm>
              <a:custGeom>
                <a:avLst/>
                <a:gdLst>
                  <a:gd name="T0" fmla="*/ 3 w 73"/>
                  <a:gd name="T1" fmla="*/ 0 h 108"/>
                  <a:gd name="T2" fmla="*/ 3 w 73"/>
                  <a:gd name="T3" fmla="*/ 0 h 108"/>
                  <a:gd name="T4" fmla="*/ 3 w 73"/>
                  <a:gd name="T5" fmla="*/ 1 h 108"/>
                  <a:gd name="T6" fmla="*/ 3 w 73"/>
                  <a:gd name="T7" fmla="*/ 4 h 108"/>
                  <a:gd name="T8" fmla="*/ 3 w 73"/>
                  <a:gd name="T9" fmla="*/ 1 h 108"/>
                  <a:gd name="T10" fmla="*/ 3 w 73"/>
                  <a:gd name="T11" fmla="*/ 4 h 108"/>
                  <a:gd name="T12" fmla="*/ 3 w 73"/>
                  <a:gd name="T13" fmla="*/ 6 h 108"/>
                  <a:gd name="T14" fmla="*/ 3 w 73"/>
                  <a:gd name="T15" fmla="*/ 6 h 108"/>
                  <a:gd name="T16" fmla="*/ 0 w 73"/>
                  <a:gd name="T17" fmla="*/ 10 h 108"/>
                  <a:gd name="T18" fmla="*/ 3 w 73"/>
                  <a:gd name="T19" fmla="*/ 11 h 108"/>
                  <a:gd name="T20" fmla="*/ 3 w 73"/>
                  <a:gd name="T21" fmla="*/ 14 h 108"/>
                  <a:gd name="T22" fmla="*/ 3 w 73"/>
                  <a:gd name="T23" fmla="*/ 16 h 108"/>
                  <a:gd name="T24" fmla="*/ 3 w 73"/>
                  <a:gd name="T25" fmla="*/ 17 h 108"/>
                  <a:gd name="T26" fmla="*/ 3 w 73"/>
                  <a:gd name="T27" fmla="*/ 24 h 108"/>
                  <a:gd name="T28" fmla="*/ 3 w 73"/>
                  <a:gd name="T29" fmla="*/ 32 h 108"/>
                  <a:gd name="T30" fmla="*/ 3 w 73"/>
                  <a:gd name="T31" fmla="*/ 34 h 108"/>
                  <a:gd name="T32" fmla="*/ 3 w 73"/>
                  <a:gd name="T33" fmla="*/ 32 h 108"/>
                  <a:gd name="T34" fmla="*/ 3 w 73"/>
                  <a:gd name="T35" fmla="*/ 28 h 108"/>
                  <a:gd name="T36" fmla="*/ 3 w 73"/>
                  <a:gd name="T37" fmla="*/ 25 h 108"/>
                  <a:gd name="T38" fmla="*/ 3 w 73"/>
                  <a:gd name="T39" fmla="*/ 22 h 108"/>
                  <a:gd name="T40" fmla="*/ 3 w 73"/>
                  <a:gd name="T41" fmla="*/ 21 h 108"/>
                  <a:gd name="T42" fmla="*/ 3 w 73"/>
                  <a:gd name="T43" fmla="*/ 21 h 108"/>
                  <a:gd name="T44" fmla="*/ 5 w 73"/>
                  <a:gd name="T45" fmla="*/ 20 h 108"/>
                  <a:gd name="T46" fmla="*/ 6 w 73"/>
                  <a:gd name="T47" fmla="*/ 19 h 108"/>
                  <a:gd name="T48" fmla="*/ 7 w 73"/>
                  <a:gd name="T49" fmla="*/ 16 h 108"/>
                  <a:gd name="T50" fmla="*/ 7 w 73"/>
                  <a:gd name="T51" fmla="*/ 14 h 108"/>
                  <a:gd name="T52" fmla="*/ 8 w 73"/>
                  <a:gd name="T53" fmla="*/ 11 h 108"/>
                  <a:gd name="T54" fmla="*/ 8 w 73"/>
                  <a:gd name="T55" fmla="*/ 6 h 108"/>
                  <a:gd name="T56" fmla="*/ 8 w 73"/>
                  <a:gd name="T57" fmla="*/ 6 h 108"/>
                  <a:gd name="T58" fmla="*/ 8 w 73"/>
                  <a:gd name="T59" fmla="*/ 6 h 108"/>
                  <a:gd name="T60" fmla="*/ 7 w 73"/>
                  <a:gd name="T61" fmla="*/ 6 h 108"/>
                  <a:gd name="T62" fmla="*/ 5 w 73"/>
                  <a:gd name="T63" fmla="*/ 6 h 108"/>
                  <a:gd name="T64" fmla="*/ 5 w 73"/>
                  <a:gd name="T65" fmla="*/ 6 h 108"/>
                  <a:gd name="T66" fmla="*/ 3 w 73"/>
                  <a:gd name="T67" fmla="*/ 0 h 10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3"/>
                  <a:gd name="T103" fmla="*/ 0 h 108"/>
                  <a:gd name="T104" fmla="*/ 73 w 73"/>
                  <a:gd name="T105" fmla="*/ 108 h 10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3" h="108">
                    <a:moveTo>
                      <a:pt x="36" y="0"/>
                    </a:moveTo>
                    <a:lnTo>
                      <a:pt x="29" y="0"/>
                    </a:lnTo>
                    <a:lnTo>
                      <a:pt x="25" y="1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6" y="4"/>
                    </a:lnTo>
                    <a:lnTo>
                      <a:pt x="9" y="15"/>
                    </a:lnTo>
                    <a:lnTo>
                      <a:pt x="6" y="21"/>
                    </a:lnTo>
                    <a:lnTo>
                      <a:pt x="0" y="30"/>
                    </a:lnTo>
                    <a:lnTo>
                      <a:pt x="4" y="34"/>
                    </a:lnTo>
                    <a:lnTo>
                      <a:pt x="5" y="41"/>
                    </a:lnTo>
                    <a:lnTo>
                      <a:pt x="3" y="47"/>
                    </a:lnTo>
                    <a:lnTo>
                      <a:pt x="3" y="52"/>
                    </a:lnTo>
                    <a:lnTo>
                      <a:pt x="6" y="74"/>
                    </a:lnTo>
                    <a:lnTo>
                      <a:pt x="9" y="104"/>
                    </a:lnTo>
                    <a:lnTo>
                      <a:pt x="18" y="107"/>
                    </a:lnTo>
                    <a:lnTo>
                      <a:pt x="25" y="102"/>
                    </a:lnTo>
                    <a:lnTo>
                      <a:pt x="27" y="90"/>
                    </a:lnTo>
                    <a:lnTo>
                      <a:pt x="25" y="78"/>
                    </a:lnTo>
                    <a:lnTo>
                      <a:pt x="27" y="70"/>
                    </a:lnTo>
                    <a:lnTo>
                      <a:pt x="31" y="68"/>
                    </a:lnTo>
                    <a:lnTo>
                      <a:pt x="36" y="68"/>
                    </a:lnTo>
                    <a:lnTo>
                      <a:pt x="45" y="66"/>
                    </a:lnTo>
                    <a:lnTo>
                      <a:pt x="53" y="60"/>
                    </a:lnTo>
                    <a:lnTo>
                      <a:pt x="58" y="50"/>
                    </a:lnTo>
                    <a:lnTo>
                      <a:pt x="63" y="43"/>
                    </a:lnTo>
                    <a:lnTo>
                      <a:pt x="67" y="34"/>
                    </a:lnTo>
                    <a:lnTo>
                      <a:pt x="68" y="23"/>
                    </a:lnTo>
                    <a:lnTo>
                      <a:pt x="72" y="15"/>
                    </a:lnTo>
                    <a:lnTo>
                      <a:pt x="70" y="11"/>
                    </a:lnTo>
                    <a:lnTo>
                      <a:pt x="59" y="7"/>
                    </a:lnTo>
                    <a:lnTo>
                      <a:pt x="49" y="9"/>
                    </a:lnTo>
                    <a:lnTo>
                      <a:pt x="43" y="6"/>
                    </a:lnTo>
                    <a:lnTo>
                      <a:pt x="36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7" name="Freeform 242"/>
              <p:cNvSpPr>
                <a:spLocks/>
              </p:cNvSpPr>
              <p:nvPr/>
            </p:nvSpPr>
            <p:spPr bwMode="auto">
              <a:xfrm>
                <a:off x="1358" y="1366"/>
                <a:ext cx="98" cy="106"/>
              </a:xfrm>
              <a:custGeom>
                <a:avLst/>
                <a:gdLst>
                  <a:gd name="T0" fmla="*/ 3 w 115"/>
                  <a:gd name="T1" fmla="*/ 23 h 115"/>
                  <a:gd name="T2" fmla="*/ 0 w 115"/>
                  <a:gd name="T3" fmla="*/ 24 h 115"/>
                  <a:gd name="T4" fmla="*/ 0 w 115"/>
                  <a:gd name="T5" fmla="*/ 25 h 115"/>
                  <a:gd name="T6" fmla="*/ 3 w 115"/>
                  <a:gd name="T7" fmla="*/ 27 h 115"/>
                  <a:gd name="T8" fmla="*/ 3 w 115"/>
                  <a:gd name="T9" fmla="*/ 27 h 115"/>
                  <a:gd name="T10" fmla="*/ 3 w 115"/>
                  <a:gd name="T11" fmla="*/ 29 h 115"/>
                  <a:gd name="T12" fmla="*/ 3 w 115"/>
                  <a:gd name="T13" fmla="*/ 32 h 115"/>
                  <a:gd name="T14" fmla="*/ 3 w 115"/>
                  <a:gd name="T15" fmla="*/ 34 h 115"/>
                  <a:gd name="T16" fmla="*/ 3 w 115"/>
                  <a:gd name="T17" fmla="*/ 34 h 115"/>
                  <a:gd name="T18" fmla="*/ 3 w 115"/>
                  <a:gd name="T19" fmla="*/ 32 h 115"/>
                  <a:gd name="T20" fmla="*/ 3 w 115"/>
                  <a:gd name="T21" fmla="*/ 30 h 115"/>
                  <a:gd name="T22" fmla="*/ 4 w 115"/>
                  <a:gd name="T23" fmla="*/ 30 h 115"/>
                  <a:gd name="T24" fmla="*/ 5 w 115"/>
                  <a:gd name="T25" fmla="*/ 30 h 115"/>
                  <a:gd name="T26" fmla="*/ 5 w 115"/>
                  <a:gd name="T27" fmla="*/ 30 h 115"/>
                  <a:gd name="T28" fmla="*/ 6 w 115"/>
                  <a:gd name="T29" fmla="*/ 29 h 115"/>
                  <a:gd name="T30" fmla="*/ 6 w 115"/>
                  <a:gd name="T31" fmla="*/ 27 h 115"/>
                  <a:gd name="T32" fmla="*/ 6 w 115"/>
                  <a:gd name="T33" fmla="*/ 25 h 115"/>
                  <a:gd name="T34" fmla="*/ 6 w 115"/>
                  <a:gd name="T35" fmla="*/ 21 h 115"/>
                  <a:gd name="T36" fmla="*/ 7 w 115"/>
                  <a:gd name="T37" fmla="*/ 17 h 115"/>
                  <a:gd name="T38" fmla="*/ 8 w 115"/>
                  <a:gd name="T39" fmla="*/ 16 h 115"/>
                  <a:gd name="T40" fmla="*/ 8 w 115"/>
                  <a:gd name="T41" fmla="*/ 15 h 115"/>
                  <a:gd name="T42" fmla="*/ 10 w 115"/>
                  <a:gd name="T43" fmla="*/ 12 h 115"/>
                  <a:gd name="T44" fmla="*/ 10 w 115"/>
                  <a:gd name="T45" fmla="*/ 10 h 115"/>
                  <a:gd name="T46" fmla="*/ 9 w 115"/>
                  <a:gd name="T47" fmla="*/ 6 h 115"/>
                  <a:gd name="T48" fmla="*/ 9 w 115"/>
                  <a:gd name="T49" fmla="*/ 6 h 115"/>
                  <a:gd name="T50" fmla="*/ 8 w 115"/>
                  <a:gd name="T51" fmla="*/ 6 h 115"/>
                  <a:gd name="T52" fmla="*/ 8 w 115"/>
                  <a:gd name="T53" fmla="*/ 6 h 115"/>
                  <a:gd name="T54" fmla="*/ 7 w 115"/>
                  <a:gd name="T55" fmla="*/ 6 h 115"/>
                  <a:gd name="T56" fmla="*/ 7 w 115"/>
                  <a:gd name="T57" fmla="*/ 6 h 115"/>
                  <a:gd name="T58" fmla="*/ 7 w 115"/>
                  <a:gd name="T59" fmla="*/ 6 h 115"/>
                  <a:gd name="T60" fmla="*/ 6 w 115"/>
                  <a:gd name="T61" fmla="*/ 6 h 115"/>
                  <a:gd name="T62" fmla="*/ 6 w 115"/>
                  <a:gd name="T63" fmla="*/ 5 h 115"/>
                  <a:gd name="T64" fmla="*/ 5 w 115"/>
                  <a:gd name="T65" fmla="*/ 6 h 115"/>
                  <a:gd name="T66" fmla="*/ 4 w 115"/>
                  <a:gd name="T67" fmla="*/ 6 h 115"/>
                  <a:gd name="T68" fmla="*/ 5 w 115"/>
                  <a:gd name="T69" fmla="*/ 2 h 115"/>
                  <a:gd name="T70" fmla="*/ 5 w 115"/>
                  <a:gd name="T71" fmla="*/ 0 h 115"/>
                  <a:gd name="T72" fmla="*/ 4 w 115"/>
                  <a:gd name="T73" fmla="*/ 0 h 115"/>
                  <a:gd name="T74" fmla="*/ 3 w 115"/>
                  <a:gd name="T75" fmla="*/ 1 h 115"/>
                  <a:gd name="T76" fmla="*/ 3 w 115"/>
                  <a:gd name="T77" fmla="*/ 4 h 115"/>
                  <a:gd name="T78" fmla="*/ 3 w 115"/>
                  <a:gd name="T79" fmla="*/ 6 h 115"/>
                  <a:gd name="T80" fmla="*/ 3 w 115"/>
                  <a:gd name="T81" fmla="*/ 6 h 115"/>
                  <a:gd name="T82" fmla="*/ 3 w 115"/>
                  <a:gd name="T83" fmla="*/ 6 h 115"/>
                  <a:gd name="T84" fmla="*/ 3 w 115"/>
                  <a:gd name="T85" fmla="*/ 6 h 115"/>
                  <a:gd name="T86" fmla="*/ 3 w 115"/>
                  <a:gd name="T87" fmla="*/ 9 h 115"/>
                  <a:gd name="T88" fmla="*/ 3 w 115"/>
                  <a:gd name="T89" fmla="*/ 10 h 115"/>
                  <a:gd name="T90" fmla="*/ 3 w 115"/>
                  <a:gd name="T91" fmla="*/ 12 h 115"/>
                  <a:gd name="T92" fmla="*/ 3 w 115"/>
                  <a:gd name="T93" fmla="*/ 14 h 115"/>
                  <a:gd name="T94" fmla="*/ 3 w 115"/>
                  <a:gd name="T95" fmla="*/ 15 h 115"/>
                  <a:gd name="T96" fmla="*/ 3 w 115"/>
                  <a:gd name="T97" fmla="*/ 18 h 115"/>
                  <a:gd name="T98" fmla="*/ 3 w 115"/>
                  <a:gd name="T99" fmla="*/ 23 h 11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15"/>
                  <a:gd name="T151" fmla="*/ 0 h 115"/>
                  <a:gd name="T152" fmla="*/ 115 w 115"/>
                  <a:gd name="T153" fmla="*/ 115 h 11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15" h="115">
                    <a:moveTo>
                      <a:pt x="5" y="77"/>
                    </a:moveTo>
                    <a:lnTo>
                      <a:pt x="0" y="81"/>
                    </a:lnTo>
                    <a:lnTo>
                      <a:pt x="0" y="85"/>
                    </a:lnTo>
                    <a:lnTo>
                      <a:pt x="5" y="91"/>
                    </a:lnTo>
                    <a:lnTo>
                      <a:pt x="11" y="94"/>
                    </a:lnTo>
                    <a:lnTo>
                      <a:pt x="14" y="100"/>
                    </a:lnTo>
                    <a:lnTo>
                      <a:pt x="16" y="108"/>
                    </a:lnTo>
                    <a:lnTo>
                      <a:pt x="24" y="114"/>
                    </a:lnTo>
                    <a:lnTo>
                      <a:pt x="29" y="114"/>
                    </a:lnTo>
                    <a:lnTo>
                      <a:pt x="37" y="108"/>
                    </a:lnTo>
                    <a:lnTo>
                      <a:pt x="38" y="104"/>
                    </a:lnTo>
                    <a:lnTo>
                      <a:pt x="43" y="103"/>
                    </a:lnTo>
                    <a:lnTo>
                      <a:pt x="50" y="104"/>
                    </a:lnTo>
                    <a:lnTo>
                      <a:pt x="54" y="103"/>
                    </a:lnTo>
                    <a:lnTo>
                      <a:pt x="57" y="99"/>
                    </a:lnTo>
                    <a:lnTo>
                      <a:pt x="60" y="91"/>
                    </a:lnTo>
                    <a:lnTo>
                      <a:pt x="60" y="85"/>
                    </a:lnTo>
                    <a:lnTo>
                      <a:pt x="65" y="73"/>
                    </a:lnTo>
                    <a:lnTo>
                      <a:pt x="75" y="58"/>
                    </a:lnTo>
                    <a:lnTo>
                      <a:pt x="80" y="51"/>
                    </a:lnTo>
                    <a:lnTo>
                      <a:pt x="89" y="47"/>
                    </a:lnTo>
                    <a:lnTo>
                      <a:pt x="111" y="37"/>
                    </a:lnTo>
                    <a:lnTo>
                      <a:pt x="114" y="31"/>
                    </a:lnTo>
                    <a:lnTo>
                      <a:pt x="95" y="19"/>
                    </a:lnTo>
                    <a:lnTo>
                      <a:pt x="90" y="13"/>
                    </a:lnTo>
                    <a:lnTo>
                      <a:pt x="85" y="11"/>
                    </a:lnTo>
                    <a:lnTo>
                      <a:pt x="78" y="18"/>
                    </a:lnTo>
                    <a:lnTo>
                      <a:pt x="75" y="20"/>
                    </a:lnTo>
                    <a:lnTo>
                      <a:pt x="73" y="19"/>
                    </a:lnTo>
                    <a:lnTo>
                      <a:pt x="69" y="15"/>
                    </a:lnTo>
                    <a:lnTo>
                      <a:pt x="65" y="7"/>
                    </a:lnTo>
                    <a:lnTo>
                      <a:pt x="60" y="5"/>
                    </a:lnTo>
                    <a:lnTo>
                      <a:pt x="54" y="11"/>
                    </a:lnTo>
                    <a:lnTo>
                      <a:pt x="46" y="9"/>
                    </a:lnTo>
                    <a:lnTo>
                      <a:pt x="49" y="2"/>
                    </a:lnTo>
                    <a:lnTo>
                      <a:pt x="49" y="0"/>
                    </a:lnTo>
                    <a:lnTo>
                      <a:pt x="42" y="0"/>
                    </a:lnTo>
                    <a:lnTo>
                      <a:pt x="34" y="1"/>
                    </a:lnTo>
                    <a:lnTo>
                      <a:pt x="29" y="4"/>
                    </a:lnTo>
                    <a:lnTo>
                      <a:pt x="28" y="9"/>
                    </a:lnTo>
                    <a:lnTo>
                      <a:pt x="22" y="7"/>
                    </a:lnTo>
                    <a:lnTo>
                      <a:pt x="16" y="11"/>
                    </a:lnTo>
                    <a:lnTo>
                      <a:pt x="16" y="23"/>
                    </a:lnTo>
                    <a:lnTo>
                      <a:pt x="18" y="29"/>
                    </a:lnTo>
                    <a:lnTo>
                      <a:pt x="20" y="33"/>
                    </a:lnTo>
                    <a:lnTo>
                      <a:pt x="18" y="37"/>
                    </a:lnTo>
                    <a:lnTo>
                      <a:pt x="14" y="44"/>
                    </a:lnTo>
                    <a:lnTo>
                      <a:pt x="11" y="50"/>
                    </a:lnTo>
                    <a:lnTo>
                      <a:pt x="7" y="62"/>
                    </a:lnTo>
                    <a:lnTo>
                      <a:pt x="5" y="77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8" name="Freeform 243"/>
              <p:cNvSpPr>
                <a:spLocks/>
              </p:cNvSpPr>
              <p:nvPr/>
            </p:nvSpPr>
            <p:spPr bwMode="auto">
              <a:xfrm>
                <a:off x="1409" y="1415"/>
                <a:ext cx="215" cy="173"/>
              </a:xfrm>
              <a:custGeom>
                <a:avLst/>
                <a:gdLst>
                  <a:gd name="T0" fmla="*/ 3 w 251"/>
                  <a:gd name="T1" fmla="*/ 24 h 187"/>
                  <a:gd name="T2" fmla="*/ 5 w 251"/>
                  <a:gd name="T3" fmla="*/ 25 h 187"/>
                  <a:gd name="T4" fmla="*/ 3 w 251"/>
                  <a:gd name="T5" fmla="*/ 28 h 187"/>
                  <a:gd name="T6" fmla="*/ 3 w 251"/>
                  <a:gd name="T7" fmla="*/ 27 h 187"/>
                  <a:gd name="T8" fmla="*/ 3 w 251"/>
                  <a:gd name="T9" fmla="*/ 29 h 187"/>
                  <a:gd name="T10" fmla="*/ 3 w 251"/>
                  <a:gd name="T11" fmla="*/ 31 h 187"/>
                  <a:gd name="T12" fmla="*/ 7 w 251"/>
                  <a:gd name="T13" fmla="*/ 32 h 187"/>
                  <a:gd name="T14" fmla="*/ 9 w 251"/>
                  <a:gd name="T15" fmla="*/ 34 h 187"/>
                  <a:gd name="T16" fmla="*/ 9 w 251"/>
                  <a:gd name="T17" fmla="*/ 40 h 187"/>
                  <a:gd name="T18" fmla="*/ 7 w 251"/>
                  <a:gd name="T19" fmla="*/ 41 h 187"/>
                  <a:gd name="T20" fmla="*/ 6 w 251"/>
                  <a:gd name="T21" fmla="*/ 40 h 187"/>
                  <a:gd name="T22" fmla="*/ 3 w 251"/>
                  <a:gd name="T23" fmla="*/ 41 h 187"/>
                  <a:gd name="T24" fmla="*/ 3 w 251"/>
                  <a:gd name="T25" fmla="*/ 42 h 187"/>
                  <a:gd name="T26" fmla="*/ 3 w 251"/>
                  <a:gd name="T27" fmla="*/ 44 h 187"/>
                  <a:gd name="T28" fmla="*/ 3 w 251"/>
                  <a:gd name="T29" fmla="*/ 48 h 187"/>
                  <a:gd name="T30" fmla="*/ 6 w 251"/>
                  <a:gd name="T31" fmla="*/ 52 h 187"/>
                  <a:gd name="T32" fmla="*/ 7 w 251"/>
                  <a:gd name="T33" fmla="*/ 58 h 187"/>
                  <a:gd name="T34" fmla="*/ 13 w 251"/>
                  <a:gd name="T35" fmla="*/ 54 h 187"/>
                  <a:gd name="T36" fmla="*/ 17 w 251"/>
                  <a:gd name="T37" fmla="*/ 50 h 187"/>
                  <a:gd name="T38" fmla="*/ 18 w 251"/>
                  <a:gd name="T39" fmla="*/ 52 h 187"/>
                  <a:gd name="T40" fmla="*/ 21 w 251"/>
                  <a:gd name="T41" fmla="*/ 52 h 187"/>
                  <a:gd name="T42" fmla="*/ 21 w 251"/>
                  <a:gd name="T43" fmla="*/ 54 h 187"/>
                  <a:gd name="T44" fmla="*/ 23 w 251"/>
                  <a:gd name="T45" fmla="*/ 50 h 187"/>
                  <a:gd name="T46" fmla="*/ 21 w 251"/>
                  <a:gd name="T47" fmla="*/ 48 h 187"/>
                  <a:gd name="T48" fmla="*/ 21 w 251"/>
                  <a:gd name="T49" fmla="*/ 46 h 187"/>
                  <a:gd name="T50" fmla="*/ 23 w 251"/>
                  <a:gd name="T51" fmla="*/ 44 h 187"/>
                  <a:gd name="T52" fmla="*/ 24 w 251"/>
                  <a:gd name="T53" fmla="*/ 44 h 187"/>
                  <a:gd name="T54" fmla="*/ 24 w 251"/>
                  <a:gd name="T55" fmla="*/ 40 h 187"/>
                  <a:gd name="T56" fmla="*/ 24 w 251"/>
                  <a:gd name="T57" fmla="*/ 40 h 187"/>
                  <a:gd name="T58" fmla="*/ 21 w 251"/>
                  <a:gd name="T59" fmla="*/ 37 h 187"/>
                  <a:gd name="T60" fmla="*/ 19 w 251"/>
                  <a:gd name="T61" fmla="*/ 31 h 187"/>
                  <a:gd name="T62" fmla="*/ 18 w 251"/>
                  <a:gd name="T63" fmla="*/ 17 h 187"/>
                  <a:gd name="T64" fmla="*/ 18 w 251"/>
                  <a:gd name="T65" fmla="*/ 6 h 187"/>
                  <a:gd name="T66" fmla="*/ 15 w 251"/>
                  <a:gd name="T67" fmla="*/ 6 h 187"/>
                  <a:gd name="T68" fmla="*/ 15 w 251"/>
                  <a:gd name="T69" fmla="*/ 11 h 187"/>
                  <a:gd name="T70" fmla="*/ 13 w 251"/>
                  <a:gd name="T71" fmla="*/ 7 h 187"/>
                  <a:gd name="T72" fmla="*/ 13 w 251"/>
                  <a:gd name="T73" fmla="*/ 6 h 187"/>
                  <a:gd name="T74" fmla="*/ 11 w 251"/>
                  <a:gd name="T75" fmla="*/ 10 h 187"/>
                  <a:gd name="T76" fmla="*/ 11 w 251"/>
                  <a:gd name="T77" fmla="*/ 8 h 187"/>
                  <a:gd name="T78" fmla="*/ 9 w 251"/>
                  <a:gd name="T79" fmla="*/ 6 h 187"/>
                  <a:gd name="T80" fmla="*/ 8 w 251"/>
                  <a:gd name="T81" fmla="*/ 10 h 187"/>
                  <a:gd name="T82" fmla="*/ 7 w 251"/>
                  <a:gd name="T83" fmla="*/ 11 h 187"/>
                  <a:gd name="T84" fmla="*/ 7 w 251"/>
                  <a:gd name="T85" fmla="*/ 6 h 187"/>
                  <a:gd name="T86" fmla="*/ 7 w 251"/>
                  <a:gd name="T87" fmla="*/ 2 h 187"/>
                  <a:gd name="T88" fmla="*/ 5 w 251"/>
                  <a:gd name="T89" fmla="*/ 3 h 187"/>
                  <a:gd name="T90" fmla="*/ 3 w 251"/>
                  <a:gd name="T91" fmla="*/ 7 h 187"/>
                  <a:gd name="T92" fmla="*/ 3 w 251"/>
                  <a:gd name="T93" fmla="*/ 12 h 187"/>
                  <a:gd name="T94" fmla="*/ 3 w 251"/>
                  <a:gd name="T95" fmla="*/ 16 h 187"/>
                  <a:gd name="T96" fmla="*/ 1 w 251"/>
                  <a:gd name="T97" fmla="*/ 18 h 187"/>
                  <a:gd name="T98" fmla="*/ 2 w 251"/>
                  <a:gd name="T99" fmla="*/ 21 h 187"/>
                  <a:gd name="T100" fmla="*/ 3 w 251"/>
                  <a:gd name="T101" fmla="*/ 24 h 18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51"/>
                  <a:gd name="T154" fmla="*/ 0 h 187"/>
                  <a:gd name="T155" fmla="*/ 251 w 251"/>
                  <a:gd name="T156" fmla="*/ 187 h 187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51" h="187">
                    <a:moveTo>
                      <a:pt x="25" y="76"/>
                    </a:moveTo>
                    <a:lnTo>
                      <a:pt x="36" y="77"/>
                    </a:lnTo>
                    <a:lnTo>
                      <a:pt x="48" y="74"/>
                    </a:lnTo>
                    <a:lnTo>
                      <a:pt x="51" y="80"/>
                    </a:lnTo>
                    <a:lnTo>
                      <a:pt x="46" y="85"/>
                    </a:lnTo>
                    <a:lnTo>
                      <a:pt x="32" y="89"/>
                    </a:lnTo>
                    <a:lnTo>
                      <a:pt x="18" y="86"/>
                    </a:lnTo>
                    <a:lnTo>
                      <a:pt x="14" y="87"/>
                    </a:lnTo>
                    <a:lnTo>
                      <a:pt x="11" y="89"/>
                    </a:lnTo>
                    <a:lnTo>
                      <a:pt x="8" y="94"/>
                    </a:lnTo>
                    <a:lnTo>
                      <a:pt x="8" y="101"/>
                    </a:lnTo>
                    <a:lnTo>
                      <a:pt x="13" y="103"/>
                    </a:lnTo>
                    <a:lnTo>
                      <a:pt x="38" y="107"/>
                    </a:lnTo>
                    <a:lnTo>
                      <a:pt x="66" y="104"/>
                    </a:lnTo>
                    <a:lnTo>
                      <a:pt x="83" y="105"/>
                    </a:lnTo>
                    <a:lnTo>
                      <a:pt x="90" y="109"/>
                    </a:lnTo>
                    <a:lnTo>
                      <a:pt x="92" y="113"/>
                    </a:lnTo>
                    <a:lnTo>
                      <a:pt x="92" y="125"/>
                    </a:lnTo>
                    <a:lnTo>
                      <a:pt x="87" y="131"/>
                    </a:lnTo>
                    <a:lnTo>
                      <a:pt x="75" y="131"/>
                    </a:lnTo>
                    <a:lnTo>
                      <a:pt x="67" y="128"/>
                    </a:lnTo>
                    <a:lnTo>
                      <a:pt x="58" y="128"/>
                    </a:lnTo>
                    <a:lnTo>
                      <a:pt x="45" y="133"/>
                    </a:lnTo>
                    <a:lnTo>
                      <a:pt x="34" y="131"/>
                    </a:lnTo>
                    <a:lnTo>
                      <a:pt x="30" y="131"/>
                    </a:lnTo>
                    <a:lnTo>
                      <a:pt x="26" y="134"/>
                    </a:lnTo>
                    <a:lnTo>
                      <a:pt x="23" y="137"/>
                    </a:lnTo>
                    <a:lnTo>
                      <a:pt x="22" y="144"/>
                    </a:lnTo>
                    <a:lnTo>
                      <a:pt x="27" y="151"/>
                    </a:lnTo>
                    <a:lnTo>
                      <a:pt x="36" y="156"/>
                    </a:lnTo>
                    <a:lnTo>
                      <a:pt x="53" y="161"/>
                    </a:lnTo>
                    <a:lnTo>
                      <a:pt x="64" y="167"/>
                    </a:lnTo>
                    <a:lnTo>
                      <a:pt x="72" y="174"/>
                    </a:lnTo>
                    <a:lnTo>
                      <a:pt x="75" y="186"/>
                    </a:lnTo>
                    <a:lnTo>
                      <a:pt x="108" y="180"/>
                    </a:lnTo>
                    <a:lnTo>
                      <a:pt x="136" y="172"/>
                    </a:lnTo>
                    <a:lnTo>
                      <a:pt x="158" y="163"/>
                    </a:lnTo>
                    <a:lnTo>
                      <a:pt x="168" y="162"/>
                    </a:lnTo>
                    <a:lnTo>
                      <a:pt x="178" y="163"/>
                    </a:lnTo>
                    <a:lnTo>
                      <a:pt x="187" y="169"/>
                    </a:lnTo>
                    <a:lnTo>
                      <a:pt x="194" y="173"/>
                    </a:lnTo>
                    <a:lnTo>
                      <a:pt x="202" y="169"/>
                    </a:lnTo>
                    <a:lnTo>
                      <a:pt x="206" y="172"/>
                    </a:lnTo>
                    <a:lnTo>
                      <a:pt x="214" y="171"/>
                    </a:lnTo>
                    <a:lnTo>
                      <a:pt x="224" y="165"/>
                    </a:lnTo>
                    <a:lnTo>
                      <a:pt x="226" y="158"/>
                    </a:lnTo>
                    <a:lnTo>
                      <a:pt x="224" y="154"/>
                    </a:lnTo>
                    <a:lnTo>
                      <a:pt x="214" y="154"/>
                    </a:lnTo>
                    <a:lnTo>
                      <a:pt x="209" y="151"/>
                    </a:lnTo>
                    <a:lnTo>
                      <a:pt x="209" y="147"/>
                    </a:lnTo>
                    <a:lnTo>
                      <a:pt x="215" y="145"/>
                    </a:lnTo>
                    <a:lnTo>
                      <a:pt x="226" y="143"/>
                    </a:lnTo>
                    <a:lnTo>
                      <a:pt x="236" y="142"/>
                    </a:lnTo>
                    <a:lnTo>
                      <a:pt x="244" y="144"/>
                    </a:lnTo>
                    <a:lnTo>
                      <a:pt x="250" y="136"/>
                    </a:lnTo>
                    <a:lnTo>
                      <a:pt x="250" y="130"/>
                    </a:lnTo>
                    <a:lnTo>
                      <a:pt x="244" y="127"/>
                    </a:lnTo>
                    <a:lnTo>
                      <a:pt x="236" y="125"/>
                    </a:lnTo>
                    <a:lnTo>
                      <a:pt x="226" y="119"/>
                    </a:lnTo>
                    <a:lnTo>
                      <a:pt x="216" y="116"/>
                    </a:lnTo>
                    <a:lnTo>
                      <a:pt x="202" y="116"/>
                    </a:lnTo>
                    <a:lnTo>
                      <a:pt x="193" y="98"/>
                    </a:lnTo>
                    <a:lnTo>
                      <a:pt x="187" y="80"/>
                    </a:lnTo>
                    <a:lnTo>
                      <a:pt x="187" y="52"/>
                    </a:lnTo>
                    <a:lnTo>
                      <a:pt x="183" y="33"/>
                    </a:lnTo>
                    <a:lnTo>
                      <a:pt x="175" y="21"/>
                    </a:lnTo>
                    <a:lnTo>
                      <a:pt x="168" y="19"/>
                    </a:lnTo>
                    <a:lnTo>
                      <a:pt x="162" y="19"/>
                    </a:lnTo>
                    <a:lnTo>
                      <a:pt x="155" y="27"/>
                    </a:lnTo>
                    <a:lnTo>
                      <a:pt x="151" y="33"/>
                    </a:lnTo>
                    <a:lnTo>
                      <a:pt x="151" y="42"/>
                    </a:lnTo>
                    <a:lnTo>
                      <a:pt x="136" y="24"/>
                    </a:lnTo>
                    <a:lnTo>
                      <a:pt x="131" y="19"/>
                    </a:lnTo>
                    <a:lnTo>
                      <a:pt x="126" y="18"/>
                    </a:lnTo>
                    <a:lnTo>
                      <a:pt x="122" y="21"/>
                    </a:lnTo>
                    <a:lnTo>
                      <a:pt x="113" y="31"/>
                    </a:lnTo>
                    <a:lnTo>
                      <a:pt x="111" y="31"/>
                    </a:lnTo>
                    <a:lnTo>
                      <a:pt x="105" y="27"/>
                    </a:lnTo>
                    <a:lnTo>
                      <a:pt x="95" y="10"/>
                    </a:lnTo>
                    <a:lnTo>
                      <a:pt x="90" y="7"/>
                    </a:lnTo>
                    <a:lnTo>
                      <a:pt x="87" y="12"/>
                    </a:lnTo>
                    <a:lnTo>
                      <a:pt x="86" y="30"/>
                    </a:lnTo>
                    <a:lnTo>
                      <a:pt x="83" y="34"/>
                    </a:lnTo>
                    <a:lnTo>
                      <a:pt x="75" y="34"/>
                    </a:lnTo>
                    <a:lnTo>
                      <a:pt x="68" y="30"/>
                    </a:lnTo>
                    <a:lnTo>
                      <a:pt x="67" y="19"/>
                    </a:lnTo>
                    <a:lnTo>
                      <a:pt x="71" y="7"/>
                    </a:lnTo>
                    <a:lnTo>
                      <a:pt x="65" y="2"/>
                    </a:lnTo>
                    <a:lnTo>
                      <a:pt x="61" y="0"/>
                    </a:lnTo>
                    <a:lnTo>
                      <a:pt x="54" y="3"/>
                    </a:lnTo>
                    <a:lnTo>
                      <a:pt x="28" y="16"/>
                    </a:lnTo>
                    <a:lnTo>
                      <a:pt x="15" y="25"/>
                    </a:lnTo>
                    <a:lnTo>
                      <a:pt x="11" y="30"/>
                    </a:lnTo>
                    <a:lnTo>
                      <a:pt x="8" y="37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2" y="56"/>
                    </a:lnTo>
                    <a:lnTo>
                      <a:pt x="1" y="59"/>
                    </a:lnTo>
                    <a:lnTo>
                      <a:pt x="0" y="66"/>
                    </a:lnTo>
                    <a:lnTo>
                      <a:pt x="2" y="69"/>
                    </a:lnTo>
                    <a:lnTo>
                      <a:pt x="7" y="73"/>
                    </a:lnTo>
                    <a:lnTo>
                      <a:pt x="25" y="7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9" name="Freeform 244"/>
              <p:cNvSpPr>
                <a:spLocks/>
              </p:cNvSpPr>
              <p:nvPr/>
            </p:nvSpPr>
            <p:spPr bwMode="auto">
              <a:xfrm>
                <a:off x="1417" y="1219"/>
                <a:ext cx="108" cy="85"/>
              </a:xfrm>
              <a:custGeom>
                <a:avLst/>
                <a:gdLst>
                  <a:gd name="T0" fmla="*/ 6 w 127"/>
                  <a:gd name="T1" fmla="*/ 7 h 91"/>
                  <a:gd name="T2" fmla="*/ 4 w 127"/>
                  <a:gd name="T3" fmla="*/ 15 h 91"/>
                  <a:gd name="T4" fmla="*/ 3 w 127"/>
                  <a:gd name="T5" fmla="*/ 23 h 91"/>
                  <a:gd name="T6" fmla="*/ 1 w 127"/>
                  <a:gd name="T7" fmla="*/ 25 h 91"/>
                  <a:gd name="T8" fmla="*/ 0 w 127"/>
                  <a:gd name="T9" fmla="*/ 26 h 91"/>
                  <a:gd name="T10" fmla="*/ 3 w 127"/>
                  <a:gd name="T11" fmla="*/ 29 h 91"/>
                  <a:gd name="T12" fmla="*/ 3 w 127"/>
                  <a:gd name="T13" fmla="*/ 31 h 91"/>
                  <a:gd name="T14" fmla="*/ 3 w 127"/>
                  <a:gd name="T15" fmla="*/ 33 h 91"/>
                  <a:gd name="T16" fmla="*/ 4 w 127"/>
                  <a:gd name="T17" fmla="*/ 31 h 91"/>
                  <a:gd name="T18" fmla="*/ 4 w 127"/>
                  <a:gd name="T19" fmla="*/ 31 h 91"/>
                  <a:gd name="T20" fmla="*/ 5 w 127"/>
                  <a:gd name="T21" fmla="*/ 33 h 91"/>
                  <a:gd name="T22" fmla="*/ 6 w 127"/>
                  <a:gd name="T23" fmla="*/ 31 h 91"/>
                  <a:gd name="T24" fmla="*/ 7 w 127"/>
                  <a:gd name="T25" fmla="*/ 28 h 91"/>
                  <a:gd name="T26" fmla="*/ 8 w 127"/>
                  <a:gd name="T27" fmla="*/ 20 h 91"/>
                  <a:gd name="T28" fmla="*/ 8 w 127"/>
                  <a:gd name="T29" fmla="*/ 22 h 91"/>
                  <a:gd name="T30" fmla="*/ 9 w 127"/>
                  <a:gd name="T31" fmla="*/ 22 h 91"/>
                  <a:gd name="T32" fmla="*/ 10 w 127"/>
                  <a:gd name="T33" fmla="*/ 20 h 91"/>
                  <a:gd name="T34" fmla="*/ 10 w 127"/>
                  <a:gd name="T35" fmla="*/ 18 h 91"/>
                  <a:gd name="T36" fmla="*/ 10 w 127"/>
                  <a:gd name="T37" fmla="*/ 17 h 91"/>
                  <a:gd name="T38" fmla="*/ 10 w 127"/>
                  <a:gd name="T39" fmla="*/ 15 h 91"/>
                  <a:gd name="T40" fmla="*/ 10 w 127"/>
                  <a:gd name="T41" fmla="*/ 13 h 91"/>
                  <a:gd name="T42" fmla="*/ 10 w 127"/>
                  <a:gd name="T43" fmla="*/ 11 h 91"/>
                  <a:gd name="T44" fmla="*/ 10 w 127"/>
                  <a:gd name="T45" fmla="*/ 8 h 91"/>
                  <a:gd name="T46" fmla="*/ 10 w 127"/>
                  <a:gd name="T47" fmla="*/ 7 h 91"/>
                  <a:gd name="T48" fmla="*/ 11 w 127"/>
                  <a:gd name="T49" fmla="*/ 7 h 91"/>
                  <a:gd name="T50" fmla="*/ 11 w 127"/>
                  <a:gd name="T51" fmla="*/ 7 h 91"/>
                  <a:gd name="T52" fmla="*/ 10 w 127"/>
                  <a:gd name="T53" fmla="*/ 6 h 91"/>
                  <a:gd name="T54" fmla="*/ 10 w 127"/>
                  <a:gd name="T55" fmla="*/ 0 h 91"/>
                  <a:gd name="T56" fmla="*/ 9 w 127"/>
                  <a:gd name="T57" fmla="*/ 7 h 91"/>
                  <a:gd name="T58" fmla="*/ 8 w 127"/>
                  <a:gd name="T59" fmla="*/ 7 h 91"/>
                  <a:gd name="T60" fmla="*/ 7 w 127"/>
                  <a:gd name="T61" fmla="*/ 7 h 91"/>
                  <a:gd name="T62" fmla="*/ 6 w 127"/>
                  <a:gd name="T63" fmla="*/ 7 h 9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27"/>
                  <a:gd name="T97" fmla="*/ 0 h 91"/>
                  <a:gd name="T98" fmla="*/ 127 w 127"/>
                  <a:gd name="T99" fmla="*/ 91 h 9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27" h="91">
                    <a:moveTo>
                      <a:pt x="63" y="19"/>
                    </a:moveTo>
                    <a:lnTo>
                      <a:pt x="47" y="40"/>
                    </a:lnTo>
                    <a:lnTo>
                      <a:pt x="20" y="65"/>
                    </a:lnTo>
                    <a:lnTo>
                      <a:pt x="1" y="68"/>
                    </a:lnTo>
                    <a:lnTo>
                      <a:pt x="0" y="72"/>
                    </a:lnTo>
                    <a:lnTo>
                      <a:pt x="5" y="81"/>
                    </a:lnTo>
                    <a:lnTo>
                      <a:pt x="17" y="87"/>
                    </a:lnTo>
                    <a:lnTo>
                      <a:pt x="31" y="90"/>
                    </a:lnTo>
                    <a:lnTo>
                      <a:pt x="42" y="84"/>
                    </a:lnTo>
                    <a:lnTo>
                      <a:pt x="46" y="87"/>
                    </a:lnTo>
                    <a:lnTo>
                      <a:pt x="51" y="90"/>
                    </a:lnTo>
                    <a:lnTo>
                      <a:pt x="60" y="87"/>
                    </a:lnTo>
                    <a:lnTo>
                      <a:pt x="71" y="77"/>
                    </a:lnTo>
                    <a:lnTo>
                      <a:pt x="84" y="57"/>
                    </a:lnTo>
                    <a:lnTo>
                      <a:pt x="91" y="63"/>
                    </a:lnTo>
                    <a:lnTo>
                      <a:pt x="100" y="63"/>
                    </a:lnTo>
                    <a:lnTo>
                      <a:pt x="110" y="55"/>
                    </a:lnTo>
                    <a:lnTo>
                      <a:pt x="113" y="49"/>
                    </a:lnTo>
                    <a:lnTo>
                      <a:pt x="114" y="45"/>
                    </a:lnTo>
                    <a:lnTo>
                      <a:pt x="110" y="41"/>
                    </a:lnTo>
                    <a:lnTo>
                      <a:pt x="115" y="34"/>
                    </a:lnTo>
                    <a:lnTo>
                      <a:pt x="118" y="30"/>
                    </a:lnTo>
                    <a:lnTo>
                      <a:pt x="115" y="25"/>
                    </a:lnTo>
                    <a:lnTo>
                      <a:pt x="118" y="19"/>
                    </a:lnTo>
                    <a:lnTo>
                      <a:pt x="126" y="13"/>
                    </a:lnTo>
                    <a:lnTo>
                      <a:pt x="126" y="11"/>
                    </a:lnTo>
                    <a:lnTo>
                      <a:pt x="118" y="6"/>
                    </a:lnTo>
                    <a:lnTo>
                      <a:pt x="109" y="0"/>
                    </a:lnTo>
                    <a:lnTo>
                      <a:pt x="92" y="12"/>
                    </a:lnTo>
                    <a:lnTo>
                      <a:pt x="81" y="12"/>
                    </a:lnTo>
                    <a:lnTo>
                      <a:pt x="73" y="14"/>
                    </a:lnTo>
                    <a:lnTo>
                      <a:pt x="63" y="19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0" name="Freeform 245"/>
              <p:cNvSpPr>
                <a:spLocks/>
              </p:cNvSpPr>
              <p:nvPr/>
            </p:nvSpPr>
            <p:spPr bwMode="auto">
              <a:xfrm>
                <a:off x="1520" y="1183"/>
                <a:ext cx="22" cy="23"/>
              </a:xfrm>
              <a:custGeom>
                <a:avLst/>
                <a:gdLst>
                  <a:gd name="T0" fmla="*/ 4 w 25"/>
                  <a:gd name="T1" fmla="*/ 1 h 25"/>
                  <a:gd name="T2" fmla="*/ 4 w 25"/>
                  <a:gd name="T3" fmla="*/ 0 h 25"/>
                  <a:gd name="T4" fmla="*/ 4 w 25"/>
                  <a:gd name="T5" fmla="*/ 0 h 25"/>
                  <a:gd name="T6" fmla="*/ 1 w 25"/>
                  <a:gd name="T7" fmla="*/ 3 h 25"/>
                  <a:gd name="T8" fmla="*/ 0 w 25"/>
                  <a:gd name="T9" fmla="*/ 6 h 25"/>
                  <a:gd name="T10" fmla="*/ 4 w 25"/>
                  <a:gd name="T11" fmla="*/ 6 h 25"/>
                  <a:gd name="T12" fmla="*/ 4 w 25"/>
                  <a:gd name="T13" fmla="*/ 6 h 25"/>
                  <a:gd name="T14" fmla="*/ 4 w 25"/>
                  <a:gd name="T15" fmla="*/ 6 h 25"/>
                  <a:gd name="T16" fmla="*/ 4 w 25"/>
                  <a:gd name="T17" fmla="*/ 6 h 25"/>
                  <a:gd name="T18" fmla="*/ 4 w 25"/>
                  <a:gd name="T19" fmla="*/ 3 h 25"/>
                  <a:gd name="T20" fmla="*/ 4 w 25"/>
                  <a:gd name="T21" fmla="*/ 1 h 2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5"/>
                  <a:gd name="T34" fmla="*/ 0 h 25"/>
                  <a:gd name="T35" fmla="*/ 25 w 25"/>
                  <a:gd name="T36" fmla="*/ 25 h 2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5" h="25">
                    <a:moveTo>
                      <a:pt x="14" y="1"/>
                    </a:moveTo>
                    <a:lnTo>
                      <a:pt x="12" y="0"/>
                    </a:lnTo>
                    <a:lnTo>
                      <a:pt x="5" y="0"/>
                    </a:lnTo>
                    <a:lnTo>
                      <a:pt x="1" y="3"/>
                    </a:lnTo>
                    <a:lnTo>
                      <a:pt x="0" y="18"/>
                    </a:lnTo>
                    <a:lnTo>
                      <a:pt x="11" y="24"/>
                    </a:lnTo>
                    <a:lnTo>
                      <a:pt x="18" y="24"/>
                    </a:lnTo>
                    <a:lnTo>
                      <a:pt x="24" y="18"/>
                    </a:lnTo>
                    <a:lnTo>
                      <a:pt x="22" y="8"/>
                    </a:lnTo>
                    <a:lnTo>
                      <a:pt x="20" y="3"/>
                    </a:lnTo>
                    <a:lnTo>
                      <a:pt x="14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1" name="Freeform 246"/>
              <p:cNvSpPr>
                <a:spLocks/>
              </p:cNvSpPr>
              <p:nvPr/>
            </p:nvSpPr>
            <p:spPr bwMode="auto">
              <a:xfrm>
                <a:off x="1543" y="1147"/>
                <a:ext cx="63" cy="39"/>
              </a:xfrm>
              <a:custGeom>
                <a:avLst/>
                <a:gdLst>
                  <a:gd name="T0" fmla="*/ 3 w 73"/>
                  <a:gd name="T1" fmla="*/ 6 h 42"/>
                  <a:gd name="T2" fmla="*/ 1 w 73"/>
                  <a:gd name="T3" fmla="*/ 6 h 42"/>
                  <a:gd name="T4" fmla="*/ 0 w 73"/>
                  <a:gd name="T5" fmla="*/ 6 h 42"/>
                  <a:gd name="T6" fmla="*/ 0 w 73"/>
                  <a:gd name="T7" fmla="*/ 9 h 42"/>
                  <a:gd name="T8" fmla="*/ 3 w 73"/>
                  <a:gd name="T9" fmla="*/ 13 h 42"/>
                  <a:gd name="T10" fmla="*/ 3 w 73"/>
                  <a:gd name="T11" fmla="*/ 9 h 42"/>
                  <a:gd name="T12" fmla="*/ 3 w 73"/>
                  <a:gd name="T13" fmla="*/ 8 h 42"/>
                  <a:gd name="T14" fmla="*/ 3 w 73"/>
                  <a:gd name="T15" fmla="*/ 9 h 42"/>
                  <a:gd name="T16" fmla="*/ 3 w 73"/>
                  <a:gd name="T17" fmla="*/ 10 h 42"/>
                  <a:gd name="T18" fmla="*/ 4 w 73"/>
                  <a:gd name="T19" fmla="*/ 14 h 42"/>
                  <a:gd name="T20" fmla="*/ 6 w 73"/>
                  <a:gd name="T21" fmla="*/ 15 h 42"/>
                  <a:gd name="T22" fmla="*/ 7 w 73"/>
                  <a:gd name="T23" fmla="*/ 11 h 42"/>
                  <a:gd name="T24" fmla="*/ 8 w 73"/>
                  <a:gd name="T25" fmla="*/ 8 h 42"/>
                  <a:gd name="T26" fmla="*/ 8 w 73"/>
                  <a:gd name="T27" fmla="*/ 6 h 42"/>
                  <a:gd name="T28" fmla="*/ 7 w 73"/>
                  <a:gd name="T29" fmla="*/ 6 h 42"/>
                  <a:gd name="T30" fmla="*/ 7 w 73"/>
                  <a:gd name="T31" fmla="*/ 6 h 42"/>
                  <a:gd name="T32" fmla="*/ 4 w 73"/>
                  <a:gd name="T33" fmla="*/ 2 h 42"/>
                  <a:gd name="T34" fmla="*/ 3 w 73"/>
                  <a:gd name="T35" fmla="*/ 0 h 42"/>
                  <a:gd name="T36" fmla="*/ 3 w 73"/>
                  <a:gd name="T37" fmla="*/ 1 h 42"/>
                  <a:gd name="T38" fmla="*/ 3 w 73"/>
                  <a:gd name="T39" fmla="*/ 6 h 4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3"/>
                  <a:gd name="T61" fmla="*/ 0 h 42"/>
                  <a:gd name="T62" fmla="*/ 73 w 73"/>
                  <a:gd name="T63" fmla="*/ 42 h 42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3" h="42">
                    <a:moveTo>
                      <a:pt x="13" y="10"/>
                    </a:moveTo>
                    <a:lnTo>
                      <a:pt x="1" y="19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11" y="36"/>
                    </a:lnTo>
                    <a:lnTo>
                      <a:pt x="17" y="28"/>
                    </a:lnTo>
                    <a:lnTo>
                      <a:pt x="25" y="25"/>
                    </a:lnTo>
                    <a:lnTo>
                      <a:pt x="28" y="27"/>
                    </a:lnTo>
                    <a:lnTo>
                      <a:pt x="32" y="29"/>
                    </a:lnTo>
                    <a:lnTo>
                      <a:pt x="41" y="38"/>
                    </a:lnTo>
                    <a:lnTo>
                      <a:pt x="52" y="41"/>
                    </a:lnTo>
                    <a:lnTo>
                      <a:pt x="66" y="31"/>
                    </a:lnTo>
                    <a:lnTo>
                      <a:pt x="72" y="25"/>
                    </a:lnTo>
                    <a:lnTo>
                      <a:pt x="72" y="19"/>
                    </a:lnTo>
                    <a:lnTo>
                      <a:pt x="66" y="15"/>
                    </a:lnTo>
                    <a:lnTo>
                      <a:pt x="60" y="12"/>
                    </a:lnTo>
                    <a:lnTo>
                      <a:pt x="42" y="2"/>
                    </a:lnTo>
                    <a:lnTo>
                      <a:pt x="33" y="0"/>
                    </a:lnTo>
                    <a:lnTo>
                      <a:pt x="23" y="1"/>
                    </a:lnTo>
                    <a:lnTo>
                      <a:pt x="13" y="1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2" name="Freeform 247"/>
              <p:cNvSpPr>
                <a:spLocks/>
              </p:cNvSpPr>
              <p:nvPr/>
            </p:nvSpPr>
            <p:spPr bwMode="auto">
              <a:xfrm>
                <a:off x="1543" y="1197"/>
                <a:ext cx="55" cy="32"/>
              </a:xfrm>
              <a:custGeom>
                <a:avLst/>
                <a:gdLst>
                  <a:gd name="T0" fmla="*/ 3 w 64"/>
                  <a:gd name="T1" fmla="*/ 0 h 35"/>
                  <a:gd name="T2" fmla="*/ 3 w 64"/>
                  <a:gd name="T3" fmla="*/ 2 h 35"/>
                  <a:gd name="T4" fmla="*/ 3 w 64"/>
                  <a:gd name="T5" fmla="*/ 5 h 35"/>
                  <a:gd name="T6" fmla="*/ 1 w 64"/>
                  <a:gd name="T7" fmla="*/ 5 h 35"/>
                  <a:gd name="T8" fmla="*/ 0 w 64"/>
                  <a:gd name="T9" fmla="*/ 5 h 35"/>
                  <a:gd name="T10" fmla="*/ 2 w 64"/>
                  <a:gd name="T11" fmla="*/ 7 h 35"/>
                  <a:gd name="T12" fmla="*/ 3 w 64"/>
                  <a:gd name="T13" fmla="*/ 9 h 35"/>
                  <a:gd name="T14" fmla="*/ 3 w 64"/>
                  <a:gd name="T15" fmla="*/ 9 h 35"/>
                  <a:gd name="T16" fmla="*/ 3 w 64"/>
                  <a:gd name="T17" fmla="*/ 8 h 35"/>
                  <a:gd name="T18" fmla="*/ 4 w 64"/>
                  <a:gd name="T19" fmla="*/ 5 h 35"/>
                  <a:gd name="T20" fmla="*/ 5 w 64"/>
                  <a:gd name="T21" fmla="*/ 5 h 35"/>
                  <a:gd name="T22" fmla="*/ 6 w 64"/>
                  <a:gd name="T23" fmla="*/ 5 h 35"/>
                  <a:gd name="T24" fmla="*/ 6 w 64"/>
                  <a:gd name="T25" fmla="*/ 5 h 35"/>
                  <a:gd name="T26" fmla="*/ 6 w 64"/>
                  <a:gd name="T27" fmla="*/ 5 h 35"/>
                  <a:gd name="T28" fmla="*/ 6 w 64"/>
                  <a:gd name="T29" fmla="*/ 5 h 35"/>
                  <a:gd name="T30" fmla="*/ 5 w 64"/>
                  <a:gd name="T31" fmla="*/ 3 h 35"/>
                  <a:gd name="T32" fmla="*/ 3 w 64"/>
                  <a:gd name="T33" fmla="*/ 0 h 35"/>
                  <a:gd name="T34" fmla="*/ 3 w 64"/>
                  <a:gd name="T35" fmla="*/ 0 h 3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4"/>
                  <a:gd name="T55" fmla="*/ 0 h 35"/>
                  <a:gd name="T56" fmla="*/ 64 w 64"/>
                  <a:gd name="T57" fmla="*/ 35 h 3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4" h="35">
                    <a:moveTo>
                      <a:pt x="14" y="0"/>
                    </a:moveTo>
                    <a:lnTo>
                      <a:pt x="11" y="2"/>
                    </a:lnTo>
                    <a:lnTo>
                      <a:pt x="3" y="11"/>
                    </a:lnTo>
                    <a:lnTo>
                      <a:pt x="1" y="17"/>
                    </a:lnTo>
                    <a:lnTo>
                      <a:pt x="0" y="21"/>
                    </a:lnTo>
                    <a:lnTo>
                      <a:pt x="2" y="28"/>
                    </a:lnTo>
                    <a:lnTo>
                      <a:pt x="8" y="34"/>
                    </a:lnTo>
                    <a:lnTo>
                      <a:pt x="15" y="34"/>
                    </a:lnTo>
                    <a:lnTo>
                      <a:pt x="35" y="31"/>
                    </a:lnTo>
                    <a:lnTo>
                      <a:pt x="44" y="22"/>
                    </a:lnTo>
                    <a:lnTo>
                      <a:pt x="51" y="18"/>
                    </a:lnTo>
                    <a:lnTo>
                      <a:pt x="56" y="18"/>
                    </a:lnTo>
                    <a:lnTo>
                      <a:pt x="59" y="17"/>
                    </a:lnTo>
                    <a:lnTo>
                      <a:pt x="63" y="12"/>
                    </a:lnTo>
                    <a:lnTo>
                      <a:pt x="60" y="6"/>
                    </a:lnTo>
                    <a:lnTo>
                      <a:pt x="51" y="3"/>
                    </a:lnTo>
                    <a:lnTo>
                      <a:pt x="27" y="0"/>
                    </a:lnTo>
                    <a:lnTo>
                      <a:pt x="14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3" name="Freeform 248"/>
              <p:cNvSpPr>
                <a:spLocks/>
              </p:cNvSpPr>
              <p:nvPr/>
            </p:nvSpPr>
            <p:spPr bwMode="auto">
              <a:xfrm>
                <a:off x="1477" y="1294"/>
                <a:ext cx="19" cy="27"/>
              </a:xfrm>
              <a:custGeom>
                <a:avLst/>
                <a:gdLst>
                  <a:gd name="T0" fmla="*/ 3 w 22"/>
                  <a:gd name="T1" fmla="*/ 0 h 29"/>
                  <a:gd name="T2" fmla="*/ 3 w 22"/>
                  <a:gd name="T3" fmla="*/ 7 h 29"/>
                  <a:gd name="T4" fmla="*/ 0 w 22"/>
                  <a:gd name="T5" fmla="*/ 7 h 29"/>
                  <a:gd name="T6" fmla="*/ 1 w 22"/>
                  <a:gd name="T7" fmla="*/ 9 h 29"/>
                  <a:gd name="T8" fmla="*/ 3 w 22"/>
                  <a:gd name="T9" fmla="*/ 9 h 29"/>
                  <a:gd name="T10" fmla="*/ 3 w 22"/>
                  <a:gd name="T11" fmla="*/ 7 h 29"/>
                  <a:gd name="T12" fmla="*/ 3 w 22"/>
                  <a:gd name="T13" fmla="*/ 7 h 29"/>
                  <a:gd name="T14" fmla="*/ 3 w 22"/>
                  <a:gd name="T15" fmla="*/ 6 h 29"/>
                  <a:gd name="T16" fmla="*/ 3 w 22"/>
                  <a:gd name="T17" fmla="*/ 2 h 29"/>
                  <a:gd name="T18" fmla="*/ 3 w 22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9"/>
                  <a:gd name="T32" fmla="*/ 22 w 22"/>
                  <a:gd name="T33" fmla="*/ 29 h 2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9">
                    <a:moveTo>
                      <a:pt x="15" y="0"/>
                    </a:moveTo>
                    <a:lnTo>
                      <a:pt x="4" y="10"/>
                    </a:lnTo>
                    <a:lnTo>
                      <a:pt x="0" y="19"/>
                    </a:lnTo>
                    <a:lnTo>
                      <a:pt x="1" y="28"/>
                    </a:lnTo>
                    <a:lnTo>
                      <a:pt x="9" y="28"/>
                    </a:lnTo>
                    <a:lnTo>
                      <a:pt x="14" y="24"/>
                    </a:lnTo>
                    <a:lnTo>
                      <a:pt x="19" y="15"/>
                    </a:lnTo>
                    <a:lnTo>
                      <a:pt x="21" y="6"/>
                    </a:lnTo>
                    <a:lnTo>
                      <a:pt x="21" y="2"/>
                    </a:lnTo>
                    <a:lnTo>
                      <a:pt x="15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4" name="Freeform 249"/>
              <p:cNvSpPr>
                <a:spLocks/>
              </p:cNvSpPr>
              <p:nvPr/>
            </p:nvSpPr>
            <p:spPr bwMode="auto">
              <a:xfrm>
                <a:off x="1474" y="1313"/>
                <a:ext cx="106" cy="83"/>
              </a:xfrm>
              <a:custGeom>
                <a:avLst/>
                <a:gdLst>
                  <a:gd name="T0" fmla="*/ 3 w 124"/>
                  <a:gd name="T1" fmla="*/ 6 h 90"/>
                  <a:gd name="T2" fmla="*/ 3 w 124"/>
                  <a:gd name="T3" fmla="*/ 6 h 90"/>
                  <a:gd name="T4" fmla="*/ 3 w 124"/>
                  <a:gd name="T5" fmla="*/ 10 h 90"/>
                  <a:gd name="T6" fmla="*/ 3 w 124"/>
                  <a:gd name="T7" fmla="*/ 14 h 90"/>
                  <a:gd name="T8" fmla="*/ 0 w 124"/>
                  <a:gd name="T9" fmla="*/ 17 h 90"/>
                  <a:gd name="T10" fmla="*/ 3 w 124"/>
                  <a:gd name="T11" fmla="*/ 20 h 90"/>
                  <a:gd name="T12" fmla="*/ 3 w 124"/>
                  <a:gd name="T13" fmla="*/ 22 h 90"/>
                  <a:gd name="T14" fmla="*/ 3 w 124"/>
                  <a:gd name="T15" fmla="*/ 20 h 90"/>
                  <a:gd name="T16" fmla="*/ 3 w 124"/>
                  <a:gd name="T17" fmla="*/ 18 h 90"/>
                  <a:gd name="T18" fmla="*/ 5 w 124"/>
                  <a:gd name="T19" fmla="*/ 20 h 90"/>
                  <a:gd name="T20" fmla="*/ 6 w 124"/>
                  <a:gd name="T21" fmla="*/ 18 h 90"/>
                  <a:gd name="T22" fmla="*/ 5 w 124"/>
                  <a:gd name="T23" fmla="*/ 22 h 90"/>
                  <a:gd name="T24" fmla="*/ 3 w 124"/>
                  <a:gd name="T25" fmla="*/ 26 h 90"/>
                  <a:gd name="T26" fmla="*/ 5 w 124"/>
                  <a:gd name="T27" fmla="*/ 27 h 90"/>
                  <a:gd name="T28" fmla="*/ 7 w 124"/>
                  <a:gd name="T29" fmla="*/ 23 h 90"/>
                  <a:gd name="T30" fmla="*/ 8 w 124"/>
                  <a:gd name="T31" fmla="*/ 21 h 90"/>
                  <a:gd name="T32" fmla="*/ 8 w 124"/>
                  <a:gd name="T33" fmla="*/ 22 h 90"/>
                  <a:gd name="T34" fmla="*/ 9 w 124"/>
                  <a:gd name="T35" fmla="*/ 21 h 90"/>
                  <a:gd name="T36" fmla="*/ 11 w 124"/>
                  <a:gd name="T37" fmla="*/ 22 h 90"/>
                  <a:gd name="T38" fmla="*/ 11 w 124"/>
                  <a:gd name="T39" fmla="*/ 16 h 90"/>
                  <a:gd name="T40" fmla="*/ 11 w 124"/>
                  <a:gd name="T41" fmla="*/ 11 h 90"/>
                  <a:gd name="T42" fmla="*/ 11 w 124"/>
                  <a:gd name="T43" fmla="*/ 12 h 90"/>
                  <a:gd name="T44" fmla="*/ 9 w 124"/>
                  <a:gd name="T45" fmla="*/ 9 h 90"/>
                  <a:gd name="T46" fmla="*/ 9 w 124"/>
                  <a:gd name="T47" fmla="*/ 6 h 90"/>
                  <a:gd name="T48" fmla="*/ 8 w 124"/>
                  <a:gd name="T49" fmla="*/ 3 h 90"/>
                  <a:gd name="T50" fmla="*/ 7 w 124"/>
                  <a:gd name="T51" fmla="*/ 6 h 90"/>
                  <a:gd name="T52" fmla="*/ 7 w 124"/>
                  <a:gd name="T53" fmla="*/ 7 h 90"/>
                  <a:gd name="T54" fmla="*/ 7 w 124"/>
                  <a:gd name="T55" fmla="*/ 13 h 90"/>
                  <a:gd name="T56" fmla="*/ 6 w 124"/>
                  <a:gd name="T57" fmla="*/ 15 h 90"/>
                  <a:gd name="T58" fmla="*/ 6 w 124"/>
                  <a:gd name="T59" fmla="*/ 10 h 90"/>
                  <a:gd name="T60" fmla="*/ 5 w 124"/>
                  <a:gd name="T61" fmla="*/ 6 h 90"/>
                  <a:gd name="T62" fmla="*/ 3 w 124"/>
                  <a:gd name="T63" fmla="*/ 8 h 90"/>
                  <a:gd name="T64" fmla="*/ 3 w 124"/>
                  <a:gd name="T65" fmla="*/ 6 h 9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4"/>
                  <a:gd name="T100" fmla="*/ 0 h 90"/>
                  <a:gd name="T101" fmla="*/ 124 w 124"/>
                  <a:gd name="T102" fmla="*/ 90 h 9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4" h="90">
                    <a:moveTo>
                      <a:pt x="33" y="21"/>
                    </a:moveTo>
                    <a:lnTo>
                      <a:pt x="22" y="16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1" y="24"/>
                    </a:lnTo>
                    <a:lnTo>
                      <a:pt x="11" y="33"/>
                    </a:lnTo>
                    <a:lnTo>
                      <a:pt x="9" y="32"/>
                    </a:lnTo>
                    <a:lnTo>
                      <a:pt x="9" y="45"/>
                    </a:lnTo>
                    <a:lnTo>
                      <a:pt x="1" y="51"/>
                    </a:lnTo>
                    <a:lnTo>
                      <a:pt x="0" y="55"/>
                    </a:lnTo>
                    <a:lnTo>
                      <a:pt x="0" y="58"/>
                    </a:lnTo>
                    <a:lnTo>
                      <a:pt x="9" y="66"/>
                    </a:lnTo>
                    <a:lnTo>
                      <a:pt x="12" y="69"/>
                    </a:lnTo>
                    <a:lnTo>
                      <a:pt x="23" y="72"/>
                    </a:lnTo>
                    <a:lnTo>
                      <a:pt x="28" y="70"/>
                    </a:lnTo>
                    <a:lnTo>
                      <a:pt x="33" y="66"/>
                    </a:lnTo>
                    <a:lnTo>
                      <a:pt x="34" y="58"/>
                    </a:lnTo>
                    <a:lnTo>
                      <a:pt x="34" y="64"/>
                    </a:lnTo>
                    <a:lnTo>
                      <a:pt x="38" y="67"/>
                    </a:lnTo>
                    <a:lnTo>
                      <a:pt x="48" y="67"/>
                    </a:lnTo>
                    <a:lnTo>
                      <a:pt x="59" y="63"/>
                    </a:lnTo>
                    <a:lnTo>
                      <a:pt x="63" y="64"/>
                    </a:lnTo>
                    <a:lnTo>
                      <a:pt x="60" y="70"/>
                    </a:lnTo>
                    <a:lnTo>
                      <a:pt x="52" y="74"/>
                    </a:lnTo>
                    <a:lnTo>
                      <a:pt x="36" y="82"/>
                    </a:lnTo>
                    <a:lnTo>
                      <a:pt x="28" y="86"/>
                    </a:lnTo>
                    <a:lnTo>
                      <a:pt x="41" y="89"/>
                    </a:lnTo>
                    <a:lnTo>
                      <a:pt x="52" y="89"/>
                    </a:lnTo>
                    <a:lnTo>
                      <a:pt x="62" y="83"/>
                    </a:lnTo>
                    <a:lnTo>
                      <a:pt x="70" y="77"/>
                    </a:lnTo>
                    <a:lnTo>
                      <a:pt x="78" y="75"/>
                    </a:lnTo>
                    <a:lnTo>
                      <a:pt x="83" y="70"/>
                    </a:lnTo>
                    <a:lnTo>
                      <a:pt x="85" y="69"/>
                    </a:lnTo>
                    <a:lnTo>
                      <a:pt x="88" y="72"/>
                    </a:lnTo>
                    <a:lnTo>
                      <a:pt x="92" y="74"/>
                    </a:lnTo>
                    <a:lnTo>
                      <a:pt x="98" y="70"/>
                    </a:lnTo>
                    <a:lnTo>
                      <a:pt x="104" y="72"/>
                    </a:lnTo>
                    <a:lnTo>
                      <a:pt x="110" y="72"/>
                    </a:lnTo>
                    <a:lnTo>
                      <a:pt x="115" y="67"/>
                    </a:lnTo>
                    <a:lnTo>
                      <a:pt x="121" y="51"/>
                    </a:lnTo>
                    <a:lnTo>
                      <a:pt x="123" y="39"/>
                    </a:lnTo>
                    <a:lnTo>
                      <a:pt x="121" y="34"/>
                    </a:lnTo>
                    <a:lnTo>
                      <a:pt x="115" y="32"/>
                    </a:lnTo>
                    <a:lnTo>
                      <a:pt x="108" y="37"/>
                    </a:lnTo>
                    <a:lnTo>
                      <a:pt x="101" y="37"/>
                    </a:lnTo>
                    <a:lnTo>
                      <a:pt x="97" y="30"/>
                    </a:lnTo>
                    <a:lnTo>
                      <a:pt x="95" y="28"/>
                    </a:lnTo>
                    <a:lnTo>
                      <a:pt x="89" y="16"/>
                    </a:lnTo>
                    <a:lnTo>
                      <a:pt x="88" y="0"/>
                    </a:lnTo>
                    <a:lnTo>
                      <a:pt x="77" y="3"/>
                    </a:lnTo>
                    <a:lnTo>
                      <a:pt x="70" y="9"/>
                    </a:lnTo>
                    <a:lnTo>
                      <a:pt x="70" y="21"/>
                    </a:lnTo>
                    <a:lnTo>
                      <a:pt x="69" y="23"/>
                    </a:lnTo>
                    <a:lnTo>
                      <a:pt x="70" y="25"/>
                    </a:lnTo>
                    <a:lnTo>
                      <a:pt x="75" y="28"/>
                    </a:lnTo>
                    <a:lnTo>
                      <a:pt x="67" y="41"/>
                    </a:lnTo>
                    <a:lnTo>
                      <a:pt x="60" y="47"/>
                    </a:lnTo>
                    <a:lnTo>
                      <a:pt x="59" y="47"/>
                    </a:lnTo>
                    <a:lnTo>
                      <a:pt x="59" y="42"/>
                    </a:lnTo>
                    <a:lnTo>
                      <a:pt x="57" y="32"/>
                    </a:lnTo>
                    <a:lnTo>
                      <a:pt x="54" y="28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38" y="27"/>
                    </a:lnTo>
                    <a:lnTo>
                      <a:pt x="35" y="25"/>
                    </a:lnTo>
                    <a:lnTo>
                      <a:pt x="33" y="2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5" name="Freeform 250"/>
              <p:cNvSpPr>
                <a:spLocks/>
              </p:cNvSpPr>
              <p:nvPr/>
            </p:nvSpPr>
            <p:spPr bwMode="auto">
              <a:xfrm>
                <a:off x="1641" y="1192"/>
                <a:ext cx="19" cy="46"/>
              </a:xfrm>
              <a:custGeom>
                <a:avLst/>
                <a:gdLst>
                  <a:gd name="T0" fmla="*/ 3 w 22"/>
                  <a:gd name="T1" fmla="*/ 8 h 49"/>
                  <a:gd name="T2" fmla="*/ 3 w 22"/>
                  <a:gd name="T3" fmla="*/ 1 h 49"/>
                  <a:gd name="T4" fmla="*/ 2 w 22"/>
                  <a:gd name="T5" fmla="*/ 0 h 49"/>
                  <a:gd name="T6" fmla="*/ 1 w 22"/>
                  <a:gd name="T7" fmla="*/ 3 h 49"/>
                  <a:gd name="T8" fmla="*/ 0 w 22"/>
                  <a:gd name="T9" fmla="*/ 8 h 49"/>
                  <a:gd name="T10" fmla="*/ 2 w 22"/>
                  <a:gd name="T11" fmla="*/ 13 h 49"/>
                  <a:gd name="T12" fmla="*/ 3 w 22"/>
                  <a:gd name="T13" fmla="*/ 17 h 49"/>
                  <a:gd name="T14" fmla="*/ 3 w 22"/>
                  <a:gd name="T15" fmla="*/ 19 h 49"/>
                  <a:gd name="T16" fmla="*/ 3 w 22"/>
                  <a:gd name="T17" fmla="*/ 18 h 49"/>
                  <a:gd name="T18" fmla="*/ 3 w 22"/>
                  <a:gd name="T19" fmla="*/ 17 h 49"/>
                  <a:gd name="T20" fmla="*/ 3 w 22"/>
                  <a:gd name="T21" fmla="*/ 13 h 49"/>
                  <a:gd name="T22" fmla="*/ 3 w 22"/>
                  <a:gd name="T23" fmla="*/ 8 h 4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"/>
                  <a:gd name="T37" fmla="*/ 0 h 49"/>
                  <a:gd name="T38" fmla="*/ 22 w 22"/>
                  <a:gd name="T39" fmla="*/ 49 h 4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" h="49">
                    <a:moveTo>
                      <a:pt x="8" y="8"/>
                    </a:moveTo>
                    <a:lnTo>
                      <a:pt x="4" y="1"/>
                    </a:lnTo>
                    <a:lnTo>
                      <a:pt x="2" y="0"/>
                    </a:lnTo>
                    <a:lnTo>
                      <a:pt x="1" y="3"/>
                    </a:lnTo>
                    <a:lnTo>
                      <a:pt x="0" y="22"/>
                    </a:lnTo>
                    <a:lnTo>
                      <a:pt x="2" y="33"/>
                    </a:lnTo>
                    <a:lnTo>
                      <a:pt x="7" y="41"/>
                    </a:lnTo>
                    <a:lnTo>
                      <a:pt x="16" y="48"/>
                    </a:lnTo>
                    <a:lnTo>
                      <a:pt x="21" y="45"/>
                    </a:lnTo>
                    <a:lnTo>
                      <a:pt x="21" y="41"/>
                    </a:lnTo>
                    <a:lnTo>
                      <a:pt x="16" y="33"/>
                    </a:lnTo>
                    <a:lnTo>
                      <a:pt x="8" y="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6" name="Freeform 251"/>
              <p:cNvSpPr>
                <a:spLocks/>
              </p:cNvSpPr>
              <p:nvPr/>
            </p:nvSpPr>
            <p:spPr bwMode="auto">
              <a:xfrm>
                <a:off x="1594" y="1255"/>
                <a:ext cx="68" cy="84"/>
              </a:xfrm>
              <a:custGeom>
                <a:avLst/>
                <a:gdLst>
                  <a:gd name="T0" fmla="*/ 3 w 80"/>
                  <a:gd name="T1" fmla="*/ 7 h 90"/>
                  <a:gd name="T2" fmla="*/ 3 w 80"/>
                  <a:gd name="T3" fmla="*/ 7 h 90"/>
                  <a:gd name="T4" fmla="*/ 3 w 80"/>
                  <a:gd name="T5" fmla="*/ 4 h 90"/>
                  <a:gd name="T6" fmla="*/ 3 w 80"/>
                  <a:gd name="T7" fmla="*/ 4 h 90"/>
                  <a:gd name="T8" fmla="*/ 0 w 80"/>
                  <a:gd name="T9" fmla="*/ 6 h 90"/>
                  <a:gd name="T10" fmla="*/ 1 w 80"/>
                  <a:gd name="T11" fmla="*/ 7 h 90"/>
                  <a:gd name="T12" fmla="*/ 3 w 80"/>
                  <a:gd name="T13" fmla="*/ 11 h 90"/>
                  <a:gd name="T14" fmla="*/ 3 w 80"/>
                  <a:gd name="T15" fmla="*/ 18 h 90"/>
                  <a:gd name="T16" fmla="*/ 3 w 80"/>
                  <a:gd name="T17" fmla="*/ 18 h 90"/>
                  <a:gd name="T18" fmla="*/ 3 w 80"/>
                  <a:gd name="T19" fmla="*/ 19 h 90"/>
                  <a:gd name="T20" fmla="*/ 3 w 80"/>
                  <a:gd name="T21" fmla="*/ 22 h 90"/>
                  <a:gd name="T22" fmla="*/ 4 w 80"/>
                  <a:gd name="T23" fmla="*/ 27 h 90"/>
                  <a:gd name="T24" fmla="*/ 5 w 80"/>
                  <a:gd name="T25" fmla="*/ 31 h 90"/>
                  <a:gd name="T26" fmla="*/ 6 w 80"/>
                  <a:gd name="T27" fmla="*/ 32 h 90"/>
                  <a:gd name="T28" fmla="*/ 7 w 80"/>
                  <a:gd name="T29" fmla="*/ 31 h 90"/>
                  <a:gd name="T30" fmla="*/ 7 w 80"/>
                  <a:gd name="T31" fmla="*/ 30 h 90"/>
                  <a:gd name="T32" fmla="*/ 7 w 80"/>
                  <a:gd name="T33" fmla="*/ 30 h 90"/>
                  <a:gd name="T34" fmla="*/ 6 w 80"/>
                  <a:gd name="T35" fmla="*/ 31 h 90"/>
                  <a:gd name="T36" fmla="*/ 6 w 80"/>
                  <a:gd name="T37" fmla="*/ 25 h 90"/>
                  <a:gd name="T38" fmla="*/ 6 w 80"/>
                  <a:gd name="T39" fmla="*/ 20 h 90"/>
                  <a:gd name="T40" fmla="*/ 6 w 80"/>
                  <a:gd name="T41" fmla="*/ 16 h 90"/>
                  <a:gd name="T42" fmla="*/ 7 w 80"/>
                  <a:gd name="T43" fmla="*/ 8 h 90"/>
                  <a:gd name="T44" fmla="*/ 7 w 80"/>
                  <a:gd name="T45" fmla="*/ 7 h 90"/>
                  <a:gd name="T46" fmla="*/ 7 w 80"/>
                  <a:gd name="T47" fmla="*/ 6 h 90"/>
                  <a:gd name="T48" fmla="*/ 6 w 80"/>
                  <a:gd name="T49" fmla="*/ 3 h 90"/>
                  <a:gd name="T50" fmla="*/ 5 w 80"/>
                  <a:gd name="T51" fmla="*/ 0 h 90"/>
                  <a:gd name="T52" fmla="*/ 3 w 80"/>
                  <a:gd name="T53" fmla="*/ 0 h 90"/>
                  <a:gd name="T54" fmla="*/ 3 w 80"/>
                  <a:gd name="T55" fmla="*/ 1 h 90"/>
                  <a:gd name="T56" fmla="*/ 3 w 80"/>
                  <a:gd name="T57" fmla="*/ 4 h 90"/>
                  <a:gd name="T58" fmla="*/ 4 w 80"/>
                  <a:gd name="T59" fmla="*/ 10 h 90"/>
                  <a:gd name="T60" fmla="*/ 4 w 80"/>
                  <a:gd name="T61" fmla="*/ 14 h 90"/>
                  <a:gd name="T62" fmla="*/ 3 w 80"/>
                  <a:gd name="T63" fmla="*/ 14 h 90"/>
                  <a:gd name="T64" fmla="*/ 3 w 80"/>
                  <a:gd name="T65" fmla="*/ 8 h 90"/>
                  <a:gd name="T66" fmla="*/ 3 w 80"/>
                  <a:gd name="T67" fmla="*/ 7 h 90"/>
                  <a:gd name="T68" fmla="*/ 3 w 80"/>
                  <a:gd name="T69" fmla="*/ 7 h 9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0"/>
                  <a:gd name="T106" fmla="*/ 0 h 90"/>
                  <a:gd name="T107" fmla="*/ 80 w 80"/>
                  <a:gd name="T108" fmla="*/ 90 h 9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0" h="90">
                    <a:moveTo>
                      <a:pt x="16" y="10"/>
                    </a:moveTo>
                    <a:lnTo>
                      <a:pt x="13" y="7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1" y="21"/>
                    </a:lnTo>
                    <a:lnTo>
                      <a:pt x="6" y="30"/>
                    </a:lnTo>
                    <a:lnTo>
                      <a:pt x="16" y="49"/>
                    </a:lnTo>
                    <a:lnTo>
                      <a:pt x="28" y="50"/>
                    </a:lnTo>
                    <a:lnTo>
                      <a:pt x="37" y="54"/>
                    </a:lnTo>
                    <a:lnTo>
                      <a:pt x="40" y="63"/>
                    </a:lnTo>
                    <a:lnTo>
                      <a:pt x="42" y="75"/>
                    </a:lnTo>
                    <a:lnTo>
                      <a:pt x="50" y="85"/>
                    </a:lnTo>
                    <a:lnTo>
                      <a:pt x="62" y="89"/>
                    </a:lnTo>
                    <a:lnTo>
                      <a:pt x="72" y="86"/>
                    </a:lnTo>
                    <a:lnTo>
                      <a:pt x="79" y="82"/>
                    </a:lnTo>
                    <a:lnTo>
                      <a:pt x="76" y="83"/>
                    </a:lnTo>
                    <a:lnTo>
                      <a:pt x="67" y="86"/>
                    </a:lnTo>
                    <a:lnTo>
                      <a:pt x="67" y="70"/>
                    </a:lnTo>
                    <a:lnTo>
                      <a:pt x="66" y="57"/>
                    </a:lnTo>
                    <a:lnTo>
                      <a:pt x="61" y="43"/>
                    </a:lnTo>
                    <a:lnTo>
                      <a:pt x="70" y="24"/>
                    </a:lnTo>
                    <a:lnTo>
                      <a:pt x="72" y="11"/>
                    </a:lnTo>
                    <a:lnTo>
                      <a:pt x="70" y="6"/>
                    </a:lnTo>
                    <a:lnTo>
                      <a:pt x="64" y="3"/>
                    </a:lnTo>
                    <a:lnTo>
                      <a:pt x="50" y="0"/>
                    </a:lnTo>
                    <a:lnTo>
                      <a:pt x="41" y="0"/>
                    </a:lnTo>
                    <a:lnTo>
                      <a:pt x="38" y="1"/>
                    </a:lnTo>
                    <a:lnTo>
                      <a:pt x="37" y="4"/>
                    </a:lnTo>
                    <a:lnTo>
                      <a:pt x="44" y="28"/>
                    </a:lnTo>
                    <a:lnTo>
                      <a:pt x="46" y="37"/>
                    </a:lnTo>
                    <a:lnTo>
                      <a:pt x="41" y="37"/>
                    </a:lnTo>
                    <a:lnTo>
                      <a:pt x="24" y="25"/>
                    </a:lnTo>
                    <a:lnTo>
                      <a:pt x="17" y="18"/>
                    </a:lnTo>
                    <a:lnTo>
                      <a:pt x="16" y="1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7" name="Freeform 252"/>
              <p:cNvSpPr>
                <a:spLocks/>
              </p:cNvSpPr>
              <p:nvPr/>
            </p:nvSpPr>
            <p:spPr bwMode="auto">
              <a:xfrm>
                <a:off x="1664" y="1310"/>
                <a:ext cx="41" cy="43"/>
              </a:xfrm>
              <a:custGeom>
                <a:avLst/>
                <a:gdLst>
                  <a:gd name="T0" fmla="*/ 3 w 48"/>
                  <a:gd name="T1" fmla="*/ 2 h 46"/>
                  <a:gd name="T2" fmla="*/ 3 w 48"/>
                  <a:gd name="T3" fmla="*/ 0 h 46"/>
                  <a:gd name="T4" fmla="*/ 2 w 48"/>
                  <a:gd name="T5" fmla="*/ 2 h 46"/>
                  <a:gd name="T6" fmla="*/ 3 w 48"/>
                  <a:gd name="T7" fmla="*/ 7 h 46"/>
                  <a:gd name="T8" fmla="*/ 0 w 48"/>
                  <a:gd name="T9" fmla="*/ 15 h 46"/>
                  <a:gd name="T10" fmla="*/ 3 w 48"/>
                  <a:gd name="T11" fmla="*/ 13 h 46"/>
                  <a:gd name="T12" fmla="*/ 3 w 48"/>
                  <a:gd name="T13" fmla="*/ 17 h 46"/>
                  <a:gd name="T14" fmla="*/ 3 w 48"/>
                  <a:gd name="T15" fmla="*/ 16 h 46"/>
                  <a:gd name="T16" fmla="*/ 4 w 48"/>
                  <a:gd name="T17" fmla="*/ 14 h 46"/>
                  <a:gd name="T18" fmla="*/ 4 w 48"/>
                  <a:gd name="T19" fmla="*/ 10 h 46"/>
                  <a:gd name="T20" fmla="*/ 4 w 48"/>
                  <a:gd name="T21" fmla="*/ 7 h 46"/>
                  <a:gd name="T22" fmla="*/ 4 w 48"/>
                  <a:gd name="T23" fmla="*/ 7 h 46"/>
                  <a:gd name="T24" fmla="*/ 3 w 48"/>
                  <a:gd name="T25" fmla="*/ 3 h 46"/>
                  <a:gd name="T26" fmla="*/ 3 w 48"/>
                  <a:gd name="T27" fmla="*/ 0 h 46"/>
                  <a:gd name="T28" fmla="*/ 3 w 48"/>
                  <a:gd name="T29" fmla="*/ 0 h 46"/>
                  <a:gd name="T30" fmla="*/ 3 w 48"/>
                  <a:gd name="T31" fmla="*/ 2 h 4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8"/>
                  <a:gd name="T49" fmla="*/ 0 h 46"/>
                  <a:gd name="T50" fmla="*/ 48 w 48"/>
                  <a:gd name="T51" fmla="*/ 46 h 4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8" h="46">
                    <a:moveTo>
                      <a:pt x="11" y="2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4" y="13"/>
                    </a:lnTo>
                    <a:lnTo>
                      <a:pt x="0" y="38"/>
                    </a:lnTo>
                    <a:lnTo>
                      <a:pt x="16" y="34"/>
                    </a:lnTo>
                    <a:lnTo>
                      <a:pt x="24" y="45"/>
                    </a:lnTo>
                    <a:lnTo>
                      <a:pt x="32" y="42"/>
                    </a:lnTo>
                    <a:lnTo>
                      <a:pt x="41" y="36"/>
                    </a:lnTo>
                    <a:lnTo>
                      <a:pt x="45" y="28"/>
                    </a:lnTo>
                    <a:lnTo>
                      <a:pt x="47" y="20"/>
                    </a:lnTo>
                    <a:lnTo>
                      <a:pt x="41" y="13"/>
                    </a:lnTo>
                    <a:lnTo>
                      <a:pt x="32" y="3"/>
                    </a:lnTo>
                    <a:lnTo>
                      <a:pt x="23" y="0"/>
                    </a:lnTo>
                    <a:lnTo>
                      <a:pt x="16" y="0"/>
                    </a:lnTo>
                    <a:lnTo>
                      <a:pt x="11" y="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8" name="Freeform 253"/>
              <p:cNvSpPr>
                <a:spLocks/>
              </p:cNvSpPr>
              <p:nvPr/>
            </p:nvSpPr>
            <p:spPr bwMode="auto">
              <a:xfrm>
                <a:off x="1710" y="1293"/>
                <a:ext cx="155" cy="90"/>
              </a:xfrm>
              <a:custGeom>
                <a:avLst/>
                <a:gdLst>
                  <a:gd name="T0" fmla="*/ 3 w 181"/>
                  <a:gd name="T1" fmla="*/ 0 h 97"/>
                  <a:gd name="T2" fmla="*/ 0 w 181"/>
                  <a:gd name="T3" fmla="*/ 1 h 97"/>
                  <a:gd name="T4" fmla="*/ 3 w 181"/>
                  <a:gd name="T5" fmla="*/ 6 h 97"/>
                  <a:gd name="T6" fmla="*/ 3 w 181"/>
                  <a:gd name="T7" fmla="*/ 10 h 97"/>
                  <a:gd name="T8" fmla="*/ 3 w 181"/>
                  <a:gd name="T9" fmla="*/ 7 h 97"/>
                  <a:gd name="T10" fmla="*/ 3 w 181"/>
                  <a:gd name="T11" fmla="*/ 6 h 97"/>
                  <a:gd name="T12" fmla="*/ 3 w 181"/>
                  <a:gd name="T13" fmla="*/ 16 h 97"/>
                  <a:gd name="T14" fmla="*/ 4 w 181"/>
                  <a:gd name="T15" fmla="*/ 23 h 97"/>
                  <a:gd name="T16" fmla="*/ 3 w 181"/>
                  <a:gd name="T17" fmla="*/ 26 h 97"/>
                  <a:gd name="T18" fmla="*/ 5 w 181"/>
                  <a:gd name="T19" fmla="*/ 29 h 97"/>
                  <a:gd name="T20" fmla="*/ 7 w 181"/>
                  <a:gd name="T21" fmla="*/ 27 h 97"/>
                  <a:gd name="T22" fmla="*/ 8 w 181"/>
                  <a:gd name="T23" fmla="*/ 29 h 97"/>
                  <a:gd name="T24" fmla="*/ 9 w 181"/>
                  <a:gd name="T25" fmla="*/ 31 h 97"/>
                  <a:gd name="T26" fmla="*/ 13 w 181"/>
                  <a:gd name="T27" fmla="*/ 30 h 97"/>
                  <a:gd name="T28" fmla="*/ 13 w 181"/>
                  <a:gd name="T29" fmla="*/ 29 h 97"/>
                  <a:gd name="T30" fmla="*/ 13 w 181"/>
                  <a:gd name="T31" fmla="*/ 28 h 97"/>
                  <a:gd name="T32" fmla="*/ 15 w 181"/>
                  <a:gd name="T33" fmla="*/ 29 h 97"/>
                  <a:gd name="T34" fmla="*/ 15 w 181"/>
                  <a:gd name="T35" fmla="*/ 24 h 97"/>
                  <a:gd name="T36" fmla="*/ 18 w 181"/>
                  <a:gd name="T37" fmla="*/ 22 h 97"/>
                  <a:gd name="T38" fmla="*/ 18 w 181"/>
                  <a:gd name="T39" fmla="*/ 20 h 97"/>
                  <a:gd name="T40" fmla="*/ 18 w 181"/>
                  <a:gd name="T41" fmla="*/ 17 h 97"/>
                  <a:gd name="T42" fmla="*/ 14 w 181"/>
                  <a:gd name="T43" fmla="*/ 15 h 97"/>
                  <a:gd name="T44" fmla="*/ 11 w 181"/>
                  <a:gd name="T45" fmla="*/ 15 h 97"/>
                  <a:gd name="T46" fmla="*/ 9 w 181"/>
                  <a:gd name="T47" fmla="*/ 16 h 97"/>
                  <a:gd name="T48" fmla="*/ 7 w 181"/>
                  <a:gd name="T49" fmla="*/ 10 h 97"/>
                  <a:gd name="T50" fmla="*/ 6 w 181"/>
                  <a:gd name="T51" fmla="*/ 6 h 97"/>
                  <a:gd name="T52" fmla="*/ 5 w 181"/>
                  <a:gd name="T53" fmla="*/ 6 h 97"/>
                  <a:gd name="T54" fmla="*/ 5 w 181"/>
                  <a:gd name="T55" fmla="*/ 6 h 97"/>
                  <a:gd name="T56" fmla="*/ 5 w 181"/>
                  <a:gd name="T57" fmla="*/ 6 h 97"/>
                  <a:gd name="T58" fmla="*/ 3 w 181"/>
                  <a:gd name="T59" fmla="*/ 6 h 97"/>
                  <a:gd name="T60" fmla="*/ 3 w 181"/>
                  <a:gd name="T61" fmla="*/ 6 h 97"/>
                  <a:gd name="T62" fmla="*/ 3 w 181"/>
                  <a:gd name="T63" fmla="*/ 1 h 9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1"/>
                  <a:gd name="T97" fmla="*/ 0 h 97"/>
                  <a:gd name="T98" fmla="*/ 181 w 181"/>
                  <a:gd name="T99" fmla="*/ 97 h 9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1" h="97">
                    <a:moveTo>
                      <a:pt x="12" y="1"/>
                    </a:moveTo>
                    <a:lnTo>
                      <a:pt x="9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3" y="23"/>
                    </a:lnTo>
                    <a:lnTo>
                      <a:pt x="3" y="25"/>
                    </a:lnTo>
                    <a:lnTo>
                      <a:pt x="8" y="30"/>
                    </a:lnTo>
                    <a:lnTo>
                      <a:pt x="15" y="31"/>
                    </a:lnTo>
                    <a:lnTo>
                      <a:pt x="27" y="25"/>
                    </a:lnTo>
                    <a:lnTo>
                      <a:pt x="30" y="23"/>
                    </a:lnTo>
                    <a:lnTo>
                      <a:pt x="34" y="22"/>
                    </a:lnTo>
                    <a:lnTo>
                      <a:pt x="38" y="29"/>
                    </a:lnTo>
                    <a:lnTo>
                      <a:pt x="40" y="46"/>
                    </a:lnTo>
                    <a:lnTo>
                      <a:pt x="47" y="69"/>
                    </a:lnTo>
                    <a:lnTo>
                      <a:pt x="42" y="70"/>
                    </a:lnTo>
                    <a:lnTo>
                      <a:pt x="40" y="72"/>
                    </a:lnTo>
                    <a:lnTo>
                      <a:pt x="40" y="79"/>
                    </a:lnTo>
                    <a:lnTo>
                      <a:pt x="46" y="84"/>
                    </a:lnTo>
                    <a:lnTo>
                      <a:pt x="52" y="87"/>
                    </a:lnTo>
                    <a:lnTo>
                      <a:pt x="61" y="84"/>
                    </a:lnTo>
                    <a:lnTo>
                      <a:pt x="65" y="82"/>
                    </a:lnTo>
                    <a:lnTo>
                      <a:pt x="72" y="82"/>
                    </a:lnTo>
                    <a:lnTo>
                      <a:pt x="76" y="87"/>
                    </a:lnTo>
                    <a:lnTo>
                      <a:pt x="88" y="93"/>
                    </a:lnTo>
                    <a:lnTo>
                      <a:pt x="101" y="96"/>
                    </a:lnTo>
                    <a:lnTo>
                      <a:pt x="115" y="94"/>
                    </a:lnTo>
                    <a:lnTo>
                      <a:pt x="127" y="93"/>
                    </a:lnTo>
                    <a:lnTo>
                      <a:pt x="127" y="91"/>
                    </a:lnTo>
                    <a:lnTo>
                      <a:pt x="128" y="87"/>
                    </a:lnTo>
                    <a:lnTo>
                      <a:pt x="131" y="84"/>
                    </a:lnTo>
                    <a:lnTo>
                      <a:pt x="135" y="84"/>
                    </a:lnTo>
                    <a:lnTo>
                      <a:pt x="148" y="91"/>
                    </a:lnTo>
                    <a:lnTo>
                      <a:pt x="158" y="89"/>
                    </a:lnTo>
                    <a:lnTo>
                      <a:pt x="165" y="84"/>
                    </a:lnTo>
                    <a:lnTo>
                      <a:pt x="164" y="73"/>
                    </a:lnTo>
                    <a:lnTo>
                      <a:pt x="171" y="72"/>
                    </a:lnTo>
                    <a:lnTo>
                      <a:pt x="176" y="69"/>
                    </a:lnTo>
                    <a:lnTo>
                      <a:pt x="176" y="64"/>
                    </a:lnTo>
                    <a:lnTo>
                      <a:pt x="178" y="62"/>
                    </a:lnTo>
                    <a:lnTo>
                      <a:pt x="180" y="56"/>
                    </a:lnTo>
                    <a:lnTo>
                      <a:pt x="173" y="51"/>
                    </a:lnTo>
                    <a:lnTo>
                      <a:pt x="152" y="46"/>
                    </a:lnTo>
                    <a:lnTo>
                      <a:pt x="141" y="43"/>
                    </a:lnTo>
                    <a:lnTo>
                      <a:pt x="131" y="42"/>
                    </a:lnTo>
                    <a:lnTo>
                      <a:pt x="118" y="43"/>
                    </a:lnTo>
                    <a:lnTo>
                      <a:pt x="111" y="48"/>
                    </a:lnTo>
                    <a:lnTo>
                      <a:pt x="101" y="48"/>
                    </a:lnTo>
                    <a:lnTo>
                      <a:pt x="87" y="43"/>
                    </a:lnTo>
                    <a:lnTo>
                      <a:pt x="65" y="31"/>
                    </a:lnTo>
                    <a:lnTo>
                      <a:pt x="63" y="26"/>
                    </a:lnTo>
                    <a:lnTo>
                      <a:pt x="61" y="23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2" y="20"/>
                    </a:lnTo>
                    <a:lnTo>
                      <a:pt x="53" y="17"/>
                    </a:lnTo>
                    <a:lnTo>
                      <a:pt x="53" y="11"/>
                    </a:lnTo>
                    <a:lnTo>
                      <a:pt x="51" y="7"/>
                    </a:lnTo>
                    <a:lnTo>
                      <a:pt x="43" y="7"/>
                    </a:lnTo>
                    <a:lnTo>
                      <a:pt x="37" y="13"/>
                    </a:lnTo>
                    <a:lnTo>
                      <a:pt x="33" y="13"/>
                    </a:lnTo>
                    <a:lnTo>
                      <a:pt x="30" y="6"/>
                    </a:lnTo>
                    <a:lnTo>
                      <a:pt x="24" y="3"/>
                    </a:lnTo>
                    <a:lnTo>
                      <a:pt x="18" y="1"/>
                    </a:lnTo>
                    <a:lnTo>
                      <a:pt x="12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9" name="Freeform 254"/>
              <p:cNvSpPr>
                <a:spLocks/>
              </p:cNvSpPr>
              <p:nvPr/>
            </p:nvSpPr>
            <p:spPr bwMode="auto">
              <a:xfrm>
                <a:off x="1628" y="1104"/>
                <a:ext cx="81" cy="97"/>
              </a:xfrm>
              <a:custGeom>
                <a:avLst/>
                <a:gdLst>
                  <a:gd name="T0" fmla="*/ 3 w 95"/>
                  <a:gd name="T1" fmla="*/ 17 h 104"/>
                  <a:gd name="T2" fmla="*/ 3 w 95"/>
                  <a:gd name="T3" fmla="*/ 14 h 104"/>
                  <a:gd name="T4" fmla="*/ 3 w 95"/>
                  <a:gd name="T5" fmla="*/ 12 h 104"/>
                  <a:gd name="T6" fmla="*/ 3 w 95"/>
                  <a:gd name="T7" fmla="*/ 10 h 104"/>
                  <a:gd name="T8" fmla="*/ 2 w 95"/>
                  <a:gd name="T9" fmla="*/ 7 h 104"/>
                  <a:gd name="T10" fmla="*/ 0 w 95"/>
                  <a:gd name="T11" fmla="*/ 7 h 104"/>
                  <a:gd name="T12" fmla="*/ 1 w 95"/>
                  <a:gd name="T13" fmla="*/ 4 h 104"/>
                  <a:gd name="T14" fmla="*/ 3 w 95"/>
                  <a:gd name="T15" fmla="*/ 0 h 104"/>
                  <a:gd name="T16" fmla="*/ 3 w 95"/>
                  <a:gd name="T17" fmla="*/ 1 h 104"/>
                  <a:gd name="T18" fmla="*/ 3 w 95"/>
                  <a:gd name="T19" fmla="*/ 5 h 104"/>
                  <a:gd name="T20" fmla="*/ 3 w 95"/>
                  <a:gd name="T21" fmla="*/ 7 h 104"/>
                  <a:gd name="T22" fmla="*/ 3 w 95"/>
                  <a:gd name="T23" fmla="*/ 7 h 104"/>
                  <a:gd name="T24" fmla="*/ 3 w 95"/>
                  <a:gd name="T25" fmla="*/ 8 h 104"/>
                  <a:gd name="T26" fmla="*/ 4 w 95"/>
                  <a:gd name="T27" fmla="*/ 9 h 104"/>
                  <a:gd name="T28" fmla="*/ 4 w 95"/>
                  <a:gd name="T29" fmla="*/ 7 h 104"/>
                  <a:gd name="T30" fmla="*/ 4 w 95"/>
                  <a:gd name="T31" fmla="*/ 7 h 104"/>
                  <a:gd name="T32" fmla="*/ 5 w 95"/>
                  <a:gd name="T33" fmla="*/ 7 h 104"/>
                  <a:gd name="T34" fmla="*/ 5 w 95"/>
                  <a:gd name="T35" fmla="*/ 7 h 104"/>
                  <a:gd name="T36" fmla="*/ 6 w 95"/>
                  <a:gd name="T37" fmla="*/ 7 h 104"/>
                  <a:gd name="T38" fmla="*/ 6 w 95"/>
                  <a:gd name="T39" fmla="*/ 7 h 104"/>
                  <a:gd name="T40" fmla="*/ 6 w 95"/>
                  <a:gd name="T41" fmla="*/ 15 h 104"/>
                  <a:gd name="T42" fmla="*/ 7 w 95"/>
                  <a:gd name="T43" fmla="*/ 16 h 104"/>
                  <a:gd name="T44" fmla="*/ 7 w 95"/>
                  <a:gd name="T45" fmla="*/ 17 h 104"/>
                  <a:gd name="T46" fmla="*/ 8 w 95"/>
                  <a:gd name="T47" fmla="*/ 13 h 104"/>
                  <a:gd name="T48" fmla="*/ 8 w 95"/>
                  <a:gd name="T49" fmla="*/ 9 h 104"/>
                  <a:gd name="T50" fmla="*/ 8 w 95"/>
                  <a:gd name="T51" fmla="*/ 9 h 104"/>
                  <a:gd name="T52" fmla="*/ 9 w 95"/>
                  <a:gd name="T53" fmla="*/ 10 h 104"/>
                  <a:gd name="T54" fmla="*/ 9 w 95"/>
                  <a:gd name="T55" fmla="*/ 17 h 104"/>
                  <a:gd name="T56" fmla="*/ 8 w 95"/>
                  <a:gd name="T57" fmla="*/ 21 h 104"/>
                  <a:gd name="T58" fmla="*/ 8 w 95"/>
                  <a:gd name="T59" fmla="*/ 27 h 104"/>
                  <a:gd name="T60" fmla="*/ 9 w 95"/>
                  <a:gd name="T61" fmla="*/ 31 h 104"/>
                  <a:gd name="T62" fmla="*/ 8 w 95"/>
                  <a:gd name="T63" fmla="*/ 35 h 104"/>
                  <a:gd name="T64" fmla="*/ 8 w 95"/>
                  <a:gd name="T65" fmla="*/ 36 h 104"/>
                  <a:gd name="T66" fmla="*/ 8 w 95"/>
                  <a:gd name="T67" fmla="*/ 34 h 104"/>
                  <a:gd name="T68" fmla="*/ 8 w 95"/>
                  <a:gd name="T69" fmla="*/ 29 h 104"/>
                  <a:gd name="T70" fmla="*/ 7 w 95"/>
                  <a:gd name="T71" fmla="*/ 27 h 104"/>
                  <a:gd name="T72" fmla="*/ 7 w 95"/>
                  <a:gd name="T73" fmla="*/ 27 h 104"/>
                  <a:gd name="T74" fmla="*/ 7 w 95"/>
                  <a:gd name="T75" fmla="*/ 27 h 104"/>
                  <a:gd name="T76" fmla="*/ 6 w 95"/>
                  <a:gd name="T77" fmla="*/ 25 h 104"/>
                  <a:gd name="T78" fmla="*/ 4 w 95"/>
                  <a:gd name="T79" fmla="*/ 21 h 104"/>
                  <a:gd name="T80" fmla="*/ 3 w 95"/>
                  <a:gd name="T81" fmla="*/ 17 h 1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5"/>
                  <a:gd name="T124" fmla="*/ 0 h 104"/>
                  <a:gd name="T125" fmla="*/ 95 w 95"/>
                  <a:gd name="T126" fmla="*/ 104 h 1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5" h="104">
                    <a:moveTo>
                      <a:pt x="30" y="45"/>
                    </a:moveTo>
                    <a:lnTo>
                      <a:pt x="27" y="38"/>
                    </a:lnTo>
                    <a:lnTo>
                      <a:pt x="22" y="32"/>
                    </a:lnTo>
                    <a:lnTo>
                      <a:pt x="14" y="28"/>
                    </a:lnTo>
                    <a:lnTo>
                      <a:pt x="2" y="19"/>
                    </a:lnTo>
                    <a:lnTo>
                      <a:pt x="0" y="10"/>
                    </a:lnTo>
                    <a:lnTo>
                      <a:pt x="1" y="4"/>
                    </a:lnTo>
                    <a:lnTo>
                      <a:pt x="6" y="0"/>
                    </a:lnTo>
                    <a:lnTo>
                      <a:pt x="19" y="1"/>
                    </a:lnTo>
                    <a:lnTo>
                      <a:pt x="29" y="5"/>
                    </a:lnTo>
                    <a:lnTo>
                      <a:pt x="31" y="16"/>
                    </a:lnTo>
                    <a:lnTo>
                      <a:pt x="35" y="21"/>
                    </a:lnTo>
                    <a:lnTo>
                      <a:pt x="39" y="24"/>
                    </a:lnTo>
                    <a:lnTo>
                      <a:pt x="44" y="26"/>
                    </a:lnTo>
                    <a:lnTo>
                      <a:pt x="44" y="21"/>
                    </a:lnTo>
                    <a:lnTo>
                      <a:pt x="45" y="14"/>
                    </a:lnTo>
                    <a:lnTo>
                      <a:pt x="51" y="10"/>
                    </a:lnTo>
                    <a:lnTo>
                      <a:pt x="55" y="10"/>
                    </a:lnTo>
                    <a:lnTo>
                      <a:pt x="62" y="14"/>
                    </a:lnTo>
                    <a:lnTo>
                      <a:pt x="60" y="23"/>
                    </a:lnTo>
                    <a:lnTo>
                      <a:pt x="64" y="39"/>
                    </a:lnTo>
                    <a:lnTo>
                      <a:pt x="68" y="44"/>
                    </a:lnTo>
                    <a:lnTo>
                      <a:pt x="71" y="46"/>
                    </a:lnTo>
                    <a:lnTo>
                      <a:pt x="80" y="35"/>
                    </a:lnTo>
                    <a:lnTo>
                      <a:pt x="86" y="26"/>
                    </a:lnTo>
                    <a:lnTo>
                      <a:pt x="89" y="26"/>
                    </a:lnTo>
                    <a:lnTo>
                      <a:pt x="91" y="28"/>
                    </a:lnTo>
                    <a:lnTo>
                      <a:pt x="94" y="45"/>
                    </a:lnTo>
                    <a:lnTo>
                      <a:pt x="89" y="62"/>
                    </a:lnTo>
                    <a:lnTo>
                      <a:pt x="87" y="76"/>
                    </a:lnTo>
                    <a:lnTo>
                      <a:pt x="94" y="89"/>
                    </a:lnTo>
                    <a:lnTo>
                      <a:pt x="89" y="98"/>
                    </a:lnTo>
                    <a:lnTo>
                      <a:pt x="85" y="103"/>
                    </a:lnTo>
                    <a:lnTo>
                      <a:pt x="81" y="96"/>
                    </a:lnTo>
                    <a:lnTo>
                      <a:pt x="80" y="82"/>
                    </a:lnTo>
                    <a:lnTo>
                      <a:pt x="76" y="74"/>
                    </a:lnTo>
                    <a:lnTo>
                      <a:pt x="72" y="74"/>
                    </a:lnTo>
                    <a:lnTo>
                      <a:pt x="69" y="76"/>
                    </a:lnTo>
                    <a:lnTo>
                      <a:pt x="58" y="72"/>
                    </a:lnTo>
                    <a:lnTo>
                      <a:pt x="44" y="61"/>
                    </a:lnTo>
                    <a:lnTo>
                      <a:pt x="30" y="4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0" name="Freeform 255"/>
              <p:cNvSpPr>
                <a:spLocks/>
              </p:cNvSpPr>
              <p:nvPr/>
            </p:nvSpPr>
            <p:spPr bwMode="auto">
              <a:xfrm>
                <a:off x="1724" y="1145"/>
                <a:ext cx="37" cy="51"/>
              </a:xfrm>
              <a:custGeom>
                <a:avLst/>
                <a:gdLst>
                  <a:gd name="T0" fmla="*/ 3 w 44"/>
                  <a:gd name="T1" fmla="*/ 0 h 55"/>
                  <a:gd name="T2" fmla="*/ 3 w 44"/>
                  <a:gd name="T3" fmla="*/ 1 h 55"/>
                  <a:gd name="T4" fmla="*/ 3 w 44"/>
                  <a:gd name="T5" fmla="*/ 2 h 55"/>
                  <a:gd name="T6" fmla="*/ 3 w 44"/>
                  <a:gd name="T7" fmla="*/ 6 h 55"/>
                  <a:gd name="T8" fmla="*/ 2 w 44"/>
                  <a:gd name="T9" fmla="*/ 7 h 55"/>
                  <a:gd name="T10" fmla="*/ 0 w 44"/>
                  <a:gd name="T11" fmla="*/ 16 h 55"/>
                  <a:gd name="T12" fmla="*/ 3 w 44"/>
                  <a:gd name="T13" fmla="*/ 18 h 55"/>
                  <a:gd name="T14" fmla="*/ 3 w 44"/>
                  <a:gd name="T15" fmla="*/ 17 h 55"/>
                  <a:gd name="T16" fmla="*/ 3 w 44"/>
                  <a:gd name="T17" fmla="*/ 16 h 55"/>
                  <a:gd name="T18" fmla="*/ 3 w 44"/>
                  <a:gd name="T19" fmla="*/ 14 h 55"/>
                  <a:gd name="T20" fmla="*/ 3 w 44"/>
                  <a:gd name="T21" fmla="*/ 0 h 5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"/>
                  <a:gd name="T34" fmla="*/ 0 h 55"/>
                  <a:gd name="T35" fmla="*/ 44 w 44"/>
                  <a:gd name="T36" fmla="*/ 55 h 5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" h="55">
                    <a:moveTo>
                      <a:pt x="17" y="0"/>
                    </a:moveTo>
                    <a:lnTo>
                      <a:pt x="14" y="1"/>
                    </a:lnTo>
                    <a:lnTo>
                      <a:pt x="10" y="2"/>
                    </a:lnTo>
                    <a:lnTo>
                      <a:pt x="4" y="10"/>
                    </a:lnTo>
                    <a:lnTo>
                      <a:pt x="2" y="24"/>
                    </a:lnTo>
                    <a:lnTo>
                      <a:pt x="0" y="47"/>
                    </a:lnTo>
                    <a:lnTo>
                      <a:pt x="20" y="54"/>
                    </a:lnTo>
                    <a:lnTo>
                      <a:pt x="35" y="51"/>
                    </a:lnTo>
                    <a:lnTo>
                      <a:pt x="40" y="47"/>
                    </a:lnTo>
                    <a:lnTo>
                      <a:pt x="43" y="40"/>
                    </a:lnTo>
                    <a:lnTo>
                      <a:pt x="17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1" name="Freeform 256"/>
              <p:cNvSpPr>
                <a:spLocks/>
              </p:cNvSpPr>
              <p:nvPr/>
            </p:nvSpPr>
            <p:spPr bwMode="auto">
              <a:xfrm>
                <a:off x="1840" y="1154"/>
                <a:ext cx="64" cy="136"/>
              </a:xfrm>
              <a:custGeom>
                <a:avLst/>
                <a:gdLst>
                  <a:gd name="T0" fmla="*/ 3 w 75"/>
                  <a:gd name="T1" fmla="*/ 1 h 146"/>
                  <a:gd name="T2" fmla="*/ 3 w 75"/>
                  <a:gd name="T3" fmla="*/ 0 h 146"/>
                  <a:gd name="T4" fmla="*/ 3 w 75"/>
                  <a:gd name="T5" fmla="*/ 1 h 146"/>
                  <a:gd name="T6" fmla="*/ 3 w 75"/>
                  <a:gd name="T7" fmla="*/ 6 h 146"/>
                  <a:gd name="T8" fmla="*/ 3 w 75"/>
                  <a:gd name="T9" fmla="*/ 7 h 146"/>
                  <a:gd name="T10" fmla="*/ 3 w 75"/>
                  <a:gd name="T11" fmla="*/ 7 h 146"/>
                  <a:gd name="T12" fmla="*/ 3 w 75"/>
                  <a:gd name="T13" fmla="*/ 7 h 146"/>
                  <a:gd name="T14" fmla="*/ 3 w 75"/>
                  <a:gd name="T15" fmla="*/ 7 h 146"/>
                  <a:gd name="T16" fmla="*/ 3 w 75"/>
                  <a:gd name="T17" fmla="*/ 9 h 146"/>
                  <a:gd name="T18" fmla="*/ 2 w 75"/>
                  <a:gd name="T19" fmla="*/ 14 h 146"/>
                  <a:gd name="T20" fmla="*/ 0 w 75"/>
                  <a:gd name="T21" fmla="*/ 19 h 146"/>
                  <a:gd name="T22" fmla="*/ 0 w 75"/>
                  <a:gd name="T23" fmla="*/ 22 h 146"/>
                  <a:gd name="T24" fmla="*/ 3 w 75"/>
                  <a:gd name="T25" fmla="*/ 27 h 146"/>
                  <a:gd name="T26" fmla="*/ 2 w 75"/>
                  <a:gd name="T27" fmla="*/ 30 h 146"/>
                  <a:gd name="T28" fmla="*/ 3 w 75"/>
                  <a:gd name="T29" fmla="*/ 30 h 146"/>
                  <a:gd name="T30" fmla="*/ 3 w 75"/>
                  <a:gd name="T31" fmla="*/ 30 h 146"/>
                  <a:gd name="T32" fmla="*/ 3 w 75"/>
                  <a:gd name="T33" fmla="*/ 32 h 146"/>
                  <a:gd name="T34" fmla="*/ 3 w 75"/>
                  <a:gd name="T35" fmla="*/ 34 h 146"/>
                  <a:gd name="T36" fmla="*/ 3 w 75"/>
                  <a:gd name="T37" fmla="*/ 37 h 146"/>
                  <a:gd name="T38" fmla="*/ 3 w 75"/>
                  <a:gd name="T39" fmla="*/ 37 h 146"/>
                  <a:gd name="T40" fmla="*/ 3 w 75"/>
                  <a:gd name="T41" fmla="*/ 38 h 146"/>
                  <a:gd name="T42" fmla="*/ 3 w 75"/>
                  <a:gd name="T43" fmla="*/ 43 h 146"/>
                  <a:gd name="T44" fmla="*/ 3 w 75"/>
                  <a:gd name="T45" fmla="*/ 46 h 146"/>
                  <a:gd name="T46" fmla="*/ 3 w 75"/>
                  <a:gd name="T47" fmla="*/ 48 h 146"/>
                  <a:gd name="T48" fmla="*/ 3 w 75"/>
                  <a:gd name="T49" fmla="*/ 49 h 146"/>
                  <a:gd name="T50" fmla="*/ 3 w 75"/>
                  <a:gd name="T51" fmla="*/ 49 h 146"/>
                  <a:gd name="T52" fmla="*/ 4 w 75"/>
                  <a:gd name="T53" fmla="*/ 49 h 146"/>
                  <a:gd name="T54" fmla="*/ 5 w 75"/>
                  <a:gd name="T55" fmla="*/ 48 h 146"/>
                  <a:gd name="T56" fmla="*/ 5 w 75"/>
                  <a:gd name="T57" fmla="*/ 46 h 146"/>
                  <a:gd name="T58" fmla="*/ 6 w 75"/>
                  <a:gd name="T59" fmla="*/ 43 h 146"/>
                  <a:gd name="T60" fmla="*/ 6 w 75"/>
                  <a:gd name="T61" fmla="*/ 40 h 146"/>
                  <a:gd name="T62" fmla="*/ 7 w 75"/>
                  <a:gd name="T63" fmla="*/ 38 h 146"/>
                  <a:gd name="T64" fmla="*/ 7 w 75"/>
                  <a:gd name="T65" fmla="*/ 36 h 146"/>
                  <a:gd name="T66" fmla="*/ 7 w 75"/>
                  <a:gd name="T67" fmla="*/ 29 h 146"/>
                  <a:gd name="T68" fmla="*/ 7 w 75"/>
                  <a:gd name="T69" fmla="*/ 28 h 146"/>
                  <a:gd name="T70" fmla="*/ 6 w 75"/>
                  <a:gd name="T71" fmla="*/ 27 h 146"/>
                  <a:gd name="T72" fmla="*/ 6 w 75"/>
                  <a:gd name="T73" fmla="*/ 28 h 146"/>
                  <a:gd name="T74" fmla="*/ 6 w 75"/>
                  <a:gd name="T75" fmla="*/ 28 h 146"/>
                  <a:gd name="T76" fmla="*/ 5 w 75"/>
                  <a:gd name="T77" fmla="*/ 28 h 146"/>
                  <a:gd name="T78" fmla="*/ 6 w 75"/>
                  <a:gd name="T79" fmla="*/ 26 h 146"/>
                  <a:gd name="T80" fmla="*/ 6 w 75"/>
                  <a:gd name="T81" fmla="*/ 24 h 146"/>
                  <a:gd name="T82" fmla="*/ 6 w 75"/>
                  <a:gd name="T83" fmla="*/ 19 h 146"/>
                  <a:gd name="T84" fmla="*/ 6 w 75"/>
                  <a:gd name="T85" fmla="*/ 17 h 146"/>
                  <a:gd name="T86" fmla="*/ 5 w 75"/>
                  <a:gd name="T87" fmla="*/ 14 h 146"/>
                  <a:gd name="T88" fmla="*/ 4 w 75"/>
                  <a:gd name="T89" fmla="*/ 9 h 146"/>
                  <a:gd name="T90" fmla="*/ 3 w 75"/>
                  <a:gd name="T91" fmla="*/ 7 h 146"/>
                  <a:gd name="T92" fmla="*/ 3 w 75"/>
                  <a:gd name="T93" fmla="*/ 7 h 146"/>
                  <a:gd name="T94" fmla="*/ 3 w 75"/>
                  <a:gd name="T95" fmla="*/ 7 h 146"/>
                  <a:gd name="T96" fmla="*/ 3 w 75"/>
                  <a:gd name="T97" fmla="*/ 7 h 146"/>
                  <a:gd name="T98" fmla="*/ 3 w 75"/>
                  <a:gd name="T99" fmla="*/ 5 h 146"/>
                  <a:gd name="T100" fmla="*/ 3 w 75"/>
                  <a:gd name="T101" fmla="*/ 1 h 14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75"/>
                  <a:gd name="T154" fmla="*/ 0 h 146"/>
                  <a:gd name="T155" fmla="*/ 75 w 75"/>
                  <a:gd name="T156" fmla="*/ 146 h 14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75" h="146">
                    <a:moveTo>
                      <a:pt x="21" y="1"/>
                    </a:moveTo>
                    <a:lnTo>
                      <a:pt x="14" y="0"/>
                    </a:lnTo>
                    <a:lnTo>
                      <a:pt x="12" y="1"/>
                    </a:lnTo>
                    <a:lnTo>
                      <a:pt x="10" y="6"/>
                    </a:lnTo>
                    <a:lnTo>
                      <a:pt x="12" y="10"/>
                    </a:lnTo>
                    <a:lnTo>
                      <a:pt x="14" y="14"/>
                    </a:lnTo>
                    <a:lnTo>
                      <a:pt x="11" y="19"/>
                    </a:lnTo>
                    <a:lnTo>
                      <a:pt x="7" y="22"/>
                    </a:lnTo>
                    <a:lnTo>
                      <a:pt x="3" y="28"/>
                    </a:lnTo>
                    <a:lnTo>
                      <a:pt x="2" y="39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4" y="77"/>
                    </a:lnTo>
                    <a:lnTo>
                      <a:pt x="2" y="84"/>
                    </a:lnTo>
                    <a:lnTo>
                      <a:pt x="10" y="84"/>
                    </a:lnTo>
                    <a:lnTo>
                      <a:pt x="14" y="87"/>
                    </a:lnTo>
                    <a:lnTo>
                      <a:pt x="14" y="95"/>
                    </a:lnTo>
                    <a:lnTo>
                      <a:pt x="15" y="102"/>
                    </a:lnTo>
                    <a:lnTo>
                      <a:pt x="15" y="106"/>
                    </a:lnTo>
                    <a:lnTo>
                      <a:pt x="14" y="106"/>
                    </a:lnTo>
                    <a:lnTo>
                      <a:pt x="11" y="111"/>
                    </a:lnTo>
                    <a:lnTo>
                      <a:pt x="12" y="125"/>
                    </a:lnTo>
                    <a:lnTo>
                      <a:pt x="12" y="133"/>
                    </a:lnTo>
                    <a:lnTo>
                      <a:pt x="14" y="139"/>
                    </a:lnTo>
                    <a:lnTo>
                      <a:pt x="23" y="143"/>
                    </a:lnTo>
                    <a:lnTo>
                      <a:pt x="39" y="145"/>
                    </a:lnTo>
                    <a:lnTo>
                      <a:pt x="45" y="143"/>
                    </a:lnTo>
                    <a:lnTo>
                      <a:pt x="51" y="140"/>
                    </a:lnTo>
                    <a:lnTo>
                      <a:pt x="53" y="133"/>
                    </a:lnTo>
                    <a:lnTo>
                      <a:pt x="58" y="124"/>
                    </a:lnTo>
                    <a:lnTo>
                      <a:pt x="62" y="116"/>
                    </a:lnTo>
                    <a:lnTo>
                      <a:pt x="67" y="111"/>
                    </a:lnTo>
                    <a:lnTo>
                      <a:pt x="72" y="104"/>
                    </a:lnTo>
                    <a:lnTo>
                      <a:pt x="74" y="83"/>
                    </a:lnTo>
                    <a:lnTo>
                      <a:pt x="68" y="79"/>
                    </a:lnTo>
                    <a:lnTo>
                      <a:pt x="65" y="77"/>
                    </a:lnTo>
                    <a:lnTo>
                      <a:pt x="61" y="78"/>
                    </a:lnTo>
                    <a:lnTo>
                      <a:pt x="57" y="79"/>
                    </a:lnTo>
                    <a:lnTo>
                      <a:pt x="53" y="78"/>
                    </a:lnTo>
                    <a:lnTo>
                      <a:pt x="58" y="74"/>
                    </a:lnTo>
                    <a:lnTo>
                      <a:pt x="60" y="70"/>
                    </a:lnTo>
                    <a:lnTo>
                      <a:pt x="61" y="56"/>
                    </a:lnTo>
                    <a:lnTo>
                      <a:pt x="59" y="47"/>
                    </a:lnTo>
                    <a:lnTo>
                      <a:pt x="53" y="38"/>
                    </a:lnTo>
                    <a:lnTo>
                      <a:pt x="47" y="28"/>
                    </a:lnTo>
                    <a:lnTo>
                      <a:pt x="39" y="20"/>
                    </a:lnTo>
                    <a:lnTo>
                      <a:pt x="34" y="14"/>
                    </a:lnTo>
                    <a:lnTo>
                      <a:pt x="28" y="11"/>
                    </a:lnTo>
                    <a:lnTo>
                      <a:pt x="23" y="7"/>
                    </a:lnTo>
                    <a:lnTo>
                      <a:pt x="20" y="5"/>
                    </a:lnTo>
                    <a:lnTo>
                      <a:pt x="21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2" name="Freeform 257"/>
              <p:cNvSpPr>
                <a:spLocks/>
              </p:cNvSpPr>
              <p:nvPr/>
            </p:nvSpPr>
            <p:spPr bwMode="auto">
              <a:xfrm>
                <a:off x="1621" y="1537"/>
                <a:ext cx="47" cy="43"/>
              </a:xfrm>
              <a:custGeom>
                <a:avLst/>
                <a:gdLst>
                  <a:gd name="T0" fmla="*/ 3 w 55"/>
                  <a:gd name="T1" fmla="*/ 7 h 46"/>
                  <a:gd name="T2" fmla="*/ 3 w 55"/>
                  <a:gd name="T3" fmla="*/ 7 h 46"/>
                  <a:gd name="T4" fmla="*/ 3 w 55"/>
                  <a:gd name="T5" fmla="*/ 7 h 46"/>
                  <a:gd name="T6" fmla="*/ 3 w 55"/>
                  <a:gd name="T7" fmla="*/ 8 h 46"/>
                  <a:gd name="T8" fmla="*/ 2 w 55"/>
                  <a:gd name="T9" fmla="*/ 8 h 46"/>
                  <a:gd name="T10" fmla="*/ 1 w 55"/>
                  <a:gd name="T11" fmla="*/ 10 h 46"/>
                  <a:gd name="T12" fmla="*/ 0 w 55"/>
                  <a:gd name="T13" fmla="*/ 14 h 46"/>
                  <a:gd name="T14" fmla="*/ 3 w 55"/>
                  <a:gd name="T15" fmla="*/ 16 h 46"/>
                  <a:gd name="T16" fmla="*/ 3 w 55"/>
                  <a:gd name="T17" fmla="*/ 16 h 46"/>
                  <a:gd name="T18" fmla="*/ 3 w 55"/>
                  <a:gd name="T19" fmla="*/ 17 h 46"/>
                  <a:gd name="T20" fmla="*/ 3 w 55"/>
                  <a:gd name="T21" fmla="*/ 16 h 46"/>
                  <a:gd name="T22" fmla="*/ 5 w 55"/>
                  <a:gd name="T23" fmla="*/ 16 h 46"/>
                  <a:gd name="T24" fmla="*/ 5 w 55"/>
                  <a:gd name="T25" fmla="*/ 17 h 46"/>
                  <a:gd name="T26" fmla="*/ 5 w 55"/>
                  <a:gd name="T27" fmla="*/ 13 h 46"/>
                  <a:gd name="T28" fmla="*/ 4 w 55"/>
                  <a:gd name="T29" fmla="*/ 7 h 46"/>
                  <a:gd name="T30" fmla="*/ 3 w 55"/>
                  <a:gd name="T31" fmla="*/ 7 h 46"/>
                  <a:gd name="T32" fmla="*/ 3 w 55"/>
                  <a:gd name="T33" fmla="*/ 1 h 46"/>
                  <a:gd name="T34" fmla="*/ 3 w 55"/>
                  <a:gd name="T35" fmla="*/ 0 h 46"/>
                  <a:gd name="T36" fmla="*/ 3 w 55"/>
                  <a:gd name="T37" fmla="*/ 1 h 46"/>
                  <a:gd name="T38" fmla="*/ 3 w 55"/>
                  <a:gd name="T39" fmla="*/ 7 h 4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5"/>
                  <a:gd name="T61" fmla="*/ 0 h 46"/>
                  <a:gd name="T62" fmla="*/ 55 w 55"/>
                  <a:gd name="T63" fmla="*/ 46 h 4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5" h="46">
                    <a:moveTo>
                      <a:pt x="25" y="16"/>
                    </a:moveTo>
                    <a:lnTo>
                      <a:pt x="16" y="18"/>
                    </a:lnTo>
                    <a:lnTo>
                      <a:pt x="11" y="20"/>
                    </a:lnTo>
                    <a:lnTo>
                      <a:pt x="10" y="24"/>
                    </a:lnTo>
                    <a:lnTo>
                      <a:pt x="2" y="24"/>
                    </a:lnTo>
                    <a:lnTo>
                      <a:pt x="1" y="28"/>
                    </a:lnTo>
                    <a:lnTo>
                      <a:pt x="0" y="36"/>
                    </a:lnTo>
                    <a:lnTo>
                      <a:pt x="5" y="40"/>
                    </a:lnTo>
                    <a:lnTo>
                      <a:pt x="14" y="42"/>
                    </a:lnTo>
                    <a:lnTo>
                      <a:pt x="25" y="45"/>
                    </a:lnTo>
                    <a:lnTo>
                      <a:pt x="38" y="42"/>
                    </a:lnTo>
                    <a:lnTo>
                      <a:pt x="48" y="42"/>
                    </a:lnTo>
                    <a:lnTo>
                      <a:pt x="54" y="45"/>
                    </a:lnTo>
                    <a:lnTo>
                      <a:pt x="51" y="34"/>
                    </a:lnTo>
                    <a:lnTo>
                      <a:pt x="45" y="22"/>
                    </a:lnTo>
                    <a:lnTo>
                      <a:pt x="40" y="9"/>
                    </a:lnTo>
                    <a:lnTo>
                      <a:pt x="36" y="1"/>
                    </a:lnTo>
                    <a:lnTo>
                      <a:pt x="32" y="0"/>
                    </a:lnTo>
                    <a:lnTo>
                      <a:pt x="29" y="1"/>
                    </a:lnTo>
                    <a:lnTo>
                      <a:pt x="25" y="16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3" name="Freeform 258"/>
              <p:cNvSpPr>
                <a:spLocks/>
              </p:cNvSpPr>
              <p:nvPr/>
            </p:nvSpPr>
            <p:spPr bwMode="auto">
              <a:xfrm>
                <a:off x="1649" y="1169"/>
                <a:ext cx="30" cy="20"/>
              </a:xfrm>
              <a:custGeom>
                <a:avLst/>
                <a:gdLst>
                  <a:gd name="T0" fmla="*/ 3 w 35"/>
                  <a:gd name="T1" fmla="*/ 3 h 21"/>
                  <a:gd name="T2" fmla="*/ 3 w 35"/>
                  <a:gd name="T3" fmla="*/ 0 h 21"/>
                  <a:gd name="T4" fmla="*/ 3 w 35"/>
                  <a:gd name="T5" fmla="*/ 0 h 21"/>
                  <a:gd name="T6" fmla="*/ 0 w 35"/>
                  <a:gd name="T7" fmla="*/ 4 h 21"/>
                  <a:gd name="T8" fmla="*/ 2 w 35"/>
                  <a:gd name="T9" fmla="*/ 8 h 21"/>
                  <a:gd name="T10" fmla="*/ 3 w 35"/>
                  <a:gd name="T11" fmla="*/ 10 h 21"/>
                  <a:gd name="T12" fmla="*/ 3 w 35"/>
                  <a:gd name="T13" fmla="*/ 10 h 21"/>
                  <a:gd name="T14" fmla="*/ 3 w 35"/>
                  <a:gd name="T15" fmla="*/ 10 h 21"/>
                  <a:gd name="T16" fmla="*/ 3 w 35"/>
                  <a:gd name="T17" fmla="*/ 10 h 21"/>
                  <a:gd name="T18" fmla="*/ 3 w 35"/>
                  <a:gd name="T19" fmla="*/ 10 h 21"/>
                  <a:gd name="T20" fmla="*/ 3 w 35"/>
                  <a:gd name="T21" fmla="*/ 8 h 21"/>
                  <a:gd name="T22" fmla="*/ 3 w 35"/>
                  <a:gd name="T23" fmla="*/ 5 h 21"/>
                  <a:gd name="T24" fmla="*/ 3 w 35"/>
                  <a:gd name="T25" fmla="*/ 3 h 2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5"/>
                  <a:gd name="T40" fmla="*/ 0 h 21"/>
                  <a:gd name="T41" fmla="*/ 35 w 35"/>
                  <a:gd name="T42" fmla="*/ 21 h 2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5" h="21">
                    <a:moveTo>
                      <a:pt x="16" y="3"/>
                    </a:moveTo>
                    <a:lnTo>
                      <a:pt x="10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2" y="15"/>
                    </a:lnTo>
                    <a:lnTo>
                      <a:pt x="26" y="20"/>
                    </a:lnTo>
                    <a:lnTo>
                      <a:pt x="34" y="20"/>
                    </a:lnTo>
                    <a:lnTo>
                      <a:pt x="34" y="15"/>
                    </a:lnTo>
                    <a:lnTo>
                      <a:pt x="28" y="8"/>
                    </a:lnTo>
                    <a:lnTo>
                      <a:pt x="21" y="5"/>
                    </a:lnTo>
                    <a:lnTo>
                      <a:pt x="16" y="3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4" name="Freeform 259"/>
              <p:cNvSpPr>
                <a:spLocks/>
              </p:cNvSpPr>
              <p:nvPr/>
            </p:nvSpPr>
            <p:spPr bwMode="auto">
              <a:xfrm>
                <a:off x="1613" y="1233"/>
                <a:ext cx="18" cy="18"/>
              </a:xfrm>
              <a:custGeom>
                <a:avLst/>
                <a:gdLst>
                  <a:gd name="T0" fmla="*/ 5 w 20"/>
                  <a:gd name="T1" fmla="*/ 9 h 19"/>
                  <a:gd name="T2" fmla="*/ 5 w 20"/>
                  <a:gd name="T3" fmla="*/ 9 h 19"/>
                  <a:gd name="T4" fmla="*/ 5 w 20"/>
                  <a:gd name="T5" fmla="*/ 9 h 19"/>
                  <a:gd name="T6" fmla="*/ 5 w 20"/>
                  <a:gd name="T7" fmla="*/ 3 h 19"/>
                  <a:gd name="T8" fmla="*/ 5 w 20"/>
                  <a:gd name="T9" fmla="*/ 0 h 19"/>
                  <a:gd name="T10" fmla="*/ 2 w 20"/>
                  <a:gd name="T11" fmla="*/ 3 h 19"/>
                  <a:gd name="T12" fmla="*/ 0 w 20"/>
                  <a:gd name="T13" fmla="*/ 9 h 19"/>
                  <a:gd name="T14" fmla="*/ 2 w 20"/>
                  <a:gd name="T15" fmla="*/ 9 h 19"/>
                  <a:gd name="T16" fmla="*/ 5 w 20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0"/>
                  <a:gd name="T28" fmla="*/ 0 h 19"/>
                  <a:gd name="T29" fmla="*/ 20 w 20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0" h="19">
                    <a:moveTo>
                      <a:pt x="9" y="18"/>
                    </a:moveTo>
                    <a:lnTo>
                      <a:pt x="16" y="15"/>
                    </a:lnTo>
                    <a:lnTo>
                      <a:pt x="19" y="9"/>
                    </a:lnTo>
                    <a:lnTo>
                      <a:pt x="16" y="3"/>
                    </a:lnTo>
                    <a:lnTo>
                      <a:pt x="9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9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5" name="Freeform 260"/>
              <p:cNvSpPr>
                <a:spLocks/>
              </p:cNvSpPr>
              <p:nvPr/>
            </p:nvSpPr>
            <p:spPr bwMode="auto">
              <a:xfrm>
                <a:off x="1639" y="1242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9 h 19"/>
                  <a:gd name="T6" fmla="*/ 3 w 21"/>
                  <a:gd name="T7" fmla="*/ 3 h 19"/>
                  <a:gd name="T8" fmla="*/ 3 w 21"/>
                  <a:gd name="T9" fmla="*/ 0 h 19"/>
                  <a:gd name="T10" fmla="*/ 3 w 21"/>
                  <a:gd name="T11" fmla="*/ 3 h 19"/>
                  <a:gd name="T12" fmla="*/ 0 w 21"/>
                  <a:gd name="T13" fmla="*/ 9 h 19"/>
                  <a:gd name="T14" fmla="*/ 3 w 21"/>
                  <a:gd name="T15" fmla="*/ 9 h 19"/>
                  <a:gd name="T16" fmla="*/ 3 w 21"/>
                  <a:gd name="T17" fmla="*/ 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8" y="18"/>
                    </a:moveTo>
                    <a:lnTo>
                      <a:pt x="15" y="15"/>
                    </a:lnTo>
                    <a:lnTo>
                      <a:pt x="20" y="9"/>
                    </a:lnTo>
                    <a:lnTo>
                      <a:pt x="15" y="3"/>
                    </a:lnTo>
                    <a:lnTo>
                      <a:pt x="8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3" y="15"/>
                    </a:lnTo>
                    <a:lnTo>
                      <a:pt x="8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6" name="Freeform 261"/>
              <p:cNvSpPr>
                <a:spLocks/>
              </p:cNvSpPr>
              <p:nvPr/>
            </p:nvSpPr>
            <p:spPr bwMode="auto">
              <a:xfrm>
                <a:off x="1663" y="1195"/>
                <a:ext cx="18" cy="18"/>
              </a:xfrm>
              <a:custGeom>
                <a:avLst/>
                <a:gdLst>
                  <a:gd name="T0" fmla="*/ 3 w 21"/>
                  <a:gd name="T1" fmla="*/ 9 h 19"/>
                  <a:gd name="T2" fmla="*/ 3 w 21"/>
                  <a:gd name="T3" fmla="*/ 9 h 19"/>
                  <a:gd name="T4" fmla="*/ 3 w 21"/>
                  <a:gd name="T5" fmla="*/ 4 h 19"/>
                  <a:gd name="T6" fmla="*/ 3 w 21"/>
                  <a:gd name="T7" fmla="*/ 0 h 19"/>
                  <a:gd name="T8" fmla="*/ 1 w 21"/>
                  <a:gd name="T9" fmla="*/ 4 h 19"/>
                  <a:gd name="T10" fmla="*/ 0 w 21"/>
                  <a:gd name="T11" fmla="*/ 9 h 19"/>
                  <a:gd name="T12" fmla="*/ 1 w 21"/>
                  <a:gd name="T13" fmla="*/ 9 h 19"/>
                  <a:gd name="T14" fmla="*/ 3 w 21"/>
                  <a:gd name="T15" fmla="*/ 9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"/>
                  <a:gd name="T25" fmla="*/ 0 h 19"/>
                  <a:gd name="T26" fmla="*/ 21 w 21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" h="19">
                    <a:moveTo>
                      <a:pt x="10" y="18"/>
                    </a:moveTo>
                    <a:lnTo>
                      <a:pt x="20" y="11"/>
                    </a:lnTo>
                    <a:lnTo>
                      <a:pt x="15" y="4"/>
                    </a:lnTo>
                    <a:lnTo>
                      <a:pt x="10" y="0"/>
                    </a:lnTo>
                    <a:lnTo>
                      <a:pt x="1" y="4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10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7" name="Freeform 262"/>
              <p:cNvSpPr>
                <a:spLocks/>
              </p:cNvSpPr>
              <p:nvPr/>
            </p:nvSpPr>
            <p:spPr bwMode="auto">
              <a:xfrm>
                <a:off x="1527" y="1258"/>
                <a:ext cx="18" cy="18"/>
              </a:xfrm>
              <a:custGeom>
                <a:avLst/>
                <a:gdLst>
                  <a:gd name="T0" fmla="*/ 3 w 21"/>
                  <a:gd name="T1" fmla="*/ 0 h 19"/>
                  <a:gd name="T2" fmla="*/ 3 w 21"/>
                  <a:gd name="T3" fmla="*/ 2 h 19"/>
                  <a:gd name="T4" fmla="*/ 3 w 21"/>
                  <a:gd name="T5" fmla="*/ 7 h 19"/>
                  <a:gd name="T6" fmla="*/ 3 w 21"/>
                  <a:gd name="T7" fmla="*/ 9 h 19"/>
                  <a:gd name="T8" fmla="*/ 3 w 21"/>
                  <a:gd name="T9" fmla="*/ 9 h 19"/>
                  <a:gd name="T10" fmla="*/ 2 w 21"/>
                  <a:gd name="T11" fmla="*/ 9 h 19"/>
                  <a:gd name="T12" fmla="*/ 0 w 21"/>
                  <a:gd name="T13" fmla="*/ 7 h 19"/>
                  <a:gd name="T14" fmla="*/ 2 w 21"/>
                  <a:gd name="T15" fmla="*/ 2 h 19"/>
                  <a:gd name="T16" fmla="*/ 3 w 21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9"/>
                  <a:gd name="T29" fmla="*/ 21 w 21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9">
                    <a:moveTo>
                      <a:pt x="9" y="0"/>
                    </a:moveTo>
                    <a:lnTo>
                      <a:pt x="17" y="2"/>
                    </a:lnTo>
                    <a:lnTo>
                      <a:pt x="20" y="7"/>
                    </a:lnTo>
                    <a:lnTo>
                      <a:pt x="17" y="15"/>
                    </a:lnTo>
                    <a:lnTo>
                      <a:pt x="9" y="18"/>
                    </a:lnTo>
                    <a:lnTo>
                      <a:pt x="2" y="15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9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8" name="Freeform 263"/>
              <p:cNvSpPr>
                <a:spLocks/>
              </p:cNvSpPr>
              <p:nvPr/>
            </p:nvSpPr>
            <p:spPr bwMode="auto">
              <a:xfrm>
                <a:off x="1853" y="1387"/>
                <a:ext cx="55" cy="43"/>
              </a:xfrm>
              <a:custGeom>
                <a:avLst/>
                <a:gdLst>
                  <a:gd name="T0" fmla="*/ 3 w 64"/>
                  <a:gd name="T1" fmla="*/ 2 h 46"/>
                  <a:gd name="T2" fmla="*/ 3 w 64"/>
                  <a:gd name="T3" fmla="*/ 2 h 46"/>
                  <a:gd name="T4" fmla="*/ 2 w 64"/>
                  <a:gd name="T5" fmla="*/ 4 h 46"/>
                  <a:gd name="T6" fmla="*/ 0 w 64"/>
                  <a:gd name="T7" fmla="*/ 7 h 46"/>
                  <a:gd name="T8" fmla="*/ 0 w 64"/>
                  <a:gd name="T9" fmla="*/ 9 h 46"/>
                  <a:gd name="T10" fmla="*/ 3 w 64"/>
                  <a:gd name="T11" fmla="*/ 13 h 46"/>
                  <a:gd name="T12" fmla="*/ 3 w 64"/>
                  <a:gd name="T13" fmla="*/ 15 h 46"/>
                  <a:gd name="T14" fmla="*/ 3 w 64"/>
                  <a:gd name="T15" fmla="*/ 16 h 46"/>
                  <a:gd name="T16" fmla="*/ 3 w 64"/>
                  <a:gd name="T17" fmla="*/ 17 h 46"/>
                  <a:gd name="T18" fmla="*/ 3 w 64"/>
                  <a:gd name="T19" fmla="*/ 16 h 46"/>
                  <a:gd name="T20" fmla="*/ 6 w 64"/>
                  <a:gd name="T21" fmla="*/ 16 h 46"/>
                  <a:gd name="T22" fmla="*/ 6 w 64"/>
                  <a:gd name="T23" fmla="*/ 14 h 46"/>
                  <a:gd name="T24" fmla="*/ 6 w 64"/>
                  <a:gd name="T25" fmla="*/ 7 h 46"/>
                  <a:gd name="T26" fmla="*/ 5 w 64"/>
                  <a:gd name="T27" fmla="*/ 4 h 46"/>
                  <a:gd name="T28" fmla="*/ 5 w 64"/>
                  <a:gd name="T29" fmla="*/ 1 h 46"/>
                  <a:gd name="T30" fmla="*/ 4 w 64"/>
                  <a:gd name="T31" fmla="*/ 0 h 46"/>
                  <a:gd name="T32" fmla="*/ 3 w 64"/>
                  <a:gd name="T33" fmla="*/ 2 h 46"/>
                  <a:gd name="T34" fmla="*/ 3 w 64"/>
                  <a:gd name="T35" fmla="*/ 2 h 4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4"/>
                  <a:gd name="T55" fmla="*/ 0 h 46"/>
                  <a:gd name="T56" fmla="*/ 64 w 64"/>
                  <a:gd name="T57" fmla="*/ 46 h 4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4" h="46">
                    <a:moveTo>
                      <a:pt x="15" y="2"/>
                    </a:moveTo>
                    <a:lnTo>
                      <a:pt x="7" y="2"/>
                    </a:lnTo>
                    <a:lnTo>
                      <a:pt x="2" y="4"/>
                    </a:lnTo>
                    <a:lnTo>
                      <a:pt x="0" y="13"/>
                    </a:lnTo>
                    <a:lnTo>
                      <a:pt x="0" y="25"/>
                    </a:lnTo>
                    <a:lnTo>
                      <a:pt x="3" y="34"/>
                    </a:lnTo>
                    <a:lnTo>
                      <a:pt x="12" y="39"/>
                    </a:lnTo>
                    <a:lnTo>
                      <a:pt x="16" y="42"/>
                    </a:lnTo>
                    <a:lnTo>
                      <a:pt x="20" y="45"/>
                    </a:lnTo>
                    <a:lnTo>
                      <a:pt x="26" y="42"/>
                    </a:lnTo>
                    <a:lnTo>
                      <a:pt x="60" y="40"/>
                    </a:lnTo>
                    <a:lnTo>
                      <a:pt x="63" y="36"/>
                    </a:lnTo>
                    <a:lnTo>
                      <a:pt x="56" y="9"/>
                    </a:lnTo>
                    <a:lnTo>
                      <a:pt x="55" y="4"/>
                    </a:lnTo>
                    <a:lnTo>
                      <a:pt x="50" y="1"/>
                    </a:lnTo>
                    <a:lnTo>
                      <a:pt x="42" y="0"/>
                    </a:lnTo>
                    <a:lnTo>
                      <a:pt x="33" y="2"/>
                    </a:lnTo>
                    <a:lnTo>
                      <a:pt x="15" y="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9" name="Freeform 264"/>
              <p:cNvSpPr>
                <a:spLocks/>
              </p:cNvSpPr>
              <p:nvPr/>
            </p:nvSpPr>
            <p:spPr bwMode="auto">
              <a:xfrm>
                <a:off x="1892" y="1577"/>
                <a:ext cx="23" cy="30"/>
              </a:xfrm>
              <a:custGeom>
                <a:avLst/>
                <a:gdLst>
                  <a:gd name="T0" fmla="*/ 3 w 27"/>
                  <a:gd name="T1" fmla="*/ 1 h 33"/>
                  <a:gd name="T2" fmla="*/ 3 w 27"/>
                  <a:gd name="T3" fmla="*/ 0 h 33"/>
                  <a:gd name="T4" fmla="*/ 3 w 27"/>
                  <a:gd name="T5" fmla="*/ 1 h 33"/>
                  <a:gd name="T6" fmla="*/ 1 w 27"/>
                  <a:gd name="T7" fmla="*/ 5 h 33"/>
                  <a:gd name="T8" fmla="*/ 0 w 27"/>
                  <a:gd name="T9" fmla="*/ 5 h 33"/>
                  <a:gd name="T10" fmla="*/ 0 w 27"/>
                  <a:gd name="T11" fmla="*/ 5 h 33"/>
                  <a:gd name="T12" fmla="*/ 2 w 27"/>
                  <a:gd name="T13" fmla="*/ 6 h 33"/>
                  <a:gd name="T14" fmla="*/ 3 w 27"/>
                  <a:gd name="T15" fmla="*/ 7 h 33"/>
                  <a:gd name="T16" fmla="*/ 3 w 27"/>
                  <a:gd name="T17" fmla="*/ 8 h 33"/>
                  <a:gd name="T18" fmla="*/ 3 w 27"/>
                  <a:gd name="T19" fmla="*/ 7 h 33"/>
                  <a:gd name="T20" fmla="*/ 3 w 27"/>
                  <a:gd name="T21" fmla="*/ 5 h 33"/>
                  <a:gd name="T22" fmla="*/ 3 w 27"/>
                  <a:gd name="T23" fmla="*/ 5 h 33"/>
                  <a:gd name="T24" fmla="*/ 3 w 27"/>
                  <a:gd name="T25" fmla="*/ 3 h 33"/>
                  <a:gd name="T26" fmla="*/ 3 w 27"/>
                  <a:gd name="T27" fmla="*/ 1 h 33"/>
                  <a:gd name="T28" fmla="*/ 3 w 27"/>
                  <a:gd name="T29" fmla="*/ 1 h 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7"/>
                  <a:gd name="T46" fmla="*/ 0 h 33"/>
                  <a:gd name="T47" fmla="*/ 27 w 27"/>
                  <a:gd name="T48" fmla="*/ 33 h 3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7" h="33">
                    <a:moveTo>
                      <a:pt x="10" y="1"/>
                    </a:moveTo>
                    <a:lnTo>
                      <a:pt x="9" y="0"/>
                    </a:lnTo>
                    <a:lnTo>
                      <a:pt x="5" y="1"/>
                    </a:lnTo>
                    <a:lnTo>
                      <a:pt x="1" y="5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2" y="27"/>
                    </a:lnTo>
                    <a:lnTo>
                      <a:pt x="6" y="30"/>
                    </a:lnTo>
                    <a:lnTo>
                      <a:pt x="16" y="32"/>
                    </a:lnTo>
                    <a:lnTo>
                      <a:pt x="22" y="29"/>
                    </a:lnTo>
                    <a:lnTo>
                      <a:pt x="26" y="25"/>
                    </a:lnTo>
                    <a:lnTo>
                      <a:pt x="26" y="12"/>
                    </a:lnTo>
                    <a:lnTo>
                      <a:pt x="22" y="3"/>
                    </a:lnTo>
                    <a:lnTo>
                      <a:pt x="17" y="1"/>
                    </a:lnTo>
                    <a:lnTo>
                      <a:pt x="10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0" name="Freeform 265"/>
              <p:cNvSpPr>
                <a:spLocks/>
              </p:cNvSpPr>
              <p:nvPr/>
            </p:nvSpPr>
            <p:spPr bwMode="auto">
              <a:xfrm>
                <a:off x="1819" y="1740"/>
                <a:ext cx="27" cy="18"/>
              </a:xfrm>
              <a:custGeom>
                <a:avLst/>
                <a:gdLst>
                  <a:gd name="T0" fmla="*/ 3 w 31"/>
                  <a:gd name="T1" fmla="*/ 9 h 19"/>
                  <a:gd name="T2" fmla="*/ 3 w 31"/>
                  <a:gd name="T3" fmla="*/ 9 h 19"/>
                  <a:gd name="T4" fmla="*/ 3 w 31"/>
                  <a:gd name="T5" fmla="*/ 3 h 19"/>
                  <a:gd name="T6" fmla="*/ 3 w 31"/>
                  <a:gd name="T7" fmla="*/ 0 h 19"/>
                  <a:gd name="T8" fmla="*/ 3 w 31"/>
                  <a:gd name="T9" fmla="*/ 3 h 19"/>
                  <a:gd name="T10" fmla="*/ 0 w 31"/>
                  <a:gd name="T11" fmla="*/ 9 h 19"/>
                  <a:gd name="T12" fmla="*/ 3 w 31"/>
                  <a:gd name="T13" fmla="*/ 9 h 19"/>
                  <a:gd name="T14" fmla="*/ 3 w 31"/>
                  <a:gd name="T15" fmla="*/ 9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"/>
                  <a:gd name="T25" fmla="*/ 0 h 19"/>
                  <a:gd name="T26" fmla="*/ 31 w 31"/>
                  <a:gd name="T27" fmla="*/ 19 h 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" h="19">
                    <a:moveTo>
                      <a:pt x="13" y="18"/>
                    </a:moveTo>
                    <a:lnTo>
                      <a:pt x="30" y="9"/>
                    </a:lnTo>
                    <a:lnTo>
                      <a:pt x="24" y="3"/>
                    </a:lnTo>
                    <a:lnTo>
                      <a:pt x="13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3" y="15"/>
                    </a:lnTo>
                    <a:lnTo>
                      <a:pt x="13" y="1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1" name="Freeform 266"/>
              <p:cNvSpPr>
                <a:spLocks/>
              </p:cNvSpPr>
              <p:nvPr/>
            </p:nvSpPr>
            <p:spPr bwMode="auto">
              <a:xfrm>
                <a:off x="1854" y="1759"/>
                <a:ext cx="18" cy="25"/>
              </a:xfrm>
              <a:custGeom>
                <a:avLst/>
                <a:gdLst>
                  <a:gd name="T0" fmla="*/ 3 w 21"/>
                  <a:gd name="T1" fmla="*/ 4 h 28"/>
                  <a:gd name="T2" fmla="*/ 3 w 21"/>
                  <a:gd name="T3" fmla="*/ 4 h 28"/>
                  <a:gd name="T4" fmla="*/ 3 w 21"/>
                  <a:gd name="T5" fmla="*/ 4 h 28"/>
                  <a:gd name="T6" fmla="*/ 3 w 21"/>
                  <a:gd name="T7" fmla="*/ 3 h 28"/>
                  <a:gd name="T8" fmla="*/ 3 w 21"/>
                  <a:gd name="T9" fmla="*/ 0 h 28"/>
                  <a:gd name="T10" fmla="*/ 3 w 21"/>
                  <a:gd name="T11" fmla="*/ 3 h 28"/>
                  <a:gd name="T12" fmla="*/ 0 w 21"/>
                  <a:gd name="T13" fmla="*/ 4 h 28"/>
                  <a:gd name="T14" fmla="*/ 3 w 21"/>
                  <a:gd name="T15" fmla="*/ 4 h 28"/>
                  <a:gd name="T16" fmla="*/ 3 w 21"/>
                  <a:gd name="T17" fmla="*/ 4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28"/>
                  <a:gd name="T29" fmla="*/ 21 w 21"/>
                  <a:gd name="T30" fmla="*/ 28 h 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28">
                    <a:moveTo>
                      <a:pt x="9" y="27"/>
                    </a:moveTo>
                    <a:lnTo>
                      <a:pt x="15" y="23"/>
                    </a:lnTo>
                    <a:lnTo>
                      <a:pt x="20" y="13"/>
                    </a:lnTo>
                    <a:lnTo>
                      <a:pt x="15" y="3"/>
                    </a:lnTo>
                    <a:lnTo>
                      <a:pt x="9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4" y="23"/>
                    </a:lnTo>
                    <a:lnTo>
                      <a:pt x="9" y="27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2" name="Freeform 267"/>
              <p:cNvSpPr>
                <a:spLocks/>
              </p:cNvSpPr>
              <p:nvPr/>
            </p:nvSpPr>
            <p:spPr bwMode="auto">
              <a:xfrm>
                <a:off x="1892" y="1723"/>
                <a:ext cx="16" cy="20"/>
              </a:xfrm>
              <a:custGeom>
                <a:avLst/>
                <a:gdLst>
                  <a:gd name="T0" fmla="*/ 3 w 19"/>
                  <a:gd name="T1" fmla="*/ 10 h 21"/>
                  <a:gd name="T2" fmla="*/ 3 w 19"/>
                  <a:gd name="T3" fmla="*/ 10 h 21"/>
                  <a:gd name="T4" fmla="*/ 3 w 19"/>
                  <a:gd name="T5" fmla="*/ 10 h 21"/>
                  <a:gd name="T6" fmla="*/ 3 w 19"/>
                  <a:gd name="T7" fmla="*/ 3 h 21"/>
                  <a:gd name="T8" fmla="*/ 3 w 19"/>
                  <a:gd name="T9" fmla="*/ 0 h 21"/>
                  <a:gd name="T10" fmla="*/ 2 w 19"/>
                  <a:gd name="T11" fmla="*/ 3 h 21"/>
                  <a:gd name="T12" fmla="*/ 0 w 19"/>
                  <a:gd name="T13" fmla="*/ 10 h 21"/>
                  <a:gd name="T14" fmla="*/ 2 w 19"/>
                  <a:gd name="T15" fmla="*/ 10 h 21"/>
                  <a:gd name="T16" fmla="*/ 3 w 19"/>
                  <a:gd name="T17" fmla="*/ 10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"/>
                  <a:gd name="T28" fmla="*/ 0 h 21"/>
                  <a:gd name="T29" fmla="*/ 19 w 19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" h="21">
                    <a:moveTo>
                      <a:pt x="7" y="20"/>
                    </a:moveTo>
                    <a:lnTo>
                      <a:pt x="15" y="16"/>
                    </a:lnTo>
                    <a:lnTo>
                      <a:pt x="18" y="10"/>
                    </a:lnTo>
                    <a:lnTo>
                      <a:pt x="15" y="3"/>
                    </a:lnTo>
                    <a:lnTo>
                      <a:pt x="7" y="0"/>
                    </a:lnTo>
                    <a:lnTo>
                      <a:pt x="2" y="3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7" y="2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3" name="Freeform 268"/>
              <p:cNvSpPr>
                <a:spLocks/>
              </p:cNvSpPr>
              <p:nvPr/>
            </p:nvSpPr>
            <p:spPr bwMode="auto">
              <a:xfrm>
                <a:off x="1883" y="1131"/>
                <a:ext cx="211" cy="249"/>
              </a:xfrm>
              <a:custGeom>
                <a:avLst/>
                <a:gdLst>
                  <a:gd name="T0" fmla="*/ 20 w 247"/>
                  <a:gd name="T1" fmla="*/ 27 h 268"/>
                  <a:gd name="T2" fmla="*/ 20 w 247"/>
                  <a:gd name="T3" fmla="*/ 31 h 268"/>
                  <a:gd name="T4" fmla="*/ 20 w 247"/>
                  <a:gd name="T5" fmla="*/ 32 h 268"/>
                  <a:gd name="T6" fmla="*/ 20 w 247"/>
                  <a:gd name="T7" fmla="*/ 34 h 268"/>
                  <a:gd name="T8" fmla="*/ 22 w 247"/>
                  <a:gd name="T9" fmla="*/ 35 h 268"/>
                  <a:gd name="T10" fmla="*/ 20 w 247"/>
                  <a:gd name="T11" fmla="*/ 39 h 268"/>
                  <a:gd name="T12" fmla="*/ 17 w 247"/>
                  <a:gd name="T13" fmla="*/ 46 h 268"/>
                  <a:gd name="T14" fmla="*/ 15 w 247"/>
                  <a:gd name="T15" fmla="*/ 51 h 268"/>
                  <a:gd name="T16" fmla="*/ 15 w 247"/>
                  <a:gd name="T17" fmla="*/ 55 h 268"/>
                  <a:gd name="T18" fmla="*/ 13 w 247"/>
                  <a:gd name="T19" fmla="*/ 55 h 268"/>
                  <a:gd name="T20" fmla="*/ 11 w 247"/>
                  <a:gd name="T21" fmla="*/ 59 h 268"/>
                  <a:gd name="T22" fmla="*/ 12 w 247"/>
                  <a:gd name="T23" fmla="*/ 63 h 268"/>
                  <a:gd name="T24" fmla="*/ 11 w 247"/>
                  <a:gd name="T25" fmla="*/ 68 h 268"/>
                  <a:gd name="T26" fmla="*/ 9 w 247"/>
                  <a:gd name="T27" fmla="*/ 74 h 268"/>
                  <a:gd name="T28" fmla="*/ 8 w 247"/>
                  <a:gd name="T29" fmla="*/ 81 h 268"/>
                  <a:gd name="T30" fmla="*/ 7 w 247"/>
                  <a:gd name="T31" fmla="*/ 86 h 268"/>
                  <a:gd name="T32" fmla="*/ 4 w 247"/>
                  <a:gd name="T33" fmla="*/ 85 h 268"/>
                  <a:gd name="T34" fmla="*/ 3 w 247"/>
                  <a:gd name="T35" fmla="*/ 85 h 268"/>
                  <a:gd name="T36" fmla="*/ 3 w 247"/>
                  <a:gd name="T37" fmla="*/ 76 h 268"/>
                  <a:gd name="T38" fmla="*/ 3 w 247"/>
                  <a:gd name="T39" fmla="*/ 72 h 268"/>
                  <a:gd name="T40" fmla="*/ 3 w 247"/>
                  <a:gd name="T41" fmla="*/ 68 h 268"/>
                  <a:gd name="T42" fmla="*/ 4 w 247"/>
                  <a:gd name="T43" fmla="*/ 72 h 268"/>
                  <a:gd name="T44" fmla="*/ 3 w 247"/>
                  <a:gd name="T45" fmla="*/ 67 h 268"/>
                  <a:gd name="T46" fmla="*/ 3 w 247"/>
                  <a:gd name="T47" fmla="*/ 67 h 268"/>
                  <a:gd name="T48" fmla="*/ 3 w 247"/>
                  <a:gd name="T49" fmla="*/ 59 h 268"/>
                  <a:gd name="T50" fmla="*/ 5 w 247"/>
                  <a:gd name="T51" fmla="*/ 59 h 268"/>
                  <a:gd name="T52" fmla="*/ 7 w 247"/>
                  <a:gd name="T53" fmla="*/ 54 h 268"/>
                  <a:gd name="T54" fmla="*/ 5 w 247"/>
                  <a:gd name="T55" fmla="*/ 54 h 268"/>
                  <a:gd name="T56" fmla="*/ 5 w 247"/>
                  <a:gd name="T57" fmla="*/ 41 h 268"/>
                  <a:gd name="T58" fmla="*/ 6 w 247"/>
                  <a:gd name="T59" fmla="*/ 36 h 268"/>
                  <a:gd name="T60" fmla="*/ 8 w 247"/>
                  <a:gd name="T61" fmla="*/ 46 h 268"/>
                  <a:gd name="T62" fmla="*/ 8 w 247"/>
                  <a:gd name="T63" fmla="*/ 39 h 268"/>
                  <a:gd name="T64" fmla="*/ 11 w 247"/>
                  <a:gd name="T65" fmla="*/ 32 h 268"/>
                  <a:gd name="T66" fmla="*/ 13 w 247"/>
                  <a:gd name="T67" fmla="*/ 29 h 268"/>
                  <a:gd name="T68" fmla="*/ 14 w 247"/>
                  <a:gd name="T69" fmla="*/ 27 h 268"/>
                  <a:gd name="T70" fmla="*/ 9 w 247"/>
                  <a:gd name="T71" fmla="*/ 25 h 268"/>
                  <a:gd name="T72" fmla="*/ 7 w 247"/>
                  <a:gd name="T73" fmla="*/ 23 h 268"/>
                  <a:gd name="T74" fmla="*/ 6 w 247"/>
                  <a:gd name="T75" fmla="*/ 25 h 268"/>
                  <a:gd name="T76" fmla="*/ 4 w 247"/>
                  <a:gd name="T77" fmla="*/ 18 h 268"/>
                  <a:gd name="T78" fmla="*/ 5 w 247"/>
                  <a:gd name="T79" fmla="*/ 13 h 268"/>
                  <a:gd name="T80" fmla="*/ 8 w 247"/>
                  <a:gd name="T81" fmla="*/ 11 h 268"/>
                  <a:gd name="T82" fmla="*/ 9 w 247"/>
                  <a:gd name="T83" fmla="*/ 7 h 268"/>
                  <a:gd name="T84" fmla="*/ 11 w 247"/>
                  <a:gd name="T85" fmla="*/ 7 h 268"/>
                  <a:gd name="T86" fmla="*/ 13 w 247"/>
                  <a:gd name="T87" fmla="*/ 1 h 268"/>
                  <a:gd name="T88" fmla="*/ 17 w 247"/>
                  <a:gd name="T89" fmla="*/ 7 h 268"/>
                  <a:gd name="T90" fmla="*/ 20 w 247"/>
                  <a:gd name="T91" fmla="*/ 7 h 268"/>
                  <a:gd name="T92" fmla="*/ 21 w 247"/>
                  <a:gd name="T93" fmla="*/ 10 h 268"/>
                  <a:gd name="T94" fmla="*/ 22 w 247"/>
                  <a:gd name="T95" fmla="*/ 19 h 26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47"/>
                  <a:gd name="T145" fmla="*/ 0 h 268"/>
                  <a:gd name="T146" fmla="*/ 247 w 247"/>
                  <a:gd name="T147" fmla="*/ 268 h 26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47" h="268">
                    <a:moveTo>
                      <a:pt x="238" y="68"/>
                    </a:moveTo>
                    <a:lnTo>
                      <a:pt x="246" y="81"/>
                    </a:lnTo>
                    <a:lnTo>
                      <a:pt x="227" y="84"/>
                    </a:lnTo>
                    <a:lnTo>
                      <a:pt x="220" y="81"/>
                    </a:lnTo>
                    <a:lnTo>
                      <a:pt x="210" y="79"/>
                    </a:lnTo>
                    <a:lnTo>
                      <a:pt x="210" y="83"/>
                    </a:lnTo>
                    <a:lnTo>
                      <a:pt x="214" y="89"/>
                    </a:lnTo>
                    <a:lnTo>
                      <a:pt x="218" y="91"/>
                    </a:lnTo>
                    <a:lnTo>
                      <a:pt x="214" y="92"/>
                    </a:lnTo>
                    <a:lnTo>
                      <a:pt x="210" y="92"/>
                    </a:lnTo>
                    <a:lnTo>
                      <a:pt x="207" y="94"/>
                    </a:lnTo>
                    <a:lnTo>
                      <a:pt x="207" y="96"/>
                    </a:lnTo>
                    <a:lnTo>
                      <a:pt x="220" y="96"/>
                    </a:lnTo>
                    <a:lnTo>
                      <a:pt x="222" y="98"/>
                    </a:lnTo>
                    <a:lnTo>
                      <a:pt x="222" y="100"/>
                    </a:lnTo>
                    <a:lnTo>
                      <a:pt x="220" y="102"/>
                    </a:lnTo>
                    <a:lnTo>
                      <a:pt x="217" y="102"/>
                    </a:lnTo>
                    <a:lnTo>
                      <a:pt x="214" y="104"/>
                    </a:lnTo>
                    <a:lnTo>
                      <a:pt x="217" y="108"/>
                    </a:lnTo>
                    <a:lnTo>
                      <a:pt x="230" y="107"/>
                    </a:lnTo>
                    <a:lnTo>
                      <a:pt x="232" y="111"/>
                    </a:lnTo>
                    <a:lnTo>
                      <a:pt x="230" y="113"/>
                    </a:lnTo>
                    <a:lnTo>
                      <a:pt x="223" y="113"/>
                    </a:lnTo>
                    <a:lnTo>
                      <a:pt x="210" y="117"/>
                    </a:lnTo>
                    <a:lnTo>
                      <a:pt x="203" y="122"/>
                    </a:lnTo>
                    <a:lnTo>
                      <a:pt x="195" y="128"/>
                    </a:lnTo>
                    <a:lnTo>
                      <a:pt x="188" y="135"/>
                    </a:lnTo>
                    <a:lnTo>
                      <a:pt x="181" y="138"/>
                    </a:lnTo>
                    <a:lnTo>
                      <a:pt x="173" y="138"/>
                    </a:lnTo>
                    <a:lnTo>
                      <a:pt x="178" y="141"/>
                    </a:lnTo>
                    <a:lnTo>
                      <a:pt x="171" y="149"/>
                    </a:lnTo>
                    <a:lnTo>
                      <a:pt x="166" y="152"/>
                    </a:lnTo>
                    <a:lnTo>
                      <a:pt x="162" y="154"/>
                    </a:lnTo>
                    <a:lnTo>
                      <a:pt x="165" y="156"/>
                    </a:lnTo>
                    <a:lnTo>
                      <a:pt x="161" y="159"/>
                    </a:lnTo>
                    <a:lnTo>
                      <a:pt x="156" y="164"/>
                    </a:lnTo>
                    <a:lnTo>
                      <a:pt x="149" y="161"/>
                    </a:lnTo>
                    <a:lnTo>
                      <a:pt x="142" y="165"/>
                    </a:lnTo>
                    <a:lnTo>
                      <a:pt x="139" y="164"/>
                    </a:lnTo>
                    <a:lnTo>
                      <a:pt x="133" y="167"/>
                    </a:lnTo>
                    <a:lnTo>
                      <a:pt x="129" y="173"/>
                    </a:lnTo>
                    <a:lnTo>
                      <a:pt x="123" y="180"/>
                    </a:lnTo>
                    <a:lnTo>
                      <a:pt x="120" y="181"/>
                    </a:lnTo>
                    <a:lnTo>
                      <a:pt x="115" y="181"/>
                    </a:lnTo>
                    <a:lnTo>
                      <a:pt x="113" y="183"/>
                    </a:lnTo>
                    <a:lnTo>
                      <a:pt x="113" y="188"/>
                    </a:lnTo>
                    <a:lnTo>
                      <a:pt x="121" y="188"/>
                    </a:lnTo>
                    <a:lnTo>
                      <a:pt x="127" y="190"/>
                    </a:lnTo>
                    <a:lnTo>
                      <a:pt x="127" y="193"/>
                    </a:lnTo>
                    <a:lnTo>
                      <a:pt x="125" y="197"/>
                    </a:lnTo>
                    <a:lnTo>
                      <a:pt x="118" y="199"/>
                    </a:lnTo>
                    <a:lnTo>
                      <a:pt x="113" y="206"/>
                    </a:lnTo>
                    <a:lnTo>
                      <a:pt x="109" y="208"/>
                    </a:lnTo>
                    <a:lnTo>
                      <a:pt x="105" y="217"/>
                    </a:lnTo>
                    <a:lnTo>
                      <a:pt x="100" y="221"/>
                    </a:lnTo>
                    <a:lnTo>
                      <a:pt x="91" y="226"/>
                    </a:lnTo>
                    <a:lnTo>
                      <a:pt x="87" y="225"/>
                    </a:lnTo>
                    <a:lnTo>
                      <a:pt x="82" y="228"/>
                    </a:lnTo>
                    <a:lnTo>
                      <a:pt x="80" y="236"/>
                    </a:lnTo>
                    <a:lnTo>
                      <a:pt x="83" y="244"/>
                    </a:lnTo>
                    <a:lnTo>
                      <a:pt x="83" y="251"/>
                    </a:lnTo>
                    <a:lnTo>
                      <a:pt x="81" y="257"/>
                    </a:lnTo>
                    <a:lnTo>
                      <a:pt x="77" y="261"/>
                    </a:lnTo>
                    <a:lnTo>
                      <a:pt x="73" y="262"/>
                    </a:lnTo>
                    <a:lnTo>
                      <a:pt x="60" y="267"/>
                    </a:lnTo>
                    <a:lnTo>
                      <a:pt x="53" y="267"/>
                    </a:lnTo>
                    <a:lnTo>
                      <a:pt x="51" y="261"/>
                    </a:lnTo>
                    <a:lnTo>
                      <a:pt x="47" y="256"/>
                    </a:lnTo>
                    <a:lnTo>
                      <a:pt x="41" y="254"/>
                    </a:lnTo>
                    <a:lnTo>
                      <a:pt x="34" y="253"/>
                    </a:lnTo>
                    <a:lnTo>
                      <a:pt x="27" y="256"/>
                    </a:lnTo>
                    <a:lnTo>
                      <a:pt x="23" y="254"/>
                    </a:lnTo>
                    <a:lnTo>
                      <a:pt x="16" y="248"/>
                    </a:lnTo>
                    <a:lnTo>
                      <a:pt x="1" y="241"/>
                    </a:lnTo>
                    <a:lnTo>
                      <a:pt x="0" y="236"/>
                    </a:lnTo>
                    <a:lnTo>
                      <a:pt x="4" y="228"/>
                    </a:lnTo>
                    <a:lnTo>
                      <a:pt x="9" y="224"/>
                    </a:lnTo>
                    <a:lnTo>
                      <a:pt x="15" y="221"/>
                    </a:lnTo>
                    <a:lnTo>
                      <a:pt x="24" y="218"/>
                    </a:lnTo>
                    <a:lnTo>
                      <a:pt x="24" y="215"/>
                    </a:lnTo>
                    <a:lnTo>
                      <a:pt x="17" y="212"/>
                    </a:lnTo>
                    <a:lnTo>
                      <a:pt x="18" y="208"/>
                    </a:lnTo>
                    <a:lnTo>
                      <a:pt x="24" y="207"/>
                    </a:lnTo>
                    <a:lnTo>
                      <a:pt x="28" y="208"/>
                    </a:lnTo>
                    <a:lnTo>
                      <a:pt x="34" y="215"/>
                    </a:lnTo>
                    <a:lnTo>
                      <a:pt x="38" y="218"/>
                    </a:lnTo>
                    <a:lnTo>
                      <a:pt x="43" y="218"/>
                    </a:lnTo>
                    <a:lnTo>
                      <a:pt x="47" y="217"/>
                    </a:lnTo>
                    <a:lnTo>
                      <a:pt x="45" y="212"/>
                    </a:lnTo>
                    <a:lnTo>
                      <a:pt x="42" y="207"/>
                    </a:lnTo>
                    <a:lnTo>
                      <a:pt x="38" y="202"/>
                    </a:lnTo>
                    <a:lnTo>
                      <a:pt x="37" y="199"/>
                    </a:lnTo>
                    <a:lnTo>
                      <a:pt x="41" y="198"/>
                    </a:lnTo>
                    <a:lnTo>
                      <a:pt x="41" y="192"/>
                    </a:lnTo>
                    <a:lnTo>
                      <a:pt x="37" y="192"/>
                    </a:lnTo>
                    <a:lnTo>
                      <a:pt x="30" y="199"/>
                    </a:lnTo>
                    <a:lnTo>
                      <a:pt x="25" y="197"/>
                    </a:lnTo>
                    <a:lnTo>
                      <a:pt x="26" y="192"/>
                    </a:lnTo>
                    <a:lnTo>
                      <a:pt x="31" y="185"/>
                    </a:lnTo>
                    <a:lnTo>
                      <a:pt x="37" y="176"/>
                    </a:lnTo>
                    <a:lnTo>
                      <a:pt x="41" y="174"/>
                    </a:lnTo>
                    <a:lnTo>
                      <a:pt x="43" y="175"/>
                    </a:lnTo>
                    <a:lnTo>
                      <a:pt x="43" y="176"/>
                    </a:lnTo>
                    <a:lnTo>
                      <a:pt x="48" y="178"/>
                    </a:lnTo>
                    <a:lnTo>
                      <a:pt x="56" y="174"/>
                    </a:lnTo>
                    <a:lnTo>
                      <a:pt x="66" y="168"/>
                    </a:lnTo>
                    <a:lnTo>
                      <a:pt x="73" y="164"/>
                    </a:lnTo>
                    <a:lnTo>
                      <a:pt x="73" y="163"/>
                    </a:lnTo>
                    <a:lnTo>
                      <a:pt x="66" y="163"/>
                    </a:lnTo>
                    <a:lnTo>
                      <a:pt x="63" y="165"/>
                    </a:lnTo>
                    <a:lnTo>
                      <a:pt x="57" y="165"/>
                    </a:lnTo>
                    <a:lnTo>
                      <a:pt x="53" y="163"/>
                    </a:lnTo>
                    <a:lnTo>
                      <a:pt x="56" y="145"/>
                    </a:lnTo>
                    <a:lnTo>
                      <a:pt x="63" y="134"/>
                    </a:lnTo>
                    <a:lnTo>
                      <a:pt x="62" y="131"/>
                    </a:lnTo>
                    <a:lnTo>
                      <a:pt x="55" y="122"/>
                    </a:lnTo>
                    <a:lnTo>
                      <a:pt x="54" y="117"/>
                    </a:lnTo>
                    <a:lnTo>
                      <a:pt x="56" y="112"/>
                    </a:lnTo>
                    <a:lnTo>
                      <a:pt x="60" y="110"/>
                    </a:lnTo>
                    <a:lnTo>
                      <a:pt x="64" y="109"/>
                    </a:lnTo>
                    <a:lnTo>
                      <a:pt x="70" y="110"/>
                    </a:lnTo>
                    <a:lnTo>
                      <a:pt x="73" y="114"/>
                    </a:lnTo>
                    <a:lnTo>
                      <a:pt x="76" y="121"/>
                    </a:lnTo>
                    <a:lnTo>
                      <a:pt x="77" y="140"/>
                    </a:lnTo>
                    <a:lnTo>
                      <a:pt x="80" y="144"/>
                    </a:lnTo>
                    <a:lnTo>
                      <a:pt x="82" y="141"/>
                    </a:lnTo>
                    <a:lnTo>
                      <a:pt x="87" y="135"/>
                    </a:lnTo>
                    <a:lnTo>
                      <a:pt x="86" y="117"/>
                    </a:lnTo>
                    <a:lnTo>
                      <a:pt x="90" y="110"/>
                    </a:lnTo>
                    <a:lnTo>
                      <a:pt x="90" y="107"/>
                    </a:lnTo>
                    <a:lnTo>
                      <a:pt x="92" y="96"/>
                    </a:lnTo>
                    <a:lnTo>
                      <a:pt x="110" y="95"/>
                    </a:lnTo>
                    <a:lnTo>
                      <a:pt x="118" y="96"/>
                    </a:lnTo>
                    <a:lnTo>
                      <a:pt x="122" y="96"/>
                    </a:lnTo>
                    <a:lnTo>
                      <a:pt x="126" y="94"/>
                    </a:lnTo>
                    <a:lnTo>
                      <a:pt x="133" y="87"/>
                    </a:lnTo>
                    <a:lnTo>
                      <a:pt x="140" y="86"/>
                    </a:lnTo>
                    <a:lnTo>
                      <a:pt x="136" y="84"/>
                    </a:lnTo>
                    <a:lnTo>
                      <a:pt x="140" y="82"/>
                    </a:lnTo>
                    <a:lnTo>
                      <a:pt x="144" y="79"/>
                    </a:lnTo>
                    <a:lnTo>
                      <a:pt x="139" y="77"/>
                    </a:lnTo>
                    <a:lnTo>
                      <a:pt x="102" y="79"/>
                    </a:lnTo>
                    <a:lnTo>
                      <a:pt x="99" y="77"/>
                    </a:lnTo>
                    <a:lnTo>
                      <a:pt x="93" y="75"/>
                    </a:lnTo>
                    <a:lnTo>
                      <a:pt x="87" y="74"/>
                    </a:lnTo>
                    <a:lnTo>
                      <a:pt x="76" y="75"/>
                    </a:lnTo>
                    <a:lnTo>
                      <a:pt x="71" y="73"/>
                    </a:lnTo>
                    <a:lnTo>
                      <a:pt x="69" y="69"/>
                    </a:lnTo>
                    <a:lnTo>
                      <a:pt x="66" y="69"/>
                    </a:lnTo>
                    <a:lnTo>
                      <a:pt x="64" y="72"/>
                    </a:lnTo>
                    <a:lnTo>
                      <a:pt x="62" y="75"/>
                    </a:lnTo>
                    <a:lnTo>
                      <a:pt x="60" y="75"/>
                    </a:lnTo>
                    <a:lnTo>
                      <a:pt x="56" y="73"/>
                    </a:lnTo>
                    <a:lnTo>
                      <a:pt x="47" y="65"/>
                    </a:lnTo>
                    <a:lnTo>
                      <a:pt x="44" y="57"/>
                    </a:lnTo>
                    <a:lnTo>
                      <a:pt x="47" y="54"/>
                    </a:lnTo>
                    <a:lnTo>
                      <a:pt x="47" y="47"/>
                    </a:lnTo>
                    <a:lnTo>
                      <a:pt x="44" y="43"/>
                    </a:lnTo>
                    <a:lnTo>
                      <a:pt x="50" y="39"/>
                    </a:lnTo>
                    <a:lnTo>
                      <a:pt x="54" y="37"/>
                    </a:lnTo>
                    <a:lnTo>
                      <a:pt x="60" y="37"/>
                    </a:lnTo>
                    <a:lnTo>
                      <a:pt x="71" y="43"/>
                    </a:lnTo>
                    <a:lnTo>
                      <a:pt x="74" y="36"/>
                    </a:lnTo>
                    <a:lnTo>
                      <a:pt x="76" y="32"/>
                    </a:lnTo>
                    <a:lnTo>
                      <a:pt x="79" y="29"/>
                    </a:lnTo>
                    <a:lnTo>
                      <a:pt x="82" y="28"/>
                    </a:lnTo>
                    <a:lnTo>
                      <a:pt x="93" y="24"/>
                    </a:lnTo>
                    <a:lnTo>
                      <a:pt x="99" y="21"/>
                    </a:lnTo>
                    <a:lnTo>
                      <a:pt x="103" y="27"/>
                    </a:lnTo>
                    <a:lnTo>
                      <a:pt x="105" y="18"/>
                    </a:lnTo>
                    <a:lnTo>
                      <a:pt x="110" y="14"/>
                    </a:lnTo>
                    <a:lnTo>
                      <a:pt x="116" y="10"/>
                    </a:lnTo>
                    <a:lnTo>
                      <a:pt x="126" y="7"/>
                    </a:lnTo>
                    <a:lnTo>
                      <a:pt x="129" y="15"/>
                    </a:lnTo>
                    <a:lnTo>
                      <a:pt x="130" y="4"/>
                    </a:lnTo>
                    <a:lnTo>
                      <a:pt x="135" y="1"/>
                    </a:lnTo>
                    <a:lnTo>
                      <a:pt x="142" y="0"/>
                    </a:lnTo>
                    <a:lnTo>
                      <a:pt x="149" y="1"/>
                    </a:lnTo>
                    <a:lnTo>
                      <a:pt x="187" y="5"/>
                    </a:lnTo>
                    <a:lnTo>
                      <a:pt x="187" y="14"/>
                    </a:lnTo>
                    <a:lnTo>
                      <a:pt x="192" y="7"/>
                    </a:lnTo>
                    <a:lnTo>
                      <a:pt x="200" y="7"/>
                    </a:lnTo>
                    <a:lnTo>
                      <a:pt x="208" y="9"/>
                    </a:lnTo>
                    <a:lnTo>
                      <a:pt x="213" y="12"/>
                    </a:lnTo>
                    <a:lnTo>
                      <a:pt x="227" y="28"/>
                    </a:lnTo>
                    <a:lnTo>
                      <a:pt x="222" y="32"/>
                    </a:lnTo>
                    <a:lnTo>
                      <a:pt x="224" y="30"/>
                    </a:lnTo>
                    <a:lnTo>
                      <a:pt x="227" y="30"/>
                    </a:lnTo>
                    <a:lnTo>
                      <a:pt x="232" y="32"/>
                    </a:lnTo>
                    <a:lnTo>
                      <a:pt x="237" y="41"/>
                    </a:lnTo>
                    <a:lnTo>
                      <a:pt x="233" y="52"/>
                    </a:lnTo>
                    <a:lnTo>
                      <a:pt x="232" y="58"/>
                    </a:lnTo>
                    <a:lnTo>
                      <a:pt x="234" y="64"/>
                    </a:lnTo>
                    <a:lnTo>
                      <a:pt x="238" y="6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4" name="Freeform 269"/>
              <p:cNvSpPr>
                <a:spLocks/>
              </p:cNvSpPr>
              <p:nvPr/>
            </p:nvSpPr>
            <p:spPr bwMode="auto">
              <a:xfrm>
                <a:off x="1207" y="1876"/>
                <a:ext cx="18" cy="18"/>
              </a:xfrm>
              <a:custGeom>
                <a:avLst/>
                <a:gdLst>
                  <a:gd name="T0" fmla="*/ 3 w 21"/>
                  <a:gd name="T1" fmla="*/ 1 h 19"/>
                  <a:gd name="T2" fmla="*/ 3 w 21"/>
                  <a:gd name="T3" fmla="*/ 0 h 19"/>
                  <a:gd name="T4" fmla="*/ 0 w 21"/>
                  <a:gd name="T5" fmla="*/ 3 h 19"/>
                  <a:gd name="T6" fmla="*/ 3 w 21"/>
                  <a:gd name="T7" fmla="*/ 9 h 19"/>
                  <a:gd name="T8" fmla="*/ 3 w 21"/>
                  <a:gd name="T9" fmla="*/ 9 h 19"/>
                  <a:gd name="T10" fmla="*/ 3 w 21"/>
                  <a:gd name="T11" fmla="*/ 9 h 19"/>
                  <a:gd name="T12" fmla="*/ 3 w 21"/>
                  <a:gd name="T13" fmla="*/ 1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9"/>
                  <a:gd name="T23" fmla="*/ 21 w 21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9">
                    <a:moveTo>
                      <a:pt x="15" y="1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4" y="15"/>
                    </a:lnTo>
                    <a:lnTo>
                      <a:pt x="15" y="18"/>
                    </a:lnTo>
                    <a:lnTo>
                      <a:pt x="20" y="14"/>
                    </a:lnTo>
                    <a:lnTo>
                      <a:pt x="15" y="1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grpSp>
            <p:nvGrpSpPr>
              <p:cNvPr id="7" name="Group 270"/>
              <p:cNvGrpSpPr>
                <a:grpSpLocks/>
              </p:cNvGrpSpPr>
              <p:nvPr/>
            </p:nvGrpSpPr>
            <p:grpSpPr bwMode="auto">
              <a:xfrm>
                <a:off x="1872" y="2550"/>
                <a:ext cx="552" cy="1082"/>
                <a:chOff x="1865" y="2550"/>
                <a:chExt cx="552" cy="1082"/>
              </a:xfrm>
              <a:grpFill/>
            </p:grpSpPr>
            <p:sp>
              <p:nvSpPr>
                <p:cNvPr id="291" name="Freeform 271"/>
                <p:cNvSpPr>
                  <a:spLocks/>
                </p:cNvSpPr>
                <p:nvPr/>
              </p:nvSpPr>
              <p:spPr bwMode="auto">
                <a:xfrm>
                  <a:off x="1964" y="2845"/>
                  <a:ext cx="162" cy="189"/>
                </a:xfrm>
                <a:custGeom>
                  <a:avLst/>
                  <a:gdLst>
                    <a:gd name="T0" fmla="*/ 3 w 190"/>
                    <a:gd name="T1" fmla="*/ 30 h 204"/>
                    <a:gd name="T2" fmla="*/ 3 w 190"/>
                    <a:gd name="T3" fmla="*/ 24 h 204"/>
                    <a:gd name="T4" fmla="*/ 3 w 190"/>
                    <a:gd name="T5" fmla="*/ 21 h 204"/>
                    <a:gd name="T6" fmla="*/ 3 w 190"/>
                    <a:gd name="T7" fmla="*/ 15 h 204"/>
                    <a:gd name="T8" fmla="*/ 3 w 190"/>
                    <a:gd name="T9" fmla="*/ 6 h 204"/>
                    <a:gd name="T10" fmla="*/ 4 w 190"/>
                    <a:gd name="T11" fmla="*/ 6 h 204"/>
                    <a:gd name="T12" fmla="*/ 6 w 190"/>
                    <a:gd name="T13" fmla="*/ 4 h 204"/>
                    <a:gd name="T14" fmla="*/ 7 w 190"/>
                    <a:gd name="T15" fmla="*/ 4 h 204"/>
                    <a:gd name="T16" fmla="*/ 8 w 190"/>
                    <a:gd name="T17" fmla="*/ 0 h 204"/>
                    <a:gd name="T18" fmla="*/ 8 w 190"/>
                    <a:gd name="T19" fmla="*/ 6 h 204"/>
                    <a:gd name="T20" fmla="*/ 9 w 190"/>
                    <a:gd name="T21" fmla="*/ 14 h 204"/>
                    <a:gd name="T22" fmla="*/ 10 w 190"/>
                    <a:gd name="T23" fmla="*/ 15 h 204"/>
                    <a:gd name="T24" fmla="*/ 12 w 190"/>
                    <a:gd name="T25" fmla="*/ 18 h 204"/>
                    <a:gd name="T26" fmla="*/ 13 w 190"/>
                    <a:gd name="T27" fmla="*/ 22 h 204"/>
                    <a:gd name="T28" fmla="*/ 14 w 190"/>
                    <a:gd name="T29" fmla="*/ 28 h 204"/>
                    <a:gd name="T30" fmla="*/ 17 w 190"/>
                    <a:gd name="T31" fmla="*/ 30 h 204"/>
                    <a:gd name="T32" fmla="*/ 17 w 190"/>
                    <a:gd name="T33" fmla="*/ 33 h 204"/>
                    <a:gd name="T34" fmla="*/ 17 w 190"/>
                    <a:gd name="T35" fmla="*/ 37 h 204"/>
                    <a:gd name="T36" fmla="*/ 17 w 190"/>
                    <a:gd name="T37" fmla="*/ 49 h 204"/>
                    <a:gd name="T38" fmla="*/ 16 w 190"/>
                    <a:gd name="T39" fmla="*/ 48 h 204"/>
                    <a:gd name="T40" fmla="*/ 14 w 190"/>
                    <a:gd name="T41" fmla="*/ 46 h 204"/>
                    <a:gd name="T42" fmla="*/ 12 w 190"/>
                    <a:gd name="T43" fmla="*/ 50 h 204"/>
                    <a:gd name="T44" fmla="*/ 11 w 190"/>
                    <a:gd name="T45" fmla="*/ 57 h 204"/>
                    <a:gd name="T46" fmla="*/ 10 w 190"/>
                    <a:gd name="T47" fmla="*/ 59 h 204"/>
                    <a:gd name="T48" fmla="*/ 9 w 190"/>
                    <a:gd name="T49" fmla="*/ 60 h 204"/>
                    <a:gd name="T50" fmla="*/ 8 w 190"/>
                    <a:gd name="T51" fmla="*/ 61 h 204"/>
                    <a:gd name="T52" fmla="*/ 8 w 190"/>
                    <a:gd name="T53" fmla="*/ 59 h 204"/>
                    <a:gd name="T54" fmla="*/ 6 w 190"/>
                    <a:gd name="T55" fmla="*/ 60 h 204"/>
                    <a:gd name="T56" fmla="*/ 4 w 190"/>
                    <a:gd name="T57" fmla="*/ 64 h 204"/>
                    <a:gd name="T58" fmla="*/ 4 w 190"/>
                    <a:gd name="T59" fmla="*/ 63 h 204"/>
                    <a:gd name="T60" fmla="*/ 3 w 190"/>
                    <a:gd name="T61" fmla="*/ 51 h 204"/>
                    <a:gd name="T62" fmla="*/ 3 w 190"/>
                    <a:gd name="T63" fmla="*/ 45 h 204"/>
                    <a:gd name="T64" fmla="*/ 3 w 190"/>
                    <a:gd name="T65" fmla="*/ 38 h 204"/>
                    <a:gd name="T66" fmla="*/ 3 w 190"/>
                    <a:gd name="T67" fmla="*/ 33 h 20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90"/>
                    <a:gd name="T103" fmla="*/ 0 h 204"/>
                    <a:gd name="T104" fmla="*/ 190 w 190"/>
                    <a:gd name="T105" fmla="*/ 204 h 20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90" h="204">
                      <a:moveTo>
                        <a:pt x="0" y="94"/>
                      </a:moveTo>
                      <a:lnTo>
                        <a:pt x="3" y="93"/>
                      </a:lnTo>
                      <a:lnTo>
                        <a:pt x="26" y="82"/>
                      </a:lnTo>
                      <a:lnTo>
                        <a:pt x="30" y="76"/>
                      </a:lnTo>
                      <a:lnTo>
                        <a:pt x="30" y="72"/>
                      </a:lnTo>
                      <a:lnTo>
                        <a:pt x="25" y="67"/>
                      </a:lnTo>
                      <a:lnTo>
                        <a:pt x="25" y="54"/>
                      </a:lnTo>
                      <a:lnTo>
                        <a:pt x="28" y="45"/>
                      </a:lnTo>
                      <a:lnTo>
                        <a:pt x="27" y="37"/>
                      </a:lnTo>
                      <a:lnTo>
                        <a:pt x="17" y="20"/>
                      </a:lnTo>
                      <a:lnTo>
                        <a:pt x="37" y="18"/>
                      </a:lnTo>
                      <a:lnTo>
                        <a:pt x="42" y="15"/>
                      </a:lnTo>
                      <a:lnTo>
                        <a:pt x="50" y="10"/>
                      </a:lnTo>
                      <a:lnTo>
                        <a:pt x="56" y="4"/>
                      </a:lnTo>
                      <a:lnTo>
                        <a:pt x="64" y="4"/>
                      </a:lnTo>
                      <a:lnTo>
                        <a:pt x="68" y="4"/>
                      </a:lnTo>
                      <a:lnTo>
                        <a:pt x="73" y="0"/>
                      </a:lnTo>
                      <a:lnTo>
                        <a:pt x="77" y="0"/>
                      </a:lnTo>
                      <a:lnTo>
                        <a:pt x="78" y="5"/>
                      </a:lnTo>
                      <a:lnTo>
                        <a:pt x="77" y="20"/>
                      </a:lnTo>
                      <a:lnTo>
                        <a:pt x="81" y="31"/>
                      </a:lnTo>
                      <a:lnTo>
                        <a:pt x="91" y="41"/>
                      </a:lnTo>
                      <a:lnTo>
                        <a:pt x="104" y="46"/>
                      </a:lnTo>
                      <a:lnTo>
                        <a:pt x="116" y="45"/>
                      </a:lnTo>
                      <a:lnTo>
                        <a:pt x="117" y="51"/>
                      </a:lnTo>
                      <a:lnTo>
                        <a:pt x="124" y="57"/>
                      </a:lnTo>
                      <a:lnTo>
                        <a:pt x="132" y="62"/>
                      </a:lnTo>
                      <a:lnTo>
                        <a:pt x="143" y="69"/>
                      </a:lnTo>
                      <a:lnTo>
                        <a:pt x="151" y="77"/>
                      </a:lnTo>
                      <a:lnTo>
                        <a:pt x="154" y="87"/>
                      </a:lnTo>
                      <a:lnTo>
                        <a:pt x="179" y="89"/>
                      </a:lnTo>
                      <a:lnTo>
                        <a:pt x="179" y="94"/>
                      </a:lnTo>
                      <a:lnTo>
                        <a:pt x="180" y="104"/>
                      </a:lnTo>
                      <a:lnTo>
                        <a:pt x="183" y="106"/>
                      </a:lnTo>
                      <a:lnTo>
                        <a:pt x="187" y="108"/>
                      </a:lnTo>
                      <a:lnTo>
                        <a:pt x="189" y="116"/>
                      </a:lnTo>
                      <a:lnTo>
                        <a:pt x="189" y="136"/>
                      </a:lnTo>
                      <a:lnTo>
                        <a:pt x="189" y="153"/>
                      </a:lnTo>
                      <a:lnTo>
                        <a:pt x="185" y="162"/>
                      </a:lnTo>
                      <a:lnTo>
                        <a:pt x="174" y="152"/>
                      </a:lnTo>
                      <a:lnTo>
                        <a:pt x="162" y="146"/>
                      </a:lnTo>
                      <a:lnTo>
                        <a:pt x="154" y="146"/>
                      </a:lnTo>
                      <a:lnTo>
                        <a:pt x="145" y="147"/>
                      </a:lnTo>
                      <a:lnTo>
                        <a:pt x="135" y="156"/>
                      </a:lnTo>
                      <a:lnTo>
                        <a:pt x="125" y="166"/>
                      </a:lnTo>
                      <a:lnTo>
                        <a:pt x="121" y="180"/>
                      </a:lnTo>
                      <a:lnTo>
                        <a:pt x="116" y="190"/>
                      </a:lnTo>
                      <a:lnTo>
                        <a:pt x="111" y="186"/>
                      </a:lnTo>
                      <a:lnTo>
                        <a:pt x="103" y="186"/>
                      </a:lnTo>
                      <a:lnTo>
                        <a:pt x="96" y="190"/>
                      </a:lnTo>
                      <a:lnTo>
                        <a:pt x="88" y="199"/>
                      </a:lnTo>
                      <a:lnTo>
                        <a:pt x="87" y="192"/>
                      </a:lnTo>
                      <a:lnTo>
                        <a:pt x="85" y="188"/>
                      </a:lnTo>
                      <a:lnTo>
                        <a:pt x="81" y="186"/>
                      </a:lnTo>
                      <a:lnTo>
                        <a:pt x="62" y="183"/>
                      </a:lnTo>
                      <a:lnTo>
                        <a:pt x="58" y="190"/>
                      </a:lnTo>
                      <a:lnTo>
                        <a:pt x="50" y="198"/>
                      </a:lnTo>
                      <a:lnTo>
                        <a:pt x="47" y="201"/>
                      </a:lnTo>
                      <a:lnTo>
                        <a:pt x="43" y="203"/>
                      </a:lnTo>
                      <a:lnTo>
                        <a:pt x="41" y="199"/>
                      </a:lnTo>
                      <a:lnTo>
                        <a:pt x="37" y="180"/>
                      </a:lnTo>
                      <a:lnTo>
                        <a:pt x="31" y="159"/>
                      </a:lnTo>
                      <a:lnTo>
                        <a:pt x="31" y="148"/>
                      </a:lnTo>
                      <a:lnTo>
                        <a:pt x="30" y="142"/>
                      </a:lnTo>
                      <a:lnTo>
                        <a:pt x="25" y="136"/>
                      </a:lnTo>
                      <a:lnTo>
                        <a:pt x="12" y="120"/>
                      </a:lnTo>
                      <a:lnTo>
                        <a:pt x="7" y="113"/>
                      </a:lnTo>
                      <a:lnTo>
                        <a:pt x="3" y="106"/>
                      </a:lnTo>
                      <a:lnTo>
                        <a:pt x="0" y="94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92" name="Freeform 272"/>
                <p:cNvSpPr>
                  <a:spLocks/>
                </p:cNvSpPr>
                <p:nvPr/>
              </p:nvSpPr>
              <p:spPr bwMode="auto">
                <a:xfrm>
                  <a:off x="1938" y="2551"/>
                  <a:ext cx="164" cy="160"/>
                </a:xfrm>
                <a:custGeom>
                  <a:avLst/>
                  <a:gdLst>
                    <a:gd name="T0" fmla="*/ 17 w 192"/>
                    <a:gd name="T1" fmla="*/ 16 h 173"/>
                    <a:gd name="T2" fmla="*/ 15 w 192"/>
                    <a:gd name="T3" fmla="*/ 12 h 173"/>
                    <a:gd name="T4" fmla="*/ 14 w 192"/>
                    <a:gd name="T5" fmla="*/ 6 h 173"/>
                    <a:gd name="T6" fmla="*/ 12 w 192"/>
                    <a:gd name="T7" fmla="*/ 6 h 173"/>
                    <a:gd name="T8" fmla="*/ 9 w 192"/>
                    <a:gd name="T9" fmla="*/ 10 h 173"/>
                    <a:gd name="T10" fmla="*/ 7 w 192"/>
                    <a:gd name="T11" fmla="*/ 7 h 173"/>
                    <a:gd name="T12" fmla="*/ 6 w 192"/>
                    <a:gd name="T13" fmla="*/ 6 h 173"/>
                    <a:gd name="T14" fmla="*/ 5 w 192"/>
                    <a:gd name="T15" fmla="*/ 3 h 173"/>
                    <a:gd name="T16" fmla="*/ 5 w 192"/>
                    <a:gd name="T17" fmla="*/ 1 h 173"/>
                    <a:gd name="T18" fmla="*/ 4 w 192"/>
                    <a:gd name="T19" fmla="*/ 2 h 173"/>
                    <a:gd name="T20" fmla="*/ 4 w 192"/>
                    <a:gd name="T21" fmla="*/ 6 h 173"/>
                    <a:gd name="T22" fmla="*/ 3 w 192"/>
                    <a:gd name="T23" fmla="*/ 6 h 173"/>
                    <a:gd name="T24" fmla="*/ 4 w 192"/>
                    <a:gd name="T25" fmla="*/ 6 h 173"/>
                    <a:gd name="T26" fmla="*/ 3 w 192"/>
                    <a:gd name="T27" fmla="*/ 6 h 173"/>
                    <a:gd name="T28" fmla="*/ 3 w 192"/>
                    <a:gd name="T29" fmla="*/ 6 h 173"/>
                    <a:gd name="T30" fmla="*/ 3 w 192"/>
                    <a:gd name="T31" fmla="*/ 6 h 173"/>
                    <a:gd name="T32" fmla="*/ 3 w 192"/>
                    <a:gd name="T33" fmla="*/ 4 h 173"/>
                    <a:gd name="T34" fmla="*/ 3 w 192"/>
                    <a:gd name="T35" fmla="*/ 6 h 173"/>
                    <a:gd name="T36" fmla="*/ 3 w 192"/>
                    <a:gd name="T37" fmla="*/ 6 h 173"/>
                    <a:gd name="T38" fmla="*/ 2 w 192"/>
                    <a:gd name="T39" fmla="*/ 9 h 173"/>
                    <a:gd name="T40" fmla="*/ 2 w 192"/>
                    <a:gd name="T41" fmla="*/ 15 h 173"/>
                    <a:gd name="T42" fmla="*/ 3 w 192"/>
                    <a:gd name="T43" fmla="*/ 18 h 173"/>
                    <a:gd name="T44" fmla="*/ 3 w 192"/>
                    <a:gd name="T45" fmla="*/ 25 h 173"/>
                    <a:gd name="T46" fmla="*/ 5 w 192"/>
                    <a:gd name="T47" fmla="*/ 27 h 173"/>
                    <a:gd name="T48" fmla="*/ 7 w 192"/>
                    <a:gd name="T49" fmla="*/ 30 h 173"/>
                    <a:gd name="T50" fmla="*/ 7 w 192"/>
                    <a:gd name="T51" fmla="*/ 29 h 173"/>
                    <a:gd name="T52" fmla="*/ 7 w 192"/>
                    <a:gd name="T53" fmla="*/ 33 h 173"/>
                    <a:gd name="T54" fmla="*/ 7 w 192"/>
                    <a:gd name="T55" fmla="*/ 40 h 173"/>
                    <a:gd name="T56" fmla="*/ 7 w 192"/>
                    <a:gd name="T57" fmla="*/ 43 h 173"/>
                    <a:gd name="T58" fmla="*/ 7 w 192"/>
                    <a:gd name="T59" fmla="*/ 51 h 173"/>
                    <a:gd name="T60" fmla="*/ 10 w 192"/>
                    <a:gd name="T61" fmla="*/ 54 h 173"/>
                    <a:gd name="T62" fmla="*/ 13 w 192"/>
                    <a:gd name="T63" fmla="*/ 46 h 173"/>
                    <a:gd name="T64" fmla="*/ 12 w 192"/>
                    <a:gd name="T65" fmla="*/ 43 h 173"/>
                    <a:gd name="T66" fmla="*/ 11 w 192"/>
                    <a:gd name="T67" fmla="*/ 41 h 173"/>
                    <a:gd name="T68" fmla="*/ 11 w 192"/>
                    <a:gd name="T69" fmla="*/ 38 h 173"/>
                    <a:gd name="T70" fmla="*/ 11 w 192"/>
                    <a:gd name="T71" fmla="*/ 37 h 173"/>
                    <a:gd name="T72" fmla="*/ 13 w 192"/>
                    <a:gd name="T73" fmla="*/ 38 h 173"/>
                    <a:gd name="T74" fmla="*/ 15 w 192"/>
                    <a:gd name="T75" fmla="*/ 40 h 173"/>
                    <a:gd name="T76" fmla="*/ 15 w 192"/>
                    <a:gd name="T77" fmla="*/ 37 h 173"/>
                    <a:gd name="T78" fmla="*/ 17 w 192"/>
                    <a:gd name="T79" fmla="*/ 37 h 173"/>
                    <a:gd name="T80" fmla="*/ 16 w 192"/>
                    <a:gd name="T81" fmla="*/ 31 h 173"/>
                    <a:gd name="T82" fmla="*/ 16 w 192"/>
                    <a:gd name="T83" fmla="*/ 27 h 173"/>
                    <a:gd name="T84" fmla="*/ 17 w 192"/>
                    <a:gd name="T85" fmla="*/ 23 h 173"/>
                    <a:gd name="T86" fmla="*/ 17 w 192"/>
                    <a:gd name="T87" fmla="*/ 18 h 1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92"/>
                    <a:gd name="T133" fmla="*/ 0 h 173"/>
                    <a:gd name="T134" fmla="*/ 192 w 192"/>
                    <a:gd name="T135" fmla="*/ 173 h 173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92" h="173">
                      <a:moveTo>
                        <a:pt x="191" y="57"/>
                      </a:moveTo>
                      <a:lnTo>
                        <a:pt x="182" y="50"/>
                      </a:lnTo>
                      <a:lnTo>
                        <a:pt x="174" y="43"/>
                      </a:lnTo>
                      <a:lnTo>
                        <a:pt x="166" y="38"/>
                      </a:lnTo>
                      <a:lnTo>
                        <a:pt x="156" y="34"/>
                      </a:lnTo>
                      <a:lnTo>
                        <a:pt x="144" y="23"/>
                      </a:lnTo>
                      <a:lnTo>
                        <a:pt x="136" y="22"/>
                      </a:lnTo>
                      <a:lnTo>
                        <a:pt x="126" y="24"/>
                      </a:lnTo>
                      <a:lnTo>
                        <a:pt x="116" y="26"/>
                      </a:lnTo>
                      <a:lnTo>
                        <a:pt x="98" y="32"/>
                      </a:lnTo>
                      <a:lnTo>
                        <a:pt x="87" y="31"/>
                      </a:lnTo>
                      <a:lnTo>
                        <a:pt x="73" y="25"/>
                      </a:lnTo>
                      <a:lnTo>
                        <a:pt x="68" y="21"/>
                      </a:lnTo>
                      <a:lnTo>
                        <a:pt x="57" y="12"/>
                      </a:lnTo>
                      <a:lnTo>
                        <a:pt x="53" y="5"/>
                      </a:lnTo>
                      <a:lnTo>
                        <a:pt x="50" y="3"/>
                      </a:lnTo>
                      <a:lnTo>
                        <a:pt x="48" y="3"/>
                      </a:lnTo>
                      <a:lnTo>
                        <a:pt x="48" y="1"/>
                      </a:lnTo>
                      <a:lnTo>
                        <a:pt x="44" y="0"/>
                      </a:lnTo>
                      <a:lnTo>
                        <a:pt x="44" y="2"/>
                      </a:lnTo>
                      <a:lnTo>
                        <a:pt x="44" y="4"/>
                      </a:lnTo>
                      <a:lnTo>
                        <a:pt x="43" y="7"/>
                      </a:lnTo>
                      <a:lnTo>
                        <a:pt x="42" y="8"/>
                      </a:lnTo>
                      <a:lnTo>
                        <a:pt x="40" y="11"/>
                      </a:lnTo>
                      <a:lnTo>
                        <a:pt x="40" y="14"/>
                      </a:lnTo>
                      <a:lnTo>
                        <a:pt x="41" y="15"/>
                      </a:lnTo>
                      <a:lnTo>
                        <a:pt x="40" y="19"/>
                      </a:lnTo>
                      <a:lnTo>
                        <a:pt x="37" y="20"/>
                      </a:lnTo>
                      <a:lnTo>
                        <a:pt x="35" y="17"/>
                      </a:lnTo>
                      <a:lnTo>
                        <a:pt x="35" y="15"/>
                      </a:lnTo>
                      <a:lnTo>
                        <a:pt x="37" y="13"/>
                      </a:lnTo>
                      <a:lnTo>
                        <a:pt x="37" y="10"/>
                      </a:lnTo>
                      <a:lnTo>
                        <a:pt x="36" y="8"/>
                      </a:lnTo>
                      <a:lnTo>
                        <a:pt x="36" y="4"/>
                      </a:lnTo>
                      <a:lnTo>
                        <a:pt x="30" y="6"/>
                      </a:lnTo>
                      <a:lnTo>
                        <a:pt x="25" y="11"/>
                      </a:lnTo>
                      <a:lnTo>
                        <a:pt x="22" y="15"/>
                      </a:lnTo>
                      <a:lnTo>
                        <a:pt x="13" y="21"/>
                      </a:lnTo>
                      <a:lnTo>
                        <a:pt x="5" y="25"/>
                      </a:lnTo>
                      <a:lnTo>
                        <a:pt x="2" y="29"/>
                      </a:lnTo>
                      <a:lnTo>
                        <a:pt x="0" y="34"/>
                      </a:lnTo>
                      <a:lnTo>
                        <a:pt x="2" y="46"/>
                      </a:lnTo>
                      <a:lnTo>
                        <a:pt x="3" y="48"/>
                      </a:lnTo>
                      <a:lnTo>
                        <a:pt x="4" y="58"/>
                      </a:lnTo>
                      <a:lnTo>
                        <a:pt x="2" y="70"/>
                      </a:lnTo>
                      <a:lnTo>
                        <a:pt x="4" y="79"/>
                      </a:lnTo>
                      <a:lnTo>
                        <a:pt x="13" y="84"/>
                      </a:lnTo>
                      <a:lnTo>
                        <a:pt x="50" y="89"/>
                      </a:lnTo>
                      <a:lnTo>
                        <a:pt x="52" y="97"/>
                      </a:lnTo>
                      <a:lnTo>
                        <a:pt x="65" y="97"/>
                      </a:lnTo>
                      <a:lnTo>
                        <a:pt x="71" y="95"/>
                      </a:lnTo>
                      <a:lnTo>
                        <a:pt x="73" y="96"/>
                      </a:lnTo>
                      <a:lnTo>
                        <a:pt x="73" y="101"/>
                      </a:lnTo>
                      <a:lnTo>
                        <a:pt x="67" y="106"/>
                      </a:lnTo>
                      <a:lnTo>
                        <a:pt x="65" y="115"/>
                      </a:lnTo>
                      <a:lnTo>
                        <a:pt x="68" y="128"/>
                      </a:lnTo>
                      <a:lnTo>
                        <a:pt x="74" y="131"/>
                      </a:lnTo>
                      <a:lnTo>
                        <a:pt x="67" y="139"/>
                      </a:lnTo>
                      <a:lnTo>
                        <a:pt x="71" y="147"/>
                      </a:lnTo>
                      <a:lnTo>
                        <a:pt x="74" y="164"/>
                      </a:lnTo>
                      <a:lnTo>
                        <a:pt x="88" y="165"/>
                      </a:lnTo>
                      <a:lnTo>
                        <a:pt x="107" y="172"/>
                      </a:lnTo>
                      <a:lnTo>
                        <a:pt x="127" y="151"/>
                      </a:lnTo>
                      <a:lnTo>
                        <a:pt x="136" y="147"/>
                      </a:lnTo>
                      <a:lnTo>
                        <a:pt x="136" y="138"/>
                      </a:lnTo>
                      <a:lnTo>
                        <a:pt x="128" y="139"/>
                      </a:lnTo>
                      <a:lnTo>
                        <a:pt x="125" y="138"/>
                      </a:lnTo>
                      <a:lnTo>
                        <a:pt x="121" y="133"/>
                      </a:lnTo>
                      <a:lnTo>
                        <a:pt x="120" y="127"/>
                      </a:lnTo>
                      <a:lnTo>
                        <a:pt x="117" y="123"/>
                      </a:lnTo>
                      <a:lnTo>
                        <a:pt x="113" y="122"/>
                      </a:lnTo>
                      <a:lnTo>
                        <a:pt x="113" y="118"/>
                      </a:lnTo>
                      <a:lnTo>
                        <a:pt x="126" y="121"/>
                      </a:lnTo>
                      <a:lnTo>
                        <a:pt x="137" y="123"/>
                      </a:lnTo>
                      <a:lnTo>
                        <a:pt x="140" y="129"/>
                      </a:lnTo>
                      <a:lnTo>
                        <a:pt x="156" y="128"/>
                      </a:lnTo>
                      <a:lnTo>
                        <a:pt x="156" y="123"/>
                      </a:lnTo>
                      <a:lnTo>
                        <a:pt x="166" y="120"/>
                      </a:lnTo>
                      <a:lnTo>
                        <a:pt x="174" y="120"/>
                      </a:lnTo>
                      <a:lnTo>
                        <a:pt x="178" y="118"/>
                      </a:lnTo>
                      <a:lnTo>
                        <a:pt x="178" y="114"/>
                      </a:lnTo>
                      <a:lnTo>
                        <a:pt x="170" y="98"/>
                      </a:lnTo>
                      <a:lnTo>
                        <a:pt x="168" y="93"/>
                      </a:lnTo>
                      <a:lnTo>
                        <a:pt x="168" y="86"/>
                      </a:lnTo>
                      <a:lnTo>
                        <a:pt x="169" y="77"/>
                      </a:lnTo>
                      <a:lnTo>
                        <a:pt x="179" y="74"/>
                      </a:lnTo>
                      <a:lnTo>
                        <a:pt x="178" y="64"/>
                      </a:lnTo>
                      <a:lnTo>
                        <a:pt x="185" y="61"/>
                      </a:lnTo>
                      <a:lnTo>
                        <a:pt x="191" y="57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93" name="Freeform 273"/>
                <p:cNvSpPr>
                  <a:spLocks/>
                </p:cNvSpPr>
                <p:nvPr/>
              </p:nvSpPr>
              <p:spPr bwMode="auto">
                <a:xfrm>
                  <a:off x="2082" y="2604"/>
                  <a:ext cx="48" cy="80"/>
                </a:xfrm>
                <a:custGeom>
                  <a:avLst/>
                  <a:gdLst>
                    <a:gd name="T0" fmla="*/ 4 w 57"/>
                    <a:gd name="T1" fmla="*/ 8 h 87"/>
                    <a:gd name="T2" fmla="*/ 3 w 57"/>
                    <a:gd name="T3" fmla="*/ 0 h 87"/>
                    <a:gd name="T4" fmla="*/ 3 w 57"/>
                    <a:gd name="T5" fmla="*/ 3 h 87"/>
                    <a:gd name="T6" fmla="*/ 3 w 57"/>
                    <a:gd name="T7" fmla="*/ 6 h 87"/>
                    <a:gd name="T8" fmla="*/ 3 w 57"/>
                    <a:gd name="T9" fmla="*/ 6 h 87"/>
                    <a:gd name="T10" fmla="*/ 2 w 57"/>
                    <a:gd name="T11" fmla="*/ 6 h 87"/>
                    <a:gd name="T12" fmla="*/ 0 w 57"/>
                    <a:gd name="T13" fmla="*/ 8 h 87"/>
                    <a:gd name="T14" fmla="*/ 1 w 57"/>
                    <a:gd name="T15" fmla="*/ 11 h 87"/>
                    <a:gd name="T16" fmla="*/ 2 w 57"/>
                    <a:gd name="T17" fmla="*/ 12 h 87"/>
                    <a:gd name="T18" fmla="*/ 3 w 57"/>
                    <a:gd name="T19" fmla="*/ 16 h 87"/>
                    <a:gd name="T20" fmla="*/ 3 w 57"/>
                    <a:gd name="T21" fmla="*/ 16 h 87"/>
                    <a:gd name="T22" fmla="*/ 3 w 57"/>
                    <a:gd name="T23" fmla="*/ 17 h 87"/>
                    <a:gd name="T24" fmla="*/ 3 w 57"/>
                    <a:gd name="T25" fmla="*/ 20 h 87"/>
                    <a:gd name="T26" fmla="*/ 3 w 57"/>
                    <a:gd name="T27" fmla="*/ 22 h 87"/>
                    <a:gd name="T28" fmla="*/ 3 w 57"/>
                    <a:gd name="T29" fmla="*/ 23 h 87"/>
                    <a:gd name="T30" fmla="*/ 3 w 57"/>
                    <a:gd name="T31" fmla="*/ 25 h 87"/>
                    <a:gd name="T32" fmla="*/ 3 w 57"/>
                    <a:gd name="T33" fmla="*/ 25 h 87"/>
                    <a:gd name="T34" fmla="*/ 3 w 57"/>
                    <a:gd name="T35" fmla="*/ 25 h 87"/>
                    <a:gd name="T36" fmla="*/ 3 w 57"/>
                    <a:gd name="T37" fmla="*/ 23 h 87"/>
                    <a:gd name="T38" fmla="*/ 3 w 57"/>
                    <a:gd name="T39" fmla="*/ 23 h 87"/>
                    <a:gd name="T40" fmla="*/ 3 w 57"/>
                    <a:gd name="T41" fmla="*/ 24 h 87"/>
                    <a:gd name="T42" fmla="*/ 3 w 57"/>
                    <a:gd name="T43" fmla="*/ 21 h 87"/>
                    <a:gd name="T44" fmla="*/ 3 w 57"/>
                    <a:gd name="T45" fmla="*/ 18 h 87"/>
                    <a:gd name="T46" fmla="*/ 3 w 57"/>
                    <a:gd name="T47" fmla="*/ 17 h 87"/>
                    <a:gd name="T48" fmla="*/ 3 w 57"/>
                    <a:gd name="T49" fmla="*/ 16 h 87"/>
                    <a:gd name="T50" fmla="*/ 3 w 57"/>
                    <a:gd name="T51" fmla="*/ 14 h 87"/>
                    <a:gd name="T52" fmla="*/ 3 w 57"/>
                    <a:gd name="T53" fmla="*/ 12 h 87"/>
                    <a:gd name="T54" fmla="*/ 3 w 57"/>
                    <a:gd name="T55" fmla="*/ 12 h 87"/>
                    <a:gd name="T56" fmla="*/ 3 w 57"/>
                    <a:gd name="T57" fmla="*/ 12 h 87"/>
                    <a:gd name="T58" fmla="*/ 3 w 57"/>
                    <a:gd name="T59" fmla="*/ 11 h 87"/>
                    <a:gd name="T60" fmla="*/ 3 w 57"/>
                    <a:gd name="T61" fmla="*/ 11 h 87"/>
                    <a:gd name="T62" fmla="*/ 4 w 57"/>
                    <a:gd name="T63" fmla="*/ 9 h 87"/>
                    <a:gd name="T64" fmla="*/ 4 w 57"/>
                    <a:gd name="T65" fmla="*/ 8 h 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57"/>
                    <a:gd name="T100" fmla="*/ 0 h 87"/>
                    <a:gd name="T101" fmla="*/ 57 w 57"/>
                    <a:gd name="T102" fmla="*/ 87 h 8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57" h="87">
                      <a:moveTo>
                        <a:pt x="56" y="29"/>
                      </a:moveTo>
                      <a:lnTo>
                        <a:pt x="23" y="0"/>
                      </a:lnTo>
                      <a:lnTo>
                        <a:pt x="17" y="3"/>
                      </a:lnTo>
                      <a:lnTo>
                        <a:pt x="11" y="6"/>
                      </a:lnTo>
                      <a:lnTo>
                        <a:pt x="12" y="16"/>
                      </a:lnTo>
                      <a:lnTo>
                        <a:pt x="2" y="19"/>
                      </a:lnTo>
                      <a:lnTo>
                        <a:pt x="0" y="29"/>
                      </a:lnTo>
                      <a:lnTo>
                        <a:pt x="1" y="36"/>
                      </a:lnTo>
                      <a:lnTo>
                        <a:pt x="2" y="41"/>
                      </a:lnTo>
                      <a:lnTo>
                        <a:pt x="10" y="57"/>
                      </a:lnTo>
                      <a:lnTo>
                        <a:pt x="15" y="58"/>
                      </a:lnTo>
                      <a:lnTo>
                        <a:pt x="17" y="61"/>
                      </a:lnTo>
                      <a:lnTo>
                        <a:pt x="19" y="70"/>
                      </a:lnTo>
                      <a:lnTo>
                        <a:pt x="17" y="76"/>
                      </a:lnTo>
                      <a:lnTo>
                        <a:pt x="17" y="82"/>
                      </a:lnTo>
                      <a:lnTo>
                        <a:pt x="19" y="86"/>
                      </a:lnTo>
                      <a:lnTo>
                        <a:pt x="26" y="84"/>
                      </a:lnTo>
                      <a:lnTo>
                        <a:pt x="29" y="84"/>
                      </a:lnTo>
                      <a:lnTo>
                        <a:pt x="39" y="82"/>
                      </a:lnTo>
                      <a:lnTo>
                        <a:pt x="43" y="82"/>
                      </a:lnTo>
                      <a:lnTo>
                        <a:pt x="49" y="83"/>
                      </a:lnTo>
                      <a:lnTo>
                        <a:pt x="43" y="74"/>
                      </a:lnTo>
                      <a:lnTo>
                        <a:pt x="42" y="64"/>
                      </a:lnTo>
                      <a:lnTo>
                        <a:pt x="39" y="63"/>
                      </a:lnTo>
                      <a:lnTo>
                        <a:pt x="33" y="54"/>
                      </a:lnTo>
                      <a:lnTo>
                        <a:pt x="33" y="47"/>
                      </a:lnTo>
                      <a:lnTo>
                        <a:pt x="38" y="40"/>
                      </a:lnTo>
                      <a:lnTo>
                        <a:pt x="41" y="40"/>
                      </a:lnTo>
                      <a:lnTo>
                        <a:pt x="44" y="41"/>
                      </a:lnTo>
                      <a:lnTo>
                        <a:pt x="48" y="38"/>
                      </a:lnTo>
                      <a:lnTo>
                        <a:pt x="49" y="36"/>
                      </a:lnTo>
                      <a:lnTo>
                        <a:pt x="52" y="32"/>
                      </a:lnTo>
                      <a:lnTo>
                        <a:pt x="56" y="29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94" name="Freeform 274"/>
                <p:cNvSpPr>
                  <a:spLocks/>
                </p:cNvSpPr>
                <p:nvPr/>
              </p:nvSpPr>
              <p:spPr bwMode="auto">
                <a:xfrm>
                  <a:off x="2111" y="2629"/>
                  <a:ext cx="42" cy="53"/>
                </a:xfrm>
                <a:custGeom>
                  <a:avLst/>
                  <a:gdLst>
                    <a:gd name="T0" fmla="*/ 3 w 49"/>
                    <a:gd name="T1" fmla="*/ 0 h 57"/>
                    <a:gd name="T2" fmla="*/ 3 w 49"/>
                    <a:gd name="T3" fmla="*/ 5 h 57"/>
                    <a:gd name="T4" fmla="*/ 5 w 49"/>
                    <a:gd name="T5" fmla="*/ 7 h 57"/>
                    <a:gd name="T6" fmla="*/ 4 w 49"/>
                    <a:gd name="T7" fmla="*/ 7 h 57"/>
                    <a:gd name="T8" fmla="*/ 3 w 49"/>
                    <a:gd name="T9" fmla="*/ 7 h 57"/>
                    <a:gd name="T10" fmla="*/ 3 w 49"/>
                    <a:gd name="T11" fmla="*/ 9 h 57"/>
                    <a:gd name="T12" fmla="*/ 3 w 49"/>
                    <a:gd name="T13" fmla="*/ 10 h 57"/>
                    <a:gd name="T14" fmla="*/ 4 w 49"/>
                    <a:gd name="T15" fmla="*/ 13 h 57"/>
                    <a:gd name="T16" fmla="*/ 4 w 49"/>
                    <a:gd name="T17" fmla="*/ 13 h 57"/>
                    <a:gd name="T18" fmla="*/ 4 w 49"/>
                    <a:gd name="T19" fmla="*/ 15 h 57"/>
                    <a:gd name="T20" fmla="*/ 4 w 49"/>
                    <a:gd name="T21" fmla="*/ 16 h 57"/>
                    <a:gd name="T22" fmla="*/ 3 w 49"/>
                    <a:gd name="T23" fmla="*/ 18 h 57"/>
                    <a:gd name="T24" fmla="*/ 3 w 49"/>
                    <a:gd name="T25" fmla="*/ 18 h 57"/>
                    <a:gd name="T26" fmla="*/ 3 w 49"/>
                    <a:gd name="T27" fmla="*/ 17 h 57"/>
                    <a:gd name="T28" fmla="*/ 3 w 49"/>
                    <a:gd name="T29" fmla="*/ 17 h 57"/>
                    <a:gd name="T30" fmla="*/ 3 w 49"/>
                    <a:gd name="T31" fmla="*/ 17 h 57"/>
                    <a:gd name="T32" fmla="*/ 3 w 49"/>
                    <a:gd name="T33" fmla="*/ 18 h 57"/>
                    <a:gd name="T34" fmla="*/ 3 w 49"/>
                    <a:gd name="T35" fmla="*/ 19 h 57"/>
                    <a:gd name="T36" fmla="*/ 3 w 49"/>
                    <a:gd name="T37" fmla="*/ 18 h 57"/>
                    <a:gd name="T38" fmla="*/ 3 w 49"/>
                    <a:gd name="T39" fmla="*/ 16 h 57"/>
                    <a:gd name="T40" fmla="*/ 3 w 49"/>
                    <a:gd name="T41" fmla="*/ 13 h 57"/>
                    <a:gd name="T42" fmla="*/ 3 w 49"/>
                    <a:gd name="T43" fmla="*/ 12 h 57"/>
                    <a:gd name="T44" fmla="*/ 0 w 49"/>
                    <a:gd name="T45" fmla="*/ 8 h 57"/>
                    <a:gd name="T46" fmla="*/ 0 w 49"/>
                    <a:gd name="T47" fmla="*/ 7 h 57"/>
                    <a:gd name="T48" fmla="*/ 2 w 49"/>
                    <a:gd name="T49" fmla="*/ 7 h 57"/>
                    <a:gd name="T50" fmla="*/ 3 w 49"/>
                    <a:gd name="T51" fmla="*/ 7 h 57"/>
                    <a:gd name="T52" fmla="*/ 3 w 49"/>
                    <a:gd name="T53" fmla="*/ 7 h 57"/>
                    <a:gd name="T54" fmla="*/ 3 w 49"/>
                    <a:gd name="T55" fmla="*/ 7 h 57"/>
                    <a:gd name="T56" fmla="*/ 3 w 49"/>
                    <a:gd name="T57" fmla="*/ 6 h 57"/>
                    <a:gd name="T58" fmla="*/ 3 w 49"/>
                    <a:gd name="T59" fmla="*/ 3 h 57"/>
                    <a:gd name="T60" fmla="*/ 3 w 49"/>
                    <a:gd name="T61" fmla="*/ 0 h 57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49"/>
                    <a:gd name="T94" fmla="*/ 0 h 57"/>
                    <a:gd name="T95" fmla="*/ 49 w 49"/>
                    <a:gd name="T96" fmla="*/ 57 h 57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49" h="57">
                      <a:moveTo>
                        <a:pt x="21" y="0"/>
                      </a:moveTo>
                      <a:lnTo>
                        <a:pt x="34" y="5"/>
                      </a:lnTo>
                      <a:lnTo>
                        <a:pt x="48" y="9"/>
                      </a:lnTo>
                      <a:lnTo>
                        <a:pt x="46" y="14"/>
                      </a:lnTo>
                      <a:lnTo>
                        <a:pt x="39" y="22"/>
                      </a:lnTo>
                      <a:lnTo>
                        <a:pt x="39" y="27"/>
                      </a:lnTo>
                      <a:lnTo>
                        <a:pt x="40" y="29"/>
                      </a:lnTo>
                      <a:lnTo>
                        <a:pt x="45" y="35"/>
                      </a:lnTo>
                      <a:lnTo>
                        <a:pt x="45" y="37"/>
                      </a:lnTo>
                      <a:lnTo>
                        <a:pt x="43" y="43"/>
                      </a:lnTo>
                      <a:lnTo>
                        <a:pt x="43" y="46"/>
                      </a:lnTo>
                      <a:lnTo>
                        <a:pt x="39" y="51"/>
                      </a:lnTo>
                      <a:lnTo>
                        <a:pt x="36" y="51"/>
                      </a:lnTo>
                      <a:lnTo>
                        <a:pt x="33" y="49"/>
                      </a:lnTo>
                      <a:lnTo>
                        <a:pt x="29" y="50"/>
                      </a:lnTo>
                      <a:lnTo>
                        <a:pt x="21" y="50"/>
                      </a:lnTo>
                      <a:lnTo>
                        <a:pt x="19" y="52"/>
                      </a:lnTo>
                      <a:lnTo>
                        <a:pt x="21" y="56"/>
                      </a:lnTo>
                      <a:lnTo>
                        <a:pt x="15" y="54"/>
                      </a:lnTo>
                      <a:lnTo>
                        <a:pt x="10" y="46"/>
                      </a:lnTo>
                      <a:lnTo>
                        <a:pt x="7" y="35"/>
                      </a:lnTo>
                      <a:lnTo>
                        <a:pt x="4" y="33"/>
                      </a:lnTo>
                      <a:lnTo>
                        <a:pt x="0" y="26"/>
                      </a:lnTo>
                      <a:lnTo>
                        <a:pt x="0" y="18"/>
                      </a:lnTo>
                      <a:lnTo>
                        <a:pt x="2" y="11"/>
                      </a:lnTo>
                      <a:lnTo>
                        <a:pt x="6" y="12"/>
                      </a:lnTo>
                      <a:lnTo>
                        <a:pt x="11" y="12"/>
                      </a:lnTo>
                      <a:lnTo>
                        <a:pt x="14" y="10"/>
                      </a:lnTo>
                      <a:lnTo>
                        <a:pt x="15" y="6"/>
                      </a:lnTo>
                      <a:lnTo>
                        <a:pt x="17" y="3"/>
                      </a:lnTo>
                      <a:lnTo>
                        <a:pt x="21" y="0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95" name="Freeform 275"/>
                <p:cNvSpPr>
                  <a:spLocks/>
                </p:cNvSpPr>
                <p:nvPr/>
              </p:nvSpPr>
              <p:spPr bwMode="auto">
                <a:xfrm>
                  <a:off x="2146" y="2640"/>
                  <a:ext cx="43" cy="38"/>
                </a:xfrm>
                <a:custGeom>
                  <a:avLst/>
                  <a:gdLst>
                    <a:gd name="T0" fmla="*/ 5 w 50"/>
                    <a:gd name="T1" fmla="*/ 6 h 41"/>
                    <a:gd name="T2" fmla="*/ 3 w 50"/>
                    <a:gd name="T3" fmla="*/ 6 h 41"/>
                    <a:gd name="T4" fmla="*/ 3 w 50"/>
                    <a:gd name="T5" fmla="*/ 0 h 41"/>
                    <a:gd name="T6" fmla="*/ 3 w 50"/>
                    <a:gd name="T7" fmla="*/ 2 h 41"/>
                    <a:gd name="T8" fmla="*/ 3 w 50"/>
                    <a:gd name="T9" fmla="*/ 4 h 41"/>
                    <a:gd name="T10" fmla="*/ 0 w 50"/>
                    <a:gd name="T11" fmla="*/ 6 h 41"/>
                    <a:gd name="T12" fmla="*/ 0 w 50"/>
                    <a:gd name="T13" fmla="*/ 6 h 41"/>
                    <a:gd name="T14" fmla="*/ 1 w 50"/>
                    <a:gd name="T15" fmla="*/ 6 h 41"/>
                    <a:gd name="T16" fmla="*/ 3 w 50"/>
                    <a:gd name="T17" fmla="*/ 7 h 41"/>
                    <a:gd name="T18" fmla="*/ 3 w 50"/>
                    <a:gd name="T19" fmla="*/ 8 h 41"/>
                    <a:gd name="T20" fmla="*/ 2 w 50"/>
                    <a:gd name="T21" fmla="*/ 11 h 41"/>
                    <a:gd name="T22" fmla="*/ 2 w 50"/>
                    <a:gd name="T23" fmla="*/ 12 h 41"/>
                    <a:gd name="T24" fmla="*/ 0 w 50"/>
                    <a:gd name="T25" fmla="*/ 14 h 41"/>
                    <a:gd name="T26" fmla="*/ 3 w 50"/>
                    <a:gd name="T27" fmla="*/ 14 h 41"/>
                    <a:gd name="T28" fmla="*/ 3 w 50"/>
                    <a:gd name="T29" fmla="*/ 13 h 41"/>
                    <a:gd name="T30" fmla="*/ 3 w 50"/>
                    <a:gd name="T31" fmla="*/ 13 h 41"/>
                    <a:gd name="T32" fmla="*/ 3 w 50"/>
                    <a:gd name="T33" fmla="*/ 14 h 41"/>
                    <a:gd name="T34" fmla="*/ 3 w 50"/>
                    <a:gd name="T35" fmla="*/ 14 h 41"/>
                    <a:gd name="T36" fmla="*/ 3 w 50"/>
                    <a:gd name="T37" fmla="*/ 13 h 41"/>
                    <a:gd name="T38" fmla="*/ 3 w 50"/>
                    <a:gd name="T39" fmla="*/ 10 h 41"/>
                    <a:gd name="T40" fmla="*/ 3 w 50"/>
                    <a:gd name="T41" fmla="*/ 7 h 41"/>
                    <a:gd name="T42" fmla="*/ 4 w 50"/>
                    <a:gd name="T43" fmla="*/ 6 h 41"/>
                    <a:gd name="T44" fmla="*/ 5 w 50"/>
                    <a:gd name="T45" fmla="*/ 6 h 4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50"/>
                    <a:gd name="T70" fmla="*/ 0 h 41"/>
                    <a:gd name="T71" fmla="*/ 50 w 50"/>
                    <a:gd name="T72" fmla="*/ 41 h 4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50" h="41">
                      <a:moveTo>
                        <a:pt x="49" y="16"/>
                      </a:moveTo>
                      <a:lnTo>
                        <a:pt x="32" y="7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7" y="4"/>
                      </a:lnTo>
                      <a:lnTo>
                        <a:pt x="0" y="13"/>
                      </a:lnTo>
                      <a:lnTo>
                        <a:pt x="0" y="17"/>
                      </a:lnTo>
                      <a:lnTo>
                        <a:pt x="1" y="20"/>
                      </a:lnTo>
                      <a:lnTo>
                        <a:pt x="4" y="24"/>
                      </a:lnTo>
                      <a:lnTo>
                        <a:pt x="4" y="27"/>
                      </a:lnTo>
                      <a:lnTo>
                        <a:pt x="2" y="33"/>
                      </a:lnTo>
                      <a:lnTo>
                        <a:pt x="2" y="35"/>
                      </a:lnTo>
                      <a:lnTo>
                        <a:pt x="0" y="40"/>
                      </a:lnTo>
                      <a:lnTo>
                        <a:pt x="5" y="40"/>
                      </a:lnTo>
                      <a:lnTo>
                        <a:pt x="12" y="38"/>
                      </a:lnTo>
                      <a:lnTo>
                        <a:pt x="15" y="38"/>
                      </a:lnTo>
                      <a:lnTo>
                        <a:pt x="22" y="40"/>
                      </a:lnTo>
                      <a:lnTo>
                        <a:pt x="26" y="40"/>
                      </a:lnTo>
                      <a:lnTo>
                        <a:pt x="30" y="37"/>
                      </a:lnTo>
                      <a:lnTo>
                        <a:pt x="33" y="31"/>
                      </a:lnTo>
                      <a:lnTo>
                        <a:pt x="37" y="25"/>
                      </a:lnTo>
                      <a:lnTo>
                        <a:pt x="43" y="22"/>
                      </a:lnTo>
                      <a:lnTo>
                        <a:pt x="49" y="16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96" name="Freeform 276"/>
                <p:cNvSpPr>
                  <a:spLocks/>
                </p:cNvSpPr>
                <p:nvPr/>
              </p:nvSpPr>
              <p:spPr bwMode="auto">
                <a:xfrm>
                  <a:off x="1865" y="2550"/>
                  <a:ext cx="139" cy="222"/>
                </a:xfrm>
                <a:custGeom>
                  <a:avLst/>
                  <a:gdLst>
                    <a:gd name="T0" fmla="*/ 12 w 163"/>
                    <a:gd name="T1" fmla="*/ 63 h 240"/>
                    <a:gd name="T2" fmla="*/ 12 w 163"/>
                    <a:gd name="T3" fmla="*/ 74 h 240"/>
                    <a:gd name="T4" fmla="*/ 11 w 163"/>
                    <a:gd name="T5" fmla="*/ 74 h 240"/>
                    <a:gd name="T6" fmla="*/ 12 w 163"/>
                    <a:gd name="T7" fmla="*/ 68 h 240"/>
                    <a:gd name="T8" fmla="*/ 9 w 163"/>
                    <a:gd name="T9" fmla="*/ 66 h 240"/>
                    <a:gd name="T10" fmla="*/ 8 w 163"/>
                    <a:gd name="T11" fmla="*/ 63 h 240"/>
                    <a:gd name="T12" fmla="*/ 8 w 163"/>
                    <a:gd name="T13" fmla="*/ 60 h 240"/>
                    <a:gd name="T14" fmla="*/ 5 w 163"/>
                    <a:gd name="T15" fmla="*/ 58 h 240"/>
                    <a:gd name="T16" fmla="*/ 3 w 163"/>
                    <a:gd name="T17" fmla="*/ 55 h 240"/>
                    <a:gd name="T18" fmla="*/ 3 w 163"/>
                    <a:gd name="T19" fmla="*/ 52 h 240"/>
                    <a:gd name="T20" fmla="*/ 3 w 163"/>
                    <a:gd name="T21" fmla="*/ 50 h 240"/>
                    <a:gd name="T22" fmla="*/ 3 w 163"/>
                    <a:gd name="T23" fmla="*/ 43 h 240"/>
                    <a:gd name="T24" fmla="*/ 3 w 163"/>
                    <a:gd name="T25" fmla="*/ 35 h 240"/>
                    <a:gd name="T26" fmla="*/ 3 w 163"/>
                    <a:gd name="T27" fmla="*/ 22 h 240"/>
                    <a:gd name="T28" fmla="*/ 3 w 163"/>
                    <a:gd name="T29" fmla="*/ 19 h 240"/>
                    <a:gd name="T30" fmla="*/ 3 w 163"/>
                    <a:gd name="T31" fmla="*/ 17 h 240"/>
                    <a:gd name="T32" fmla="*/ 5 w 163"/>
                    <a:gd name="T33" fmla="*/ 11 h 240"/>
                    <a:gd name="T34" fmla="*/ 7 w 163"/>
                    <a:gd name="T35" fmla="*/ 6 h 240"/>
                    <a:gd name="T36" fmla="*/ 8 w 163"/>
                    <a:gd name="T37" fmla="*/ 6 h 240"/>
                    <a:gd name="T38" fmla="*/ 9 w 163"/>
                    <a:gd name="T39" fmla="*/ 5 h 240"/>
                    <a:gd name="T40" fmla="*/ 11 w 163"/>
                    <a:gd name="T41" fmla="*/ 0 h 240"/>
                    <a:gd name="T42" fmla="*/ 12 w 163"/>
                    <a:gd name="T43" fmla="*/ 3 h 240"/>
                    <a:gd name="T44" fmla="*/ 10 w 163"/>
                    <a:gd name="T45" fmla="*/ 6 h 240"/>
                    <a:gd name="T46" fmla="*/ 9 w 163"/>
                    <a:gd name="T47" fmla="*/ 6 h 240"/>
                    <a:gd name="T48" fmla="*/ 8 w 163"/>
                    <a:gd name="T49" fmla="*/ 9 h 240"/>
                    <a:gd name="T50" fmla="*/ 8 w 163"/>
                    <a:gd name="T51" fmla="*/ 15 h 240"/>
                    <a:gd name="T52" fmla="*/ 9 w 163"/>
                    <a:gd name="T53" fmla="*/ 18 h 240"/>
                    <a:gd name="T54" fmla="*/ 9 w 163"/>
                    <a:gd name="T55" fmla="*/ 25 h 240"/>
                    <a:gd name="T56" fmla="*/ 12 w 163"/>
                    <a:gd name="T57" fmla="*/ 28 h 240"/>
                    <a:gd name="T58" fmla="*/ 14 w 163"/>
                    <a:gd name="T59" fmla="*/ 31 h 240"/>
                    <a:gd name="T60" fmla="*/ 14 w 163"/>
                    <a:gd name="T61" fmla="*/ 30 h 240"/>
                    <a:gd name="T62" fmla="*/ 14 w 163"/>
                    <a:gd name="T63" fmla="*/ 34 h 240"/>
                    <a:gd name="T64" fmla="*/ 14 w 163"/>
                    <a:gd name="T65" fmla="*/ 40 h 240"/>
                    <a:gd name="T66" fmla="*/ 14 w 163"/>
                    <a:gd name="T67" fmla="*/ 43 h 240"/>
                    <a:gd name="T68" fmla="*/ 14 w 163"/>
                    <a:gd name="T69" fmla="*/ 51 h 240"/>
                    <a:gd name="T70" fmla="*/ 14 w 163"/>
                    <a:gd name="T71" fmla="*/ 50 h 240"/>
                    <a:gd name="T72" fmla="*/ 12 w 163"/>
                    <a:gd name="T73" fmla="*/ 49 h 240"/>
                    <a:gd name="T74" fmla="*/ 12 w 163"/>
                    <a:gd name="T75" fmla="*/ 52 h 240"/>
                    <a:gd name="T76" fmla="*/ 12 w 163"/>
                    <a:gd name="T77" fmla="*/ 54 h 240"/>
                    <a:gd name="T78" fmla="*/ 12 w 163"/>
                    <a:gd name="T79" fmla="*/ 54 h 240"/>
                    <a:gd name="T80" fmla="*/ 12 w 163"/>
                    <a:gd name="T81" fmla="*/ 59 h 24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63"/>
                    <a:gd name="T124" fmla="*/ 0 h 240"/>
                    <a:gd name="T125" fmla="*/ 163 w 163"/>
                    <a:gd name="T126" fmla="*/ 240 h 24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63" h="240">
                      <a:moveTo>
                        <a:pt x="136" y="190"/>
                      </a:moveTo>
                      <a:lnTo>
                        <a:pt x="138" y="204"/>
                      </a:lnTo>
                      <a:lnTo>
                        <a:pt x="137" y="209"/>
                      </a:lnTo>
                      <a:lnTo>
                        <a:pt x="129" y="239"/>
                      </a:lnTo>
                      <a:lnTo>
                        <a:pt x="125" y="237"/>
                      </a:lnTo>
                      <a:lnTo>
                        <a:pt x="121" y="237"/>
                      </a:lnTo>
                      <a:lnTo>
                        <a:pt x="128" y="223"/>
                      </a:lnTo>
                      <a:lnTo>
                        <a:pt x="124" y="216"/>
                      </a:lnTo>
                      <a:lnTo>
                        <a:pt x="103" y="215"/>
                      </a:lnTo>
                      <a:lnTo>
                        <a:pt x="92" y="213"/>
                      </a:lnTo>
                      <a:lnTo>
                        <a:pt x="88" y="207"/>
                      </a:lnTo>
                      <a:lnTo>
                        <a:pt x="88" y="203"/>
                      </a:lnTo>
                      <a:lnTo>
                        <a:pt x="88" y="200"/>
                      </a:lnTo>
                      <a:lnTo>
                        <a:pt x="80" y="194"/>
                      </a:lnTo>
                      <a:lnTo>
                        <a:pt x="70" y="189"/>
                      </a:lnTo>
                      <a:lnTo>
                        <a:pt x="54" y="186"/>
                      </a:lnTo>
                      <a:lnTo>
                        <a:pt x="45" y="181"/>
                      </a:lnTo>
                      <a:lnTo>
                        <a:pt x="36" y="177"/>
                      </a:lnTo>
                      <a:lnTo>
                        <a:pt x="29" y="169"/>
                      </a:lnTo>
                      <a:lnTo>
                        <a:pt x="26" y="168"/>
                      </a:lnTo>
                      <a:lnTo>
                        <a:pt x="0" y="163"/>
                      </a:lnTo>
                      <a:lnTo>
                        <a:pt x="4" y="158"/>
                      </a:lnTo>
                      <a:lnTo>
                        <a:pt x="11" y="151"/>
                      </a:lnTo>
                      <a:lnTo>
                        <a:pt x="15" y="141"/>
                      </a:lnTo>
                      <a:lnTo>
                        <a:pt x="20" y="127"/>
                      </a:lnTo>
                      <a:lnTo>
                        <a:pt x="20" y="112"/>
                      </a:lnTo>
                      <a:lnTo>
                        <a:pt x="20" y="89"/>
                      </a:lnTo>
                      <a:lnTo>
                        <a:pt x="21" y="71"/>
                      </a:lnTo>
                      <a:lnTo>
                        <a:pt x="21" y="65"/>
                      </a:lnTo>
                      <a:lnTo>
                        <a:pt x="22" y="60"/>
                      </a:lnTo>
                      <a:lnTo>
                        <a:pt x="21" y="54"/>
                      </a:lnTo>
                      <a:lnTo>
                        <a:pt x="22" y="53"/>
                      </a:lnTo>
                      <a:lnTo>
                        <a:pt x="36" y="49"/>
                      </a:lnTo>
                      <a:lnTo>
                        <a:pt x="49" y="33"/>
                      </a:lnTo>
                      <a:lnTo>
                        <a:pt x="54" y="22"/>
                      </a:lnTo>
                      <a:lnTo>
                        <a:pt x="73" y="21"/>
                      </a:lnTo>
                      <a:lnTo>
                        <a:pt x="81" y="13"/>
                      </a:lnTo>
                      <a:lnTo>
                        <a:pt x="86" y="10"/>
                      </a:lnTo>
                      <a:lnTo>
                        <a:pt x="91" y="7"/>
                      </a:lnTo>
                      <a:lnTo>
                        <a:pt x="102" y="5"/>
                      </a:lnTo>
                      <a:lnTo>
                        <a:pt x="109" y="2"/>
                      </a:lnTo>
                      <a:lnTo>
                        <a:pt x="121" y="0"/>
                      </a:lnTo>
                      <a:lnTo>
                        <a:pt x="124" y="0"/>
                      </a:lnTo>
                      <a:lnTo>
                        <a:pt x="126" y="3"/>
                      </a:lnTo>
                      <a:lnTo>
                        <a:pt x="124" y="4"/>
                      </a:lnTo>
                      <a:lnTo>
                        <a:pt x="117" y="7"/>
                      </a:lnTo>
                      <a:lnTo>
                        <a:pt x="108" y="16"/>
                      </a:lnTo>
                      <a:lnTo>
                        <a:pt x="99" y="21"/>
                      </a:lnTo>
                      <a:lnTo>
                        <a:pt x="91" y="25"/>
                      </a:lnTo>
                      <a:lnTo>
                        <a:pt x="88" y="29"/>
                      </a:lnTo>
                      <a:lnTo>
                        <a:pt x="86" y="34"/>
                      </a:lnTo>
                      <a:lnTo>
                        <a:pt x="88" y="47"/>
                      </a:lnTo>
                      <a:lnTo>
                        <a:pt x="89" y="49"/>
                      </a:lnTo>
                      <a:lnTo>
                        <a:pt x="90" y="58"/>
                      </a:lnTo>
                      <a:lnTo>
                        <a:pt x="88" y="70"/>
                      </a:lnTo>
                      <a:lnTo>
                        <a:pt x="90" y="79"/>
                      </a:lnTo>
                      <a:lnTo>
                        <a:pt x="99" y="85"/>
                      </a:lnTo>
                      <a:lnTo>
                        <a:pt x="136" y="90"/>
                      </a:lnTo>
                      <a:lnTo>
                        <a:pt x="138" y="98"/>
                      </a:lnTo>
                      <a:lnTo>
                        <a:pt x="151" y="98"/>
                      </a:lnTo>
                      <a:lnTo>
                        <a:pt x="156" y="96"/>
                      </a:lnTo>
                      <a:lnTo>
                        <a:pt x="159" y="96"/>
                      </a:lnTo>
                      <a:lnTo>
                        <a:pt x="159" y="102"/>
                      </a:lnTo>
                      <a:lnTo>
                        <a:pt x="153" y="107"/>
                      </a:lnTo>
                      <a:lnTo>
                        <a:pt x="151" y="116"/>
                      </a:lnTo>
                      <a:lnTo>
                        <a:pt x="154" y="129"/>
                      </a:lnTo>
                      <a:lnTo>
                        <a:pt x="162" y="132"/>
                      </a:lnTo>
                      <a:lnTo>
                        <a:pt x="153" y="140"/>
                      </a:lnTo>
                      <a:lnTo>
                        <a:pt x="156" y="148"/>
                      </a:lnTo>
                      <a:lnTo>
                        <a:pt x="162" y="163"/>
                      </a:lnTo>
                      <a:lnTo>
                        <a:pt x="158" y="163"/>
                      </a:lnTo>
                      <a:lnTo>
                        <a:pt x="158" y="160"/>
                      </a:lnTo>
                      <a:lnTo>
                        <a:pt x="154" y="154"/>
                      </a:lnTo>
                      <a:lnTo>
                        <a:pt x="129" y="157"/>
                      </a:lnTo>
                      <a:lnTo>
                        <a:pt x="130" y="166"/>
                      </a:lnTo>
                      <a:lnTo>
                        <a:pt x="137" y="166"/>
                      </a:lnTo>
                      <a:lnTo>
                        <a:pt x="140" y="175"/>
                      </a:lnTo>
                      <a:lnTo>
                        <a:pt x="136" y="172"/>
                      </a:lnTo>
                      <a:lnTo>
                        <a:pt x="131" y="172"/>
                      </a:lnTo>
                      <a:lnTo>
                        <a:pt x="130" y="173"/>
                      </a:lnTo>
                      <a:lnTo>
                        <a:pt x="130" y="182"/>
                      </a:lnTo>
                      <a:lnTo>
                        <a:pt x="136" y="190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97" name="Freeform 277"/>
                <p:cNvSpPr>
                  <a:spLocks/>
                </p:cNvSpPr>
                <p:nvPr/>
              </p:nvSpPr>
              <p:spPr bwMode="auto">
                <a:xfrm>
                  <a:off x="1930" y="3015"/>
                  <a:ext cx="249" cy="610"/>
                </a:xfrm>
                <a:custGeom>
                  <a:avLst/>
                  <a:gdLst>
                    <a:gd name="T0" fmla="*/ 8 w 292"/>
                    <a:gd name="T1" fmla="*/ 12 h 658"/>
                    <a:gd name="T2" fmla="*/ 7 w 292"/>
                    <a:gd name="T3" fmla="*/ 18 h 658"/>
                    <a:gd name="T4" fmla="*/ 5 w 292"/>
                    <a:gd name="T5" fmla="*/ 36 h 658"/>
                    <a:gd name="T6" fmla="*/ 4 w 292"/>
                    <a:gd name="T7" fmla="*/ 79 h 658"/>
                    <a:gd name="T8" fmla="*/ 3 w 292"/>
                    <a:gd name="T9" fmla="*/ 89 h 658"/>
                    <a:gd name="T10" fmla="*/ 3 w 292"/>
                    <a:gd name="T11" fmla="*/ 93 h 658"/>
                    <a:gd name="T12" fmla="*/ 3 w 292"/>
                    <a:gd name="T13" fmla="*/ 102 h 658"/>
                    <a:gd name="T14" fmla="*/ 3 w 292"/>
                    <a:gd name="T15" fmla="*/ 106 h 658"/>
                    <a:gd name="T16" fmla="*/ 3 w 292"/>
                    <a:gd name="T17" fmla="*/ 122 h 658"/>
                    <a:gd name="T18" fmla="*/ 3 w 292"/>
                    <a:gd name="T19" fmla="*/ 135 h 658"/>
                    <a:gd name="T20" fmla="*/ 3 w 292"/>
                    <a:gd name="T21" fmla="*/ 141 h 658"/>
                    <a:gd name="T22" fmla="*/ 0 w 292"/>
                    <a:gd name="T23" fmla="*/ 170 h 658"/>
                    <a:gd name="T24" fmla="*/ 3 w 292"/>
                    <a:gd name="T25" fmla="*/ 177 h 658"/>
                    <a:gd name="T26" fmla="*/ 6 w 292"/>
                    <a:gd name="T27" fmla="*/ 187 h 658"/>
                    <a:gd name="T28" fmla="*/ 10 w 292"/>
                    <a:gd name="T29" fmla="*/ 205 h 658"/>
                    <a:gd name="T30" fmla="*/ 12 w 292"/>
                    <a:gd name="T31" fmla="*/ 207 h 658"/>
                    <a:gd name="T32" fmla="*/ 9 w 292"/>
                    <a:gd name="T33" fmla="*/ 197 h 658"/>
                    <a:gd name="T34" fmla="*/ 8 w 292"/>
                    <a:gd name="T35" fmla="*/ 195 h 658"/>
                    <a:gd name="T36" fmla="*/ 6 w 292"/>
                    <a:gd name="T37" fmla="*/ 182 h 658"/>
                    <a:gd name="T38" fmla="*/ 6 w 292"/>
                    <a:gd name="T39" fmla="*/ 170 h 658"/>
                    <a:gd name="T40" fmla="*/ 8 w 292"/>
                    <a:gd name="T41" fmla="*/ 162 h 658"/>
                    <a:gd name="T42" fmla="*/ 9 w 292"/>
                    <a:gd name="T43" fmla="*/ 156 h 658"/>
                    <a:gd name="T44" fmla="*/ 9 w 292"/>
                    <a:gd name="T45" fmla="*/ 146 h 658"/>
                    <a:gd name="T46" fmla="*/ 8 w 292"/>
                    <a:gd name="T47" fmla="*/ 143 h 658"/>
                    <a:gd name="T48" fmla="*/ 8 w 292"/>
                    <a:gd name="T49" fmla="*/ 135 h 658"/>
                    <a:gd name="T50" fmla="*/ 11 w 292"/>
                    <a:gd name="T51" fmla="*/ 122 h 658"/>
                    <a:gd name="T52" fmla="*/ 12 w 292"/>
                    <a:gd name="T53" fmla="*/ 113 h 658"/>
                    <a:gd name="T54" fmla="*/ 11 w 292"/>
                    <a:gd name="T55" fmla="*/ 108 h 658"/>
                    <a:gd name="T56" fmla="*/ 14 w 292"/>
                    <a:gd name="T57" fmla="*/ 100 h 658"/>
                    <a:gd name="T58" fmla="*/ 16 w 292"/>
                    <a:gd name="T59" fmla="*/ 93 h 658"/>
                    <a:gd name="T60" fmla="*/ 20 w 292"/>
                    <a:gd name="T61" fmla="*/ 93 h 658"/>
                    <a:gd name="T62" fmla="*/ 22 w 292"/>
                    <a:gd name="T63" fmla="*/ 85 h 658"/>
                    <a:gd name="T64" fmla="*/ 20 w 292"/>
                    <a:gd name="T65" fmla="*/ 69 h 658"/>
                    <a:gd name="T66" fmla="*/ 20 w 292"/>
                    <a:gd name="T67" fmla="*/ 61 h 658"/>
                    <a:gd name="T68" fmla="*/ 20 w 292"/>
                    <a:gd name="T69" fmla="*/ 48 h 658"/>
                    <a:gd name="T70" fmla="*/ 22 w 292"/>
                    <a:gd name="T71" fmla="*/ 38 h 658"/>
                    <a:gd name="T72" fmla="*/ 27 w 292"/>
                    <a:gd name="T73" fmla="*/ 22 h 658"/>
                    <a:gd name="T74" fmla="*/ 26 w 292"/>
                    <a:gd name="T75" fmla="*/ 18 h 658"/>
                    <a:gd name="T76" fmla="*/ 25 w 292"/>
                    <a:gd name="T77" fmla="*/ 24 h 658"/>
                    <a:gd name="T78" fmla="*/ 20 w 292"/>
                    <a:gd name="T79" fmla="*/ 28 h 658"/>
                    <a:gd name="T80" fmla="*/ 17 w 292"/>
                    <a:gd name="T81" fmla="*/ 8 h 658"/>
                    <a:gd name="T82" fmla="*/ 14 w 292"/>
                    <a:gd name="T83" fmla="*/ 6 h 658"/>
                    <a:gd name="T84" fmla="*/ 14 w 292"/>
                    <a:gd name="T85" fmla="*/ 0 h 658"/>
                    <a:gd name="T86" fmla="*/ 12 w 292"/>
                    <a:gd name="T87" fmla="*/ 6 h 658"/>
                    <a:gd name="T88" fmla="*/ 9 w 292"/>
                    <a:gd name="T89" fmla="*/ 0 h 658"/>
                    <a:gd name="T90" fmla="*/ 9 w 292"/>
                    <a:gd name="T91" fmla="*/ 6 h 65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292"/>
                    <a:gd name="T139" fmla="*/ 0 h 658"/>
                    <a:gd name="T140" fmla="*/ 292 w 292"/>
                    <a:gd name="T141" fmla="*/ 658 h 658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292" h="658">
                      <a:moveTo>
                        <a:pt x="90" y="16"/>
                      </a:moveTo>
                      <a:lnTo>
                        <a:pt x="90" y="24"/>
                      </a:lnTo>
                      <a:lnTo>
                        <a:pt x="89" y="36"/>
                      </a:lnTo>
                      <a:lnTo>
                        <a:pt x="82" y="40"/>
                      </a:lnTo>
                      <a:lnTo>
                        <a:pt x="78" y="47"/>
                      </a:lnTo>
                      <a:lnTo>
                        <a:pt x="75" y="57"/>
                      </a:lnTo>
                      <a:lnTo>
                        <a:pt x="65" y="73"/>
                      </a:lnTo>
                      <a:lnTo>
                        <a:pt x="54" y="96"/>
                      </a:lnTo>
                      <a:lnTo>
                        <a:pt x="52" y="112"/>
                      </a:lnTo>
                      <a:lnTo>
                        <a:pt x="52" y="144"/>
                      </a:lnTo>
                      <a:lnTo>
                        <a:pt x="51" y="232"/>
                      </a:lnTo>
                      <a:lnTo>
                        <a:pt x="41" y="244"/>
                      </a:lnTo>
                      <a:lnTo>
                        <a:pt x="35" y="253"/>
                      </a:lnTo>
                      <a:lnTo>
                        <a:pt x="33" y="262"/>
                      </a:lnTo>
                      <a:lnTo>
                        <a:pt x="27" y="279"/>
                      </a:lnTo>
                      <a:lnTo>
                        <a:pt x="24" y="280"/>
                      </a:lnTo>
                      <a:lnTo>
                        <a:pt x="24" y="283"/>
                      </a:lnTo>
                      <a:lnTo>
                        <a:pt x="27" y="290"/>
                      </a:lnTo>
                      <a:lnTo>
                        <a:pt x="24" y="300"/>
                      </a:lnTo>
                      <a:lnTo>
                        <a:pt x="26" y="307"/>
                      </a:lnTo>
                      <a:lnTo>
                        <a:pt x="24" y="320"/>
                      </a:lnTo>
                      <a:lnTo>
                        <a:pt x="21" y="322"/>
                      </a:lnTo>
                      <a:lnTo>
                        <a:pt x="21" y="329"/>
                      </a:lnTo>
                      <a:lnTo>
                        <a:pt x="23" y="329"/>
                      </a:lnTo>
                      <a:lnTo>
                        <a:pt x="23" y="367"/>
                      </a:lnTo>
                      <a:lnTo>
                        <a:pt x="21" y="375"/>
                      </a:lnTo>
                      <a:lnTo>
                        <a:pt x="21" y="380"/>
                      </a:lnTo>
                      <a:lnTo>
                        <a:pt x="24" y="388"/>
                      </a:lnTo>
                      <a:lnTo>
                        <a:pt x="25" y="406"/>
                      </a:lnTo>
                      <a:lnTo>
                        <a:pt x="25" y="418"/>
                      </a:lnTo>
                      <a:lnTo>
                        <a:pt x="23" y="426"/>
                      </a:lnTo>
                      <a:lnTo>
                        <a:pt x="14" y="433"/>
                      </a:lnTo>
                      <a:lnTo>
                        <a:pt x="8" y="439"/>
                      </a:lnTo>
                      <a:lnTo>
                        <a:pt x="4" y="450"/>
                      </a:lnTo>
                      <a:lnTo>
                        <a:pt x="3" y="527"/>
                      </a:lnTo>
                      <a:lnTo>
                        <a:pt x="0" y="528"/>
                      </a:lnTo>
                      <a:lnTo>
                        <a:pt x="1" y="532"/>
                      </a:lnTo>
                      <a:lnTo>
                        <a:pt x="3" y="540"/>
                      </a:lnTo>
                      <a:lnTo>
                        <a:pt x="4" y="551"/>
                      </a:lnTo>
                      <a:lnTo>
                        <a:pt x="16" y="563"/>
                      </a:lnTo>
                      <a:lnTo>
                        <a:pt x="59" y="565"/>
                      </a:lnTo>
                      <a:lnTo>
                        <a:pt x="61" y="583"/>
                      </a:lnTo>
                      <a:lnTo>
                        <a:pt x="61" y="608"/>
                      </a:lnTo>
                      <a:lnTo>
                        <a:pt x="65" y="635"/>
                      </a:lnTo>
                      <a:lnTo>
                        <a:pt x="110" y="637"/>
                      </a:lnTo>
                      <a:lnTo>
                        <a:pt x="124" y="657"/>
                      </a:lnTo>
                      <a:lnTo>
                        <a:pt x="127" y="650"/>
                      </a:lnTo>
                      <a:lnTo>
                        <a:pt x="128" y="645"/>
                      </a:lnTo>
                      <a:lnTo>
                        <a:pt x="128" y="635"/>
                      </a:lnTo>
                      <a:lnTo>
                        <a:pt x="115" y="621"/>
                      </a:lnTo>
                      <a:lnTo>
                        <a:pt x="103" y="612"/>
                      </a:lnTo>
                      <a:lnTo>
                        <a:pt x="98" y="613"/>
                      </a:lnTo>
                      <a:lnTo>
                        <a:pt x="85" y="610"/>
                      </a:lnTo>
                      <a:lnTo>
                        <a:pt x="78" y="606"/>
                      </a:lnTo>
                      <a:lnTo>
                        <a:pt x="72" y="597"/>
                      </a:lnTo>
                      <a:lnTo>
                        <a:pt x="65" y="583"/>
                      </a:lnTo>
                      <a:lnTo>
                        <a:pt x="62" y="563"/>
                      </a:lnTo>
                      <a:lnTo>
                        <a:pt x="61" y="559"/>
                      </a:lnTo>
                      <a:lnTo>
                        <a:pt x="59" y="546"/>
                      </a:lnTo>
                      <a:lnTo>
                        <a:pt x="60" y="532"/>
                      </a:lnTo>
                      <a:lnTo>
                        <a:pt x="63" y="526"/>
                      </a:lnTo>
                      <a:lnTo>
                        <a:pt x="68" y="523"/>
                      </a:lnTo>
                      <a:lnTo>
                        <a:pt x="81" y="505"/>
                      </a:lnTo>
                      <a:lnTo>
                        <a:pt x="93" y="497"/>
                      </a:lnTo>
                      <a:lnTo>
                        <a:pt x="101" y="490"/>
                      </a:lnTo>
                      <a:lnTo>
                        <a:pt x="103" y="483"/>
                      </a:lnTo>
                      <a:lnTo>
                        <a:pt x="104" y="471"/>
                      </a:lnTo>
                      <a:lnTo>
                        <a:pt x="104" y="463"/>
                      </a:lnTo>
                      <a:lnTo>
                        <a:pt x="100" y="457"/>
                      </a:lnTo>
                      <a:lnTo>
                        <a:pt x="92" y="454"/>
                      </a:lnTo>
                      <a:lnTo>
                        <a:pt x="86" y="450"/>
                      </a:lnTo>
                      <a:lnTo>
                        <a:pt x="82" y="444"/>
                      </a:lnTo>
                      <a:lnTo>
                        <a:pt x="81" y="434"/>
                      </a:lnTo>
                      <a:lnTo>
                        <a:pt x="84" y="425"/>
                      </a:lnTo>
                      <a:lnTo>
                        <a:pt x="89" y="421"/>
                      </a:lnTo>
                      <a:lnTo>
                        <a:pt x="98" y="421"/>
                      </a:lnTo>
                      <a:lnTo>
                        <a:pt x="114" y="399"/>
                      </a:lnTo>
                      <a:lnTo>
                        <a:pt x="122" y="380"/>
                      </a:lnTo>
                      <a:lnTo>
                        <a:pt x="122" y="369"/>
                      </a:lnTo>
                      <a:lnTo>
                        <a:pt x="134" y="366"/>
                      </a:lnTo>
                      <a:lnTo>
                        <a:pt x="134" y="352"/>
                      </a:lnTo>
                      <a:lnTo>
                        <a:pt x="122" y="346"/>
                      </a:lnTo>
                      <a:lnTo>
                        <a:pt x="120" y="338"/>
                      </a:lnTo>
                      <a:lnTo>
                        <a:pt x="122" y="333"/>
                      </a:lnTo>
                      <a:lnTo>
                        <a:pt x="128" y="330"/>
                      </a:lnTo>
                      <a:lnTo>
                        <a:pt x="151" y="333"/>
                      </a:lnTo>
                      <a:lnTo>
                        <a:pt x="155" y="311"/>
                      </a:lnTo>
                      <a:lnTo>
                        <a:pt x="158" y="300"/>
                      </a:lnTo>
                      <a:lnTo>
                        <a:pt x="165" y="293"/>
                      </a:lnTo>
                      <a:lnTo>
                        <a:pt x="173" y="291"/>
                      </a:lnTo>
                      <a:lnTo>
                        <a:pt x="181" y="293"/>
                      </a:lnTo>
                      <a:lnTo>
                        <a:pt x="200" y="293"/>
                      </a:lnTo>
                      <a:lnTo>
                        <a:pt x="212" y="290"/>
                      </a:lnTo>
                      <a:lnTo>
                        <a:pt x="221" y="285"/>
                      </a:lnTo>
                      <a:lnTo>
                        <a:pt x="230" y="276"/>
                      </a:lnTo>
                      <a:lnTo>
                        <a:pt x="237" y="264"/>
                      </a:lnTo>
                      <a:lnTo>
                        <a:pt x="238" y="250"/>
                      </a:lnTo>
                      <a:lnTo>
                        <a:pt x="231" y="231"/>
                      </a:lnTo>
                      <a:lnTo>
                        <a:pt x="225" y="216"/>
                      </a:lnTo>
                      <a:lnTo>
                        <a:pt x="219" y="205"/>
                      </a:lnTo>
                      <a:lnTo>
                        <a:pt x="218" y="198"/>
                      </a:lnTo>
                      <a:lnTo>
                        <a:pt x="219" y="192"/>
                      </a:lnTo>
                      <a:lnTo>
                        <a:pt x="217" y="173"/>
                      </a:lnTo>
                      <a:lnTo>
                        <a:pt x="217" y="158"/>
                      </a:lnTo>
                      <a:lnTo>
                        <a:pt x="219" y="150"/>
                      </a:lnTo>
                      <a:lnTo>
                        <a:pt x="231" y="132"/>
                      </a:lnTo>
                      <a:lnTo>
                        <a:pt x="233" y="128"/>
                      </a:lnTo>
                      <a:lnTo>
                        <a:pt x="240" y="119"/>
                      </a:lnTo>
                      <a:lnTo>
                        <a:pt x="250" y="108"/>
                      </a:lnTo>
                      <a:lnTo>
                        <a:pt x="287" y="81"/>
                      </a:lnTo>
                      <a:lnTo>
                        <a:pt x="291" y="69"/>
                      </a:lnTo>
                      <a:lnTo>
                        <a:pt x="289" y="63"/>
                      </a:lnTo>
                      <a:lnTo>
                        <a:pt x="283" y="60"/>
                      </a:lnTo>
                      <a:lnTo>
                        <a:pt x="280" y="57"/>
                      </a:lnTo>
                      <a:lnTo>
                        <a:pt x="280" y="55"/>
                      </a:lnTo>
                      <a:lnTo>
                        <a:pt x="275" y="57"/>
                      </a:lnTo>
                      <a:lnTo>
                        <a:pt x="270" y="73"/>
                      </a:lnTo>
                      <a:lnTo>
                        <a:pt x="267" y="82"/>
                      </a:lnTo>
                      <a:lnTo>
                        <a:pt x="266" y="87"/>
                      </a:lnTo>
                      <a:lnTo>
                        <a:pt x="212" y="86"/>
                      </a:lnTo>
                      <a:lnTo>
                        <a:pt x="229" y="51"/>
                      </a:lnTo>
                      <a:lnTo>
                        <a:pt x="191" y="34"/>
                      </a:lnTo>
                      <a:lnTo>
                        <a:pt x="185" y="27"/>
                      </a:lnTo>
                      <a:lnTo>
                        <a:pt x="168" y="20"/>
                      </a:lnTo>
                      <a:lnTo>
                        <a:pt x="158" y="15"/>
                      </a:lnTo>
                      <a:lnTo>
                        <a:pt x="156" y="14"/>
                      </a:lnTo>
                      <a:lnTo>
                        <a:pt x="157" y="5"/>
                      </a:lnTo>
                      <a:lnTo>
                        <a:pt x="151" y="1"/>
                      </a:lnTo>
                      <a:lnTo>
                        <a:pt x="147" y="0"/>
                      </a:lnTo>
                      <a:lnTo>
                        <a:pt x="141" y="3"/>
                      </a:lnTo>
                      <a:lnTo>
                        <a:pt x="130" y="15"/>
                      </a:lnTo>
                      <a:lnTo>
                        <a:pt x="130" y="10"/>
                      </a:lnTo>
                      <a:lnTo>
                        <a:pt x="127" y="4"/>
                      </a:lnTo>
                      <a:lnTo>
                        <a:pt x="118" y="3"/>
                      </a:lnTo>
                      <a:lnTo>
                        <a:pt x="103" y="0"/>
                      </a:lnTo>
                      <a:lnTo>
                        <a:pt x="100" y="6"/>
                      </a:lnTo>
                      <a:lnTo>
                        <a:pt x="96" y="12"/>
                      </a:lnTo>
                      <a:lnTo>
                        <a:pt x="90" y="16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98" name="Freeform 278"/>
                <p:cNvSpPr>
                  <a:spLocks/>
                </p:cNvSpPr>
                <p:nvPr/>
              </p:nvSpPr>
              <p:spPr bwMode="auto">
                <a:xfrm>
                  <a:off x="1927" y="2654"/>
                  <a:ext cx="490" cy="529"/>
                </a:xfrm>
                <a:custGeom>
                  <a:avLst/>
                  <a:gdLst>
                    <a:gd name="T0" fmla="*/ 32 w 574"/>
                    <a:gd name="T1" fmla="*/ 157 h 571"/>
                    <a:gd name="T2" fmla="*/ 38 w 574"/>
                    <a:gd name="T3" fmla="*/ 132 h 571"/>
                    <a:gd name="T4" fmla="*/ 45 w 574"/>
                    <a:gd name="T5" fmla="*/ 122 h 571"/>
                    <a:gd name="T6" fmla="*/ 47 w 574"/>
                    <a:gd name="T7" fmla="*/ 90 h 571"/>
                    <a:gd name="T8" fmla="*/ 53 w 574"/>
                    <a:gd name="T9" fmla="*/ 54 h 571"/>
                    <a:gd name="T10" fmla="*/ 52 w 574"/>
                    <a:gd name="T11" fmla="*/ 44 h 571"/>
                    <a:gd name="T12" fmla="*/ 45 w 574"/>
                    <a:gd name="T13" fmla="*/ 35 h 571"/>
                    <a:gd name="T14" fmla="*/ 38 w 574"/>
                    <a:gd name="T15" fmla="*/ 31 h 571"/>
                    <a:gd name="T16" fmla="*/ 38 w 574"/>
                    <a:gd name="T17" fmla="*/ 25 h 571"/>
                    <a:gd name="T18" fmla="*/ 29 w 574"/>
                    <a:gd name="T19" fmla="*/ 30 h 571"/>
                    <a:gd name="T20" fmla="*/ 29 w 574"/>
                    <a:gd name="T21" fmla="*/ 28 h 571"/>
                    <a:gd name="T22" fmla="*/ 32 w 574"/>
                    <a:gd name="T23" fmla="*/ 17 h 571"/>
                    <a:gd name="T24" fmla="*/ 29 w 574"/>
                    <a:gd name="T25" fmla="*/ 6 h 571"/>
                    <a:gd name="T26" fmla="*/ 27 w 574"/>
                    <a:gd name="T27" fmla="*/ 6 h 571"/>
                    <a:gd name="T28" fmla="*/ 26 w 574"/>
                    <a:gd name="T29" fmla="*/ 7 h 571"/>
                    <a:gd name="T30" fmla="*/ 23 w 574"/>
                    <a:gd name="T31" fmla="*/ 7 h 571"/>
                    <a:gd name="T32" fmla="*/ 22 w 574"/>
                    <a:gd name="T33" fmla="*/ 7 h 571"/>
                    <a:gd name="T34" fmla="*/ 20 w 574"/>
                    <a:gd name="T35" fmla="*/ 8 h 571"/>
                    <a:gd name="T36" fmla="*/ 19 w 574"/>
                    <a:gd name="T37" fmla="*/ 9 h 571"/>
                    <a:gd name="T38" fmla="*/ 17 w 574"/>
                    <a:gd name="T39" fmla="*/ 3 h 571"/>
                    <a:gd name="T40" fmla="*/ 16 w 574"/>
                    <a:gd name="T41" fmla="*/ 6 h 571"/>
                    <a:gd name="T42" fmla="*/ 13 w 574"/>
                    <a:gd name="T43" fmla="*/ 6 h 571"/>
                    <a:gd name="T44" fmla="*/ 13 w 574"/>
                    <a:gd name="T45" fmla="*/ 6 h 571"/>
                    <a:gd name="T46" fmla="*/ 14 w 574"/>
                    <a:gd name="T47" fmla="*/ 7 h 571"/>
                    <a:gd name="T48" fmla="*/ 9 w 574"/>
                    <a:gd name="T49" fmla="*/ 17 h 571"/>
                    <a:gd name="T50" fmla="*/ 5 w 574"/>
                    <a:gd name="T51" fmla="*/ 15 h 571"/>
                    <a:gd name="T52" fmla="*/ 6 w 574"/>
                    <a:gd name="T53" fmla="*/ 19 h 571"/>
                    <a:gd name="T54" fmla="*/ 6 w 574"/>
                    <a:gd name="T55" fmla="*/ 24 h 571"/>
                    <a:gd name="T56" fmla="*/ 5 w 574"/>
                    <a:gd name="T57" fmla="*/ 42 h 571"/>
                    <a:gd name="T58" fmla="*/ 3 w 574"/>
                    <a:gd name="T59" fmla="*/ 43 h 571"/>
                    <a:gd name="T60" fmla="*/ 3 w 574"/>
                    <a:gd name="T61" fmla="*/ 51 h 571"/>
                    <a:gd name="T62" fmla="*/ 3 w 574"/>
                    <a:gd name="T63" fmla="*/ 62 h 571"/>
                    <a:gd name="T64" fmla="*/ 3 w 574"/>
                    <a:gd name="T65" fmla="*/ 63 h 571"/>
                    <a:gd name="T66" fmla="*/ 3 w 574"/>
                    <a:gd name="T67" fmla="*/ 65 h 571"/>
                    <a:gd name="T68" fmla="*/ 4 w 574"/>
                    <a:gd name="T69" fmla="*/ 70 h 571"/>
                    <a:gd name="T70" fmla="*/ 9 w 574"/>
                    <a:gd name="T71" fmla="*/ 68 h 571"/>
                    <a:gd name="T72" fmla="*/ 11 w 574"/>
                    <a:gd name="T73" fmla="*/ 68 h 571"/>
                    <a:gd name="T74" fmla="*/ 11 w 574"/>
                    <a:gd name="T75" fmla="*/ 71 h 571"/>
                    <a:gd name="T76" fmla="*/ 15 w 574"/>
                    <a:gd name="T77" fmla="*/ 79 h 571"/>
                    <a:gd name="T78" fmla="*/ 17 w 574"/>
                    <a:gd name="T79" fmla="*/ 88 h 571"/>
                    <a:gd name="T80" fmla="*/ 20 w 574"/>
                    <a:gd name="T81" fmla="*/ 95 h 571"/>
                    <a:gd name="T82" fmla="*/ 21 w 574"/>
                    <a:gd name="T83" fmla="*/ 102 h 571"/>
                    <a:gd name="T84" fmla="*/ 21 w 574"/>
                    <a:gd name="T85" fmla="*/ 116 h 571"/>
                    <a:gd name="T86" fmla="*/ 23 w 574"/>
                    <a:gd name="T87" fmla="*/ 134 h 571"/>
                    <a:gd name="T88" fmla="*/ 26 w 574"/>
                    <a:gd name="T89" fmla="*/ 137 h 571"/>
                    <a:gd name="T90" fmla="*/ 27 w 574"/>
                    <a:gd name="T91" fmla="*/ 145 h 571"/>
                    <a:gd name="T92" fmla="*/ 22 w 574"/>
                    <a:gd name="T93" fmla="*/ 165 h 571"/>
                    <a:gd name="T94" fmla="*/ 23 w 574"/>
                    <a:gd name="T95" fmla="*/ 168 h 571"/>
                    <a:gd name="T96" fmla="*/ 27 w 574"/>
                    <a:gd name="T97" fmla="*/ 180 h 571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74"/>
                    <a:gd name="T148" fmla="*/ 0 h 571"/>
                    <a:gd name="T149" fmla="*/ 574 w 574"/>
                    <a:gd name="T150" fmla="*/ 571 h 571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74" h="571">
                      <a:moveTo>
                        <a:pt x="312" y="559"/>
                      </a:moveTo>
                      <a:lnTo>
                        <a:pt x="317" y="550"/>
                      </a:lnTo>
                      <a:lnTo>
                        <a:pt x="331" y="526"/>
                      </a:lnTo>
                      <a:lnTo>
                        <a:pt x="347" y="496"/>
                      </a:lnTo>
                      <a:lnTo>
                        <a:pt x="362" y="457"/>
                      </a:lnTo>
                      <a:lnTo>
                        <a:pt x="370" y="447"/>
                      </a:lnTo>
                      <a:lnTo>
                        <a:pt x="389" y="431"/>
                      </a:lnTo>
                      <a:lnTo>
                        <a:pt x="416" y="415"/>
                      </a:lnTo>
                      <a:lnTo>
                        <a:pt x="448" y="404"/>
                      </a:lnTo>
                      <a:lnTo>
                        <a:pt x="458" y="399"/>
                      </a:lnTo>
                      <a:lnTo>
                        <a:pt x="468" y="392"/>
                      </a:lnTo>
                      <a:lnTo>
                        <a:pt x="480" y="381"/>
                      </a:lnTo>
                      <a:lnTo>
                        <a:pt x="491" y="364"/>
                      </a:lnTo>
                      <a:lnTo>
                        <a:pt x="500" y="344"/>
                      </a:lnTo>
                      <a:lnTo>
                        <a:pt x="507" y="317"/>
                      </a:lnTo>
                      <a:lnTo>
                        <a:pt x="509" y="283"/>
                      </a:lnTo>
                      <a:lnTo>
                        <a:pt x="553" y="216"/>
                      </a:lnTo>
                      <a:lnTo>
                        <a:pt x="563" y="203"/>
                      </a:lnTo>
                      <a:lnTo>
                        <a:pt x="569" y="190"/>
                      </a:lnTo>
                      <a:lnTo>
                        <a:pt x="571" y="170"/>
                      </a:lnTo>
                      <a:lnTo>
                        <a:pt x="573" y="166"/>
                      </a:lnTo>
                      <a:lnTo>
                        <a:pt x="571" y="155"/>
                      </a:lnTo>
                      <a:lnTo>
                        <a:pt x="563" y="142"/>
                      </a:lnTo>
                      <a:lnTo>
                        <a:pt x="555" y="136"/>
                      </a:lnTo>
                      <a:lnTo>
                        <a:pt x="540" y="133"/>
                      </a:lnTo>
                      <a:lnTo>
                        <a:pt x="521" y="120"/>
                      </a:lnTo>
                      <a:lnTo>
                        <a:pt x="501" y="112"/>
                      </a:lnTo>
                      <a:lnTo>
                        <a:pt x="482" y="110"/>
                      </a:lnTo>
                      <a:lnTo>
                        <a:pt x="428" y="94"/>
                      </a:lnTo>
                      <a:lnTo>
                        <a:pt x="421" y="93"/>
                      </a:lnTo>
                      <a:lnTo>
                        <a:pt x="414" y="95"/>
                      </a:lnTo>
                      <a:lnTo>
                        <a:pt x="407" y="98"/>
                      </a:lnTo>
                      <a:lnTo>
                        <a:pt x="413" y="82"/>
                      </a:lnTo>
                      <a:lnTo>
                        <a:pt x="410" y="77"/>
                      </a:lnTo>
                      <a:lnTo>
                        <a:pt x="405" y="76"/>
                      </a:lnTo>
                      <a:lnTo>
                        <a:pt x="395" y="77"/>
                      </a:lnTo>
                      <a:lnTo>
                        <a:pt x="362" y="71"/>
                      </a:lnTo>
                      <a:lnTo>
                        <a:pt x="340" y="78"/>
                      </a:lnTo>
                      <a:lnTo>
                        <a:pt x="329" y="85"/>
                      </a:lnTo>
                      <a:lnTo>
                        <a:pt x="317" y="94"/>
                      </a:lnTo>
                      <a:lnTo>
                        <a:pt x="308" y="97"/>
                      </a:lnTo>
                      <a:lnTo>
                        <a:pt x="299" y="98"/>
                      </a:lnTo>
                      <a:lnTo>
                        <a:pt x="306" y="95"/>
                      </a:lnTo>
                      <a:lnTo>
                        <a:pt x="312" y="89"/>
                      </a:lnTo>
                      <a:lnTo>
                        <a:pt x="317" y="84"/>
                      </a:lnTo>
                      <a:lnTo>
                        <a:pt x="330" y="69"/>
                      </a:lnTo>
                      <a:lnTo>
                        <a:pt x="339" y="62"/>
                      </a:lnTo>
                      <a:lnTo>
                        <a:pt x="347" y="51"/>
                      </a:lnTo>
                      <a:lnTo>
                        <a:pt x="347" y="46"/>
                      </a:lnTo>
                      <a:lnTo>
                        <a:pt x="342" y="35"/>
                      </a:lnTo>
                      <a:lnTo>
                        <a:pt x="335" y="26"/>
                      </a:lnTo>
                      <a:lnTo>
                        <a:pt x="318" y="10"/>
                      </a:lnTo>
                      <a:lnTo>
                        <a:pt x="303" y="0"/>
                      </a:lnTo>
                      <a:lnTo>
                        <a:pt x="302" y="0"/>
                      </a:lnTo>
                      <a:lnTo>
                        <a:pt x="298" y="5"/>
                      </a:lnTo>
                      <a:lnTo>
                        <a:pt x="291" y="10"/>
                      </a:lnTo>
                      <a:lnTo>
                        <a:pt x="285" y="22"/>
                      </a:lnTo>
                      <a:lnTo>
                        <a:pt x="282" y="23"/>
                      </a:lnTo>
                      <a:lnTo>
                        <a:pt x="281" y="24"/>
                      </a:lnTo>
                      <a:lnTo>
                        <a:pt x="277" y="24"/>
                      </a:lnTo>
                      <a:lnTo>
                        <a:pt x="270" y="23"/>
                      </a:lnTo>
                      <a:lnTo>
                        <a:pt x="265" y="23"/>
                      </a:lnTo>
                      <a:lnTo>
                        <a:pt x="260" y="24"/>
                      </a:lnTo>
                      <a:lnTo>
                        <a:pt x="255" y="24"/>
                      </a:lnTo>
                      <a:lnTo>
                        <a:pt x="253" y="24"/>
                      </a:lnTo>
                      <a:lnTo>
                        <a:pt x="250" y="23"/>
                      </a:lnTo>
                      <a:lnTo>
                        <a:pt x="248" y="22"/>
                      </a:lnTo>
                      <a:lnTo>
                        <a:pt x="240" y="24"/>
                      </a:lnTo>
                      <a:lnTo>
                        <a:pt x="234" y="23"/>
                      </a:lnTo>
                      <a:lnTo>
                        <a:pt x="233" y="25"/>
                      </a:lnTo>
                      <a:lnTo>
                        <a:pt x="234" y="29"/>
                      </a:lnTo>
                      <a:lnTo>
                        <a:pt x="218" y="26"/>
                      </a:lnTo>
                      <a:lnTo>
                        <a:pt x="209" y="29"/>
                      </a:lnTo>
                      <a:lnTo>
                        <a:pt x="205" y="29"/>
                      </a:lnTo>
                      <a:lnTo>
                        <a:pt x="199" y="31"/>
                      </a:lnTo>
                      <a:lnTo>
                        <a:pt x="198" y="29"/>
                      </a:lnTo>
                      <a:lnTo>
                        <a:pt x="198" y="20"/>
                      </a:lnTo>
                      <a:lnTo>
                        <a:pt x="198" y="13"/>
                      </a:lnTo>
                      <a:lnTo>
                        <a:pt x="195" y="3"/>
                      </a:lnTo>
                      <a:lnTo>
                        <a:pt x="190" y="3"/>
                      </a:lnTo>
                      <a:lnTo>
                        <a:pt x="190" y="5"/>
                      </a:lnTo>
                      <a:lnTo>
                        <a:pt x="185" y="8"/>
                      </a:lnTo>
                      <a:lnTo>
                        <a:pt x="179" y="7"/>
                      </a:lnTo>
                      <a:lnTo>
                        <a:pt x="169" y="11"/>
                      </a:lnTo>
                      <a:lnTo>
                        <a:pt x="167" y="15"/>
                      </a:lnTo>
                      <a:lnTo>
                        <a:pt x="152" y="16"/>
                      </a:lnTo>
                      <a:lnTo>
                        <a:pt x="149" y="11"/>
                      </a:lnTo>
                      <a:lnTo>
                        <a:pt x="139" y="8"/>
                      </a:lnTo>
                      <a:lnTo>
                        <a:pt x="125" y="5"/>
                      </a:lnTo>
                      <a:lnTo>
                        <a:pt x="125" y="10"/>
                      </a:lnTo>
                      <a:lnTo>
                        <a:pt x="130" y="11"/>
                      </a:lnTo>
                      <a:lnTo>
                        <a:pt x="132" y="14"/>
                      </a:lnTo>
                      <a:lnTo>
                        <a:pt x="133" y="20"/>
                      </a:lnTo>
                      <a:lnTo>
                        <a:pt x="134" y="24"/>
                      </a:lnTo>
                      <a:lnTo>
                        <a:pt x="136" y="26"/>
                      </a:lnTo>
                      <a:lnTo>
                        <a:pt x="146" y="25"/>
                      </a:lnTo>
                      <a:lnTo>
                        <a:pt x="146" y="34"/>
                      </a:lnTo>
                      <a:lnTo>
                        <a:pt x="140" y="39"/>
                      </a:lnTo>
                      <a:lnTo>
                        <a:pt x="119" y="59"/>
                      </a:lnTo>
                      <a:lnTo>
                        <a:pt x="100" y="52"/>
                      </a:lnTo>
                      <a:lnTo>
                        <a:pt x="83" y="51"/>
                      </a:lnTo>
                      <a:lnTo>
                        <a:pt x="82" y="44"/>
                      </a:lnTo>
                      <a:lnTo>
                        <a:pt x="80" y="41"/>
                      </a:lnTo>
                      <a:lnTo>
                        <a:pt x="55" y="44"/>
                      </a:lnTo>
                      <a:lnTo>
                        <a:pt x="56" y="52"/>
                      </a:lnTo>
                      <a:lnTo>
                        <a:pt x="63" y="52"/>
                      </a:lnTo>
                      <a:lnTo>
                        <a:pt x="66" y="61"/>
                      </a:lnTo>
                      <a:lnTo>
                        <a:pt x="62" y="59"/>
                      </a:lnTo>
                      <a:lnTo>
                        <a:pt x="57" y="59"/>
                      </a:lnTo>
                      <a:lnTo>
                        <a:pt x="56" y="60"/>
                      </a:lnTo>
                      <a:lnTo>
                        <a:pt x="56" y="69"/>
                      </a:lnTo>
                      <a:lnTo>
                        <a:pt x="62" y="76"/>
                      </a:lnTo>
                      <a:lnTo>
                        <a:pt x="64" y="92"/>
                      </a:lnTo>
                      <a:lnTo>
                        <a:pt x="64" y="96"/>
                      </a:lnTo>
                      <a:lnTo>
                        <a:pt x="55" y="125"/>
                      </a:lnTo>
                      <a:lnTo>
                        <a:pt x="54" y="132"/>
                      </a:lnTo>
                      <a:lnTo>
                        <a:pt x="48" y="132"/>
                      </a:lnTo>
                      <a:lnTo>
                        <a:pt x="44" y="131"/>
                      </a:lnTo>
                      <a:lnTo>
                        <a:pt x="38" y="132"/>
                      </a:lnTo>
                      <a:lnTo>
                        <a:pt x="27" y="134"/>
                      </a:lnTo>
                      <a:lnTo>
                        <a:pt x="17" y="139"/>
                      </a:lnTo>
                      <a:lnTo>
                        <a:pt x="12" y="147"/>
                      </a:lnTo>
                      <a:lnTo>
                        <a:pt x="11" y="152"/>
                      </a:lnTo>
                      <a:lnTo>
                        <a:pt x="6" y="159"/>
                      </a:lnTo>
                      <a:lnTo>
                        <a:pt x="1" y="167"/>
                      </a:lnTo>
                      <a:lnTo>
                        <a:pt x="0" y="176"/>
                      </a:lnTo>
                      <a:lnTo>
                        <a:pt x="2" y="188"/>
                      </a:lnTo>
                      <a:lnTo>
                        <a:pt x="5" y="194"/>
                      </a:lnTo>
                      <a:lnTo>
                        <a:pt x="5" y="198"/>
                      </a:lnTo>
                      <a:lnTo>
                        <a:pt x="4" y="200"/>
                      </a:lnTo>
                      <a:lnTo>
                        <a:pt x="11" y="198"/>
                      </a:lnTo>
                      <a:lnTo>
                        <a:pt x="14" y="198"/>
                      </a:lnTo>
                      <a:lnTo>
                        <a:pt x="16" y="201"/>
                      </a:lnTo>
                      <a:lnTo>
                        <a:pt x="17" y="202"/>
                      </a:lnTo>
                      <a:lnTo>
                        <a:pt x="23" y="204"/>
                      </a:lnTo>
                      <a:lnTo>
                        <a:pt x="32" y="205"/>
                      </a:lnTo>
                      <a:lnTo>
                        <a:pt x="38" y="202"/>
                      </a:lnTo>
                      <a:lnTo>
                        <a:pt x="44" y="196"/>
                      </a:lnTo>
                      <a:lnTo>
                        <a:pt x="44" y="221"/>
                      </a:lnTo>
                      <a:lnTo>
                        <a:pt x="45" y="222"/>
                      </a:lnTo>
                      <a:lnTo>
                        <a:pt x="52" y="225"/>
                      </a:lnTo>
                      <a:lnTo>
                        <a:pt x="79" y="224"/>
                      </a:lnTo>
                      <a:lnTo>
                        <a:pt x="84" y="222"/>
                      </a:lnTo>
                      <a:lnTo>
                        <a:pt x="91" y="216"/>
                      </a:lnTo>
                      <a:lnTo>
                        <a:pt x="97" y="211"/>
                      </a:lnTo>
                      <a:lnTo>
                        <a:pt x="106" y="211"/>
                      </a:lnTo>
                      <a:lnTo>
                        <a:pt x="109" y="212"/>
                      </a:lnTo>
                      <a:lnTo>
                        <a:pt x="110" y="210"/>
                      </a:lnTo>
                      <a:lnTo>
                        <a:pt x="115" y="206"/>
                      </a:lnTo>
                      <a:lnTo>
                        <a:pt x="120" y="206"/>
                      </a:lnTo>
                      <a:lnTo>
                        <a:pt x="121" y="212"/>
                      </a:lnTo>
                      <a:lnTo>
                        <a:pt x="120" y="225"/>
                      </a:lnTo>
                      <a:lnTo>
                        <a:pt x="122" y="238"/>
                      </a:lnTo>
                      <a:lnTo>
                        <a:pt x="134" y="247"/>
                      </a:lnTo>
                      <a:lnTo>
                        <a:pt x="146" y="251"/>
                      </a:lnTo>
                      <a:lnTo>
                        <a:pt x="158" y="250"/>
                      </a:lnTo>
                      <a:lnTo>
                        <a:pt x="161" y="257"/>
                      </a:lnTo>
                      <a:lnTo>
                        <a:pt x="166" y="263"/>
                      </a:lnTo>
                      <a:lnTo>
                        <a:pt x="174" y="267"/>
                      </a:lnTo>
                      <a:lnTo>
                        <a:pt x="185" y="276"/>
                      </a:lnTo>
                      <a:lnTo>
                        <a:pt x="193" y="284"/>
                      </a:lnTo>
                      <a:lnTo>
                        <a:pt x="196" y="294"/>
                      </a:lnTo>
                      <a:lnTo>
                        <a:pt x="221" y="295"/>
                      </a:lnTo>
                      <a:lnTo>
                        <a:pt x="220" y="301"/>
                      </a:lnTo>
                      <a:lnTo>
                        <a:pt x="222" y="310"/>
                      </a:lnTo>
                      <a:lnTo>
                        <a:pt x="227" y="311"/>
                      </a:lnTo>
                      <a:lnTo>
                        <a:pt x="230" y="314"/>
                      </a:lnTo>
                      <a:lnTo>
                        <a:pt x="231" y="321"/>
                      </a:lnTo>
                      <a:lnTo>
                        <a:pt x="231" y="342"/>
                      </a:lnTo>
                      <a:lnTo>
                        <a:pt x="230" y="358"/>
                      </a:lnTo>
                      <a:lnTo>
                        <a:pt x="227" y="367"/>
                      </a:lnTo>
                      <a:lnTo>
                        <a:pt x="230" y="369"/>
                      </a:lnTo>
                      <a:lnTo>
                        <a:pt x="231" y="378"/>
                      </a:lnTo>
                      <a:lnTo>
                        <a:pt x="235" y="414"/>
                      </a:lnTo>
                      <a:lnTo>
                        <a:pt x="242" y="419"/>
                      </a:lnTo>
                      <a:lnTo>
                        <a:pt x="255" y="421"/>
                      </a:lnTo>
                      <a:lnTo>
                        <a:pt x="260" y="420"/>
                      </a:lnTo>
                      <a:lnTo>
                        <a:pt x="263" y="420"/>
                      </a:lnTo>
                      <a:lnTo>
                        <a:pt x="268" y="422"/>
                      </a:lnTo>
                      <a:lnTo>
                        <a:pt x="272" y="432"/>
                      </a:lnTo>
                      <a:lnTo>
                        <a:pt x="275" y="447"/>
                      </a:lnTo>
                      <a:lnTo>
                        <a:pt x="283" y="449"/>
                      </a:lnTo>
                      <a:lnTo>
                        <a:pt x="289" y="451"/>
                      </a:lnTo>
                      <a:lnTo>
                        <a:pt x="291" y="458"/>
                      </a:lnTo>
                      <a:lnTo>
                        <a:pt x="287" y="469"/>
                      </a:lnTo>
                      <a:lnTo>
                        <a:pt x="251" y="498"/>
                      </a:lnTo>
                      <a:lnTo>
                        <a:pt x="240" y="508"/>
                      </a:lnTo>
                      <a:lnTo>
                        <a:pt x="234" y="517"/>
                      </a:lnTo>
                      <a:lnTo>
                        <a:pt x="232" y="522"/>
                      </a:lnTo>
                      <a:lnTo>
                        <a:pt x="238" y="521"/>
                      </a:lnTo>
                      <a:lnTo>
                        <a:pt x="242" y="522"/>
                      </a:lnTo>
                      <a:lnTo>
                        <a:pt x="246" y="527"/>
                      </a:lnTo>
                      <a:lnTo>
                        <a:pt x="258" y="537"/>
                      </a:lnTo>
                      <a:lnTo>
                        <a:pt x="270" y="541"/>
                      </a:lnTo>
                      <a:lnTo>
                        <a:pt x="283" y="549"/>
                      </a:lnTo>
                      <a:lnTo>
                        <a:pt x="299" y="565"/>
                      </a:lnTo>
                      <a:lnTo>
                        <a:pt x="303" y="570"/>
                      </a:lnTo>
                      <a:lnTo>
                        <a:pt x="312" y="559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99" name="Freeform 279"/>
                <p:cNvSpPr>
                  <a:spLocks/>
                </p:cNvSpPr>
                <p:nvPr/>
              </p:nvSpPr>
              <p:spPr bwMode="auto">
                <a:xfrm>
                  <a:off x="1896" y="2933"/>
                  <a:ext cx="141" cy="699"/>
                </a:xfrm>
                <a:custGeom>
                  <a:avLst/>
                  <a:gdLst>
                    <a:gd name="T0" fmla="*/ 15 w 165"/>
                    <a:gd name="T1" fmla="*/ 239 h 754"/>
                    <a:gd name="T2" fmla="*/ 13 w 165"/>
                    <a:gd name="T3" fmla="*/ 238 h 754"/>
                    <a:gd name="T4" fmla="*/ 12 w 165"/>
                    <a:gd name="T5" fmla="*/ 239 h 754"/>
                    <a:gd name="T6" fmla="*/ 11 w 165"/>
                    <a:gd name="T7" fmla="*/ 239 h 754"/>
                    <a:gd name="T8" fmla="*/ 11 w 165"/>
                    <a:gd name="T9" fmla="*/ 235 h 754"/>
                    <a:gd name="T10" fmla="*/ 9 w 165"/>
                    <a:gd name="T11" fmla="*/ 239 h 754"/>
                    <a:gd name="T12" fmla="*/ 7 w 165"/>
                    <a:gd name="T13" fmla="*/ 233 h 754"/>
                    <a:gd name="T14" fmla="*/ 6 w 165"/>
                    <a:gd name="T15" fmla="*/ 230 h 754"/>
                    <a:gd name="T16" fmla="*/ 8 w 165"/>
                    <a:gd name="T17" fmla="*/ 222 h 754"/>
                    <a:gd name="T18" fmla="*/ 7 w 165"/>
                    <a:gd name="T19" fmla="*/ 218 h 754"/>
                    <a:gd name="T20" fmla="*/ 5 w 165"/>
                    <a:gd name="T21" fmla="*/ 216 h 754"/>
                    <a:gd name="T22" fmla="*/ 3 w 165"/>
                    <a:gd name="T23" fmla="*/ 219 h 754"/>
                    <a:gd name="T24" fmla="*/ 1 w 165"/>
                    <a:gd name="T25" fmla="*/ 206 h 754"/>
                    <a:gd name="T26" fmla="*/ 2 w 165"/>
                    <a:gd name="T27" fmla="*/ 187 h 754"/>
                    <a:gd name="T28" fmla="*/ 3 w 165"/>
                    <a:gd name="T29" fmla="*/ 163 h 754"/>
                    <a:gd name="T30" fmla="*/ 3 w 165"/>
                    <a:gd name="T31" fmla="*/ 146 h 754"/>
                    <a:gd name="T32" fmla="*/ 3 w 165"/>
                    <a:gd name="T33" fmla="*/ 133 h 754"/>
                    <a:gd name="T34" fmla="*/ 3 w 165"/>
                    <a:gd name="T35" fmla="*/ 126 h 754"/>
                    <a:gd name="T36" fmla="*/ 4 w 165"/>
                    <a:gd name="T37" fmla="*/ 125 h 754"/>
                    <a:gd name="T38" fmla="*/ 5 w 165"/>
                    <a:gd name="T39" fmla="*/ 117 h 754"/>
                    <a:gd name="T40" fmla="*/ 5 w 165"/>
                    <a:gd name="T41" fmla="*/ 111 h 754"/>
                    <a:gd name="T42" fmla="*/ 5 w 165"/>
                    <a:gd name="T43" fmla="*/ 108 h 754"/>
                    <a:gd name="T44" fmla="*/ 4 w 165"/>
                    <a:gd name="T45" fmla="*/ 110 h 754"/>
                    <a:gd name="T46" fmla="*/ 4 w 165"/>
                    <a:gd name="T47" fmla="*/ 117 h 754"/>
                    <a:gd name="T48" fmla="*/ 3 w 165"/>
                    <a:gd name="T49" fmla="*/ 121 h 754"/>
                    <a:gd name="T50" fmla="*/ 4 w 165"/>
                    <a:gd name="T51" fmla="*/ 98 h 754"/>
                    <a:gd name="T52" fmla="*/ 5 w 165"/>
                    <a:gd name="T53" fmla="*/ 77 h 754"/>
                    <a:gd name="T54" fmla="*/ 6 w 165"/>
                    <a:gd name="T55" fmla="*/ 66 h 754"/>
                    <a:gd name="T56" fmla="*/ 7 w 165"/>
                    <a:gd name="T57" fmla="*/ 52 h 754"/>
                    <a:gd name="T58" fmla="*/ 8 w 165"/>
                    <a:gd name="T59" fmla="*/ 42 h 754"/>
                    <a:gd name="T60" fmla="*/ 7 w 165"/>
                    <a:gd name="T61" fmla="*/ 33 h 754"/>
                    <a:gd name="T62" fmla="*/ 8 w 165"/>
                    <a:gd name="T63" fmla="*/ 24 h 754"/>
                    <a:gd name="T64" fmla="*/ 7 w 165"/>
                    <a:gd name="T65" fmla="*/ 13 h 754"/>
                    <a:gd name="T66" fmla="*/ 5 w 165"/>
                    <a:gd name="T67" fmla="*/ 6 h 754"/>
                    <a:gd name="T68" fmla="*/ 6 w 165"/>
                    <a:gd name="T69" fmla="*/ 6 h 754"/>
                    <a:gd name="T70" fmla="*/ 8 w 165"/>
                    <a:gd name="T71" fmla="*/ 6 h 754"/>
                    <a:gd name="T72" fmla="*/ 9 w 165"/>
                    <a:gd name="T73" fmla="*/ 12 h 754"/>
                    <a:gd name="T74" fmla="*/ 11 w 165"/>
                    <a:gd name="T75" fmla="*/ 19 h 754"/>
                    <a:gd name="T76" fmla="*/ 12 w 165"/>
                    <a:gd name="T77" fmla="*/ 33 h 754"/>
                    <a:gd name="T78" fmla="*/ 13 w 165"/>
                    <a:gd name="T79" fmla="*/ 36 h 754"/>
                    <a:gd name="T80" fmla="*/ 12 w 165"/>
                    <a:gd name="T81" fmla="*/ 41 h 754"/>
                    <a:gd name="T82" fmla="*/ 11 w 165"/>
                    <a:gd name="T83" fmla="*/ 47 h 754"/>
                    <a:gd name="T84" fmla="*/ 9 w 165"/>
                    <a:gd name="T85" fmla="*/ 59 h 754"/>
                    <a:gd name="T86" fmla="*/ 9 w 165"/>
                    <a:gd name="T87" fmla="*/ 74 h 754"/>
                    <a:gd name="T88" fmla="*/ 8 w 165"/>
                    <a:gd name="T89" fmla="*/ 108 h 754"/>
                    <a:gd name="T90" fmla="*/ 7 w 165"/>
                    <a:gd name="T91" fmla="*/ 112 h 754"/>
                    <a:gd name="T92" fmla="*/ 6 w 165"/>
                    <a:gd name="T93" fmla="*/ 117 h 754"/>
                    <a:gd name="T94" fmla="*/ 7 w 165"/>
                    <a:gd name="T95" fmla="*/ 121 h 754"/>
                    <a:gd name="T96" fmla="*/ 6 w 165"/>
                    <a:gd name="T97" fmla="*/ 126 h 754"/>
                    <a:gd name="T98" fmla="*/ 6 w 165"/>
                    <a:gd name="T99" fmla="*/ 133 h 754"/>
                    <a:gd name="T100" fmla="*/ 6 w 165"/>
                    <a:gd name="T101" fmla="*/ 135 h 754"/>
                    <a:gd name="T102" fmla="*/ 6 w 165"/>
                    <a:gd name="T103" fmla="*/ 148 h 754"/>
                    <a:gd name="T104" fmla="*/ 6 w 165"/>
                    <a:gd name="T105" fmla="*/ 152 h 754"/>
                    <a:gd name="T106" fmla="*/ 6 w 165"/>
                    <a:gd name="T107" fmla="*/ 163 h 754"/>
                    <a:gd name="T108" fmla="*/ 5 w 165"/>
                    <a:gd name="T109" fmla="*/ 168 h 754"/>
                    <a:gd name="T110" fmla="*/ 4 w 165"/>
                    <a:gd name="T111" fmla="*/ 173 h 754"/>
                    <a:gd name="T112" fmla="*/ 3 w 165"/>
                    <a:gd name="T113" fmla="*/ 197 h 754"/>
                    <a:gd name="T114" fmla="*/ 4 w 165"/>
                    <a:gd name="T115" fmla="*/ 202 h 754"/>
                    <a:gd name="T116" fmla="*/ 5 w 165"/>
                    <a:gd name="T117" fmla="*/ 209 h 754"/>
                    <a:gd name="T118" fmla="*/ 9 w 165"/>
                    <a:gd name="T119" fmla="*/ 216 h 754"/>
                    <a:gd name="T120" fmla="*/ 9 w 165"/>
                    <a:gd name="T121" fmla="*/ 232 h 754"/>
                    <a:gd name="T122" fmla="*/ 15 w 165"/>
                    <a:gd name="T123" fmla="*/ 239 h 75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65"/>
                    <a:gd name="T187" fmla="*/ 0 h 754"/>
                    <a:gd name="T188" fmla="*/ 165 w 165"/>
                    <a:gd name="T189" fmla="*/ 754 h 75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65" h="754">
                      <a:moveTo>
                        <a:pt x="164" y="745"/>
                      </a:moveTo>
                      <a:lnTo>
                        <a:pt x="156" y="748"/>
                      </a:lnTo>
                      <a:lnTo>
                        <a:pt x="148" y="745"/>
                      </a:lnTo>
                      <a:lnTo>
                        <a:pt x="141" y="739"/>
                      </a:lnTo>
                      <a:lnTo>
                        <a:pt x="131" y="740"/>
                      </a:lnTo>
                      <a:lnTo>
                        <a:pt x="122" y="747"/>
                      </a:lnTo>
                      <a:lnTo>
                        <a:pt x="114" y="753"/>
                      </a:lnTo>
                      <a:lnTo>
                        <a:pt x="111" y="745"/>
                      </a:lnTo>
                      <a:lnTo>
                        <a:pt x="113" y="735"/>
                      </a:lnTo>
                      <a:lnTo>
                        <a:pt x="111" y="729"/>
                      </a:lnTo>
                      <a:lnTo>
                        <a:pt x="100" y="733"/>
                      </a:lnTo>
                      <a:lnTo>
                        <a:pt x="100" y="745"/>
                      </a:lnTo>
                      <a:lnTo>
                        <a:pt x="81" y="745"/>
                      </a:lnTo>
                      <a:lnTo>
                        <a:pt x="75" y="726"/>
                      </a:lnTo>
                      <a:lnTo>
                        <a:pt x="60" y="727"/>
                      </a:lnTo>
                      <a:lnTo>
                        <a:pt x="60" y="713"/>
                      </a:lnTo>
                      <a:lnTo>
                        <a:pt x="72" y="709"/>
                      </a:lnTo>
                      <a:lnTo>
                        <a:pt x="78" y="690"/>
                      </a:lnTo>
                      <a:lnTo>
                        <a:pt x="75" y="684"/>
                      </a:lnTo>
                      <a:lnTo>
                        <a:pt x="71" y="679"/>
                      </a:lnTo>
                      <a:lnTo>
                        <a:pt x="62" y="674"/>
                      </a:lnTo>
                      <a:lnTo>
                        <a:pt x="49" y="672"/>
                      </a:lnTo>
                      <a:lnTo>
                        <a:pt x="41" y="676"/>
                      </a:lnTo>
                      <a:lnTo>
                        <a:pt x="36" y="683"/>
                      </a:lnTo>
                      <a:lnTo>
                        <a:pt x="3" y="650"/>
                      </a:lnTo>
                      <a:lnTo>
                        <a:pt x="1" y="640"/>
                      </a:lnTo>
                      <a:lnTo>
                        <a:pt x="0" y="624"/>
                      </a:lnTo>
                      <a:lnTo>
                        <a:pt x="2" y="585"/>
                      </a:lnTo>
                      <a:lnTo>
                        <a:pt x="10" y="531"/>
                      </a:lnTo>
                      <a:lnTo>
                        <a:pt x="29" y="507"/>
                      </a:lnTo>
                      <a:lnTo>
                        <a:pt x="33" y="482"/>
                      </a:lnTo>
                      <a:lnTo>
                        <a:pt x="33" y="450"/>
                      </a:lnTo>
                      <a:lnTo>
                        <a:pt x="17" y="431"/>
                      </a:lnTo>
                      <a:lnTo>
                        <a:pt x="36" y="413"/>
                      </a:lnTo>
                      <a:lnTo>
                        <a:pt x="39" y="395"/>
                      </a:lnTo>
                      <a:lnTo>
                        <a:pt x="30" y="395"/>
                      </a:lnTo>
                      <a:lnTo>
                        <a:pt x="34" y="387"/>
                      </a:lnTo>
                      <a:lnTo>
                        <a:pt x="41" y="387"/>
                      </a:lnTo>
                      <a:lnTo>
                        <a:pt x="51" y="382"/>
                      </a:lnTo>
                      <a:lnTo>
                        <a:pt x="53" y="366"/>
                      </a:lnTo>
                      <a:lnTo>
                        <a:pt x="53" y="355"/>
                      </a:lnTo>
                      <a:lnTo>
                        <a:pt x="54" y="346"/>
                      </a:lnTo>
                      <a:lnTo>
                        <a:pt x="60" y="330"/>
                      </a:lnTo>
                      <a:lnTo>
                        <a:pt x="51" y="334"/>
                      </a:lnTo>
                      <a:lnTo>
                        <a:pt x="47" y="341"/>
                      </a:lnTo>
                      <a:lnTo>
                        <a:pt x="43" y="345"/>
                      </a:lnTo>
                      <a:lnTo>
                        <a:pt x="41" y="350"/>
                      </a:lnTo>
                      <a:lnTo>
                        <a:pt x="41" y="366"/>
                      </a:lnTo>
                      <a:lnTo>
                        <a:pt x="35" y="375"/>
                      </a:lnTo>
                      <a:lnTo>
                        <a:pt x="33" y="377"/>
                      </a:lnTo>
                      <a:lnTo>
                        <a:pt x="30" y="350"/>
                      </a:lnTo>
                      <a:lnTo>
                        <a:pt x="46" y="303"/>
                      </a:lnTo>
                      <a:lnTo>
                        <a:pt x="53" y="269"/>
                      </a:lnTo>
                      <a:lnTo>
                        <a:pt x="53" y="239"/>
                      </a:lnTo>
                      <a:lnTo>
                        <a:pt x="56" y="224"/>
                      </a:lnTo>
                      <a:lnTo>
                        <a:pt x="63" y="206"/>
                      </a:lnTo>
                      <a:lnTo>
                        <a:pt x="72" y="186"/>
                      </a:lnTo>
                      <a:lnTo>
                        <a:pt x="72" y="162"/>
                      </a:lnTo>
                      <a:lnTo>
                        <a:pt x="75" y="141"/>
                      </a:lnTo>
                      <a:lnTo>
                        <a:pt x="76" y="131"/>
                      </a:lnTo>
                      <a:lnTo>
                        <a:pt x="75" y="115"/>
                      </a:lnTo>
                      <a:lnTo>
                        <a:pt x="75" y="104"/>
                      </a:lnTo>
                      <a:lnTo>
                        <a:pt x="78" y="95"/>
                      </a:lnTo>
                      <a:lnTo>
                        <a:pt x="80" y="74"/>
                      </a:lnTo>
                      <a:lnTo>
                        <a:pt x="79" y="57"/>
                      </a:lnTo>
                      <a:lnTo>
                        <a:pt x="74" y="37"/>
                      </a:lnTo>
                      <a:lnTo>
                        <a:pt x="65" y="22"/>
                      </a:lnTo>
                      <a:lnTo>
                        <a:pt x="52" y="12"/>
                      </a:lnTo>
                      <a:lnTo>
                        <a:pt x="49" y="10"/>
                      </a:lnTo>
                      <a:lnTo>
                        <a:pt x="60" y="7"/>
                      </a:lnTo>
                      <a:lnTo>
                        <a:pt x="79" y="0"/>
                      </a:lnTo>
                      <a:lnTo>
                        <a:pt x="81" y="8"/>
                      </a:lnTo>
                      <a:lnTo>
                        <a:pt x="88" y="19"/>
                      </a:lnTo>
                      <a:lnTo>
                        <a:pt x="99" y="34"/>
                      </a:lnTo>
                      <a:lnTo>
                        <a:pt x="107" y="46"/>
                      </a:lnTo>
                      <a:lnTo>
                        <a:pt x="111" y="60"/>
                      </a:lnTo>
                      <a:lnTo>
                        <a:pt x="120" y="104"/>
                      </a:lnTo>
                      <a:lnTo>
                        <a:pt x="122" y="106"/>
                      </a:lnTo>
                      <a:lnTo>
                        <a:pt x="128" y="105"/>
                      </a:lnTo>
                      <a:lnTo>
                        <a:pt x="128" y="113"/>
                      </a:lnTo>
                      <a:lnTo>
                        <a:pt x="127" y="124"/>
                      </a:lnTo>
                      <a:lnTo>
                        <a:pt x="122" y="128"/>
                      </a:lnTo>
                      <a:lnTo>
                        <a:pt x="117" y="134"/>
                      </a:lnTo>
                      <a:lnTo>
                        <a:pt x="113" y="146"/>
                      </a:lnTo>
                      <a:lnTo>
                        <a:pt x="103" y="161"/>
                      </a:lnTo>
                      <a:lnTo>
                        <a:pt x="92" y="184"/>
                      </a:lnTo>
                      <a:lnTo>
                        <a:pt x="90" y="201"/>
                      </a:lnTo>
                      <a:lnTo>
                        <a:pt x="90" y="232"/>
                      </a:lnTo>
                      <a:lnTo>
                        <a:pt x="89" y="321"/>
                      </a:lnTo>
                      <a:lnTo>
                        <a:pt x="80" y="332"/>
                      </a:lnTo>
                      <a:lnTo>
                        <a:pt x="74" y="341"/>
                      </a:lnTo>
                      <a:lnTo>
                        <a:pt x="71" y="349"/>
                      </a:lnTo>
                      <a:lnTo>
                        <a:pt x="65" y="366"/>
                      </a:lnTo>
                      <a:lnTo>
                        <a:pt x="63" y="368"/>
                      </a:lnTo>
                      <a:lnTo>
                        <a:pt x="63" y="372"/>
                      </a:lnTo>
                      <a:lnTo>
                        <a:pt x="65" y="378"/>
                      </a:lnTo>
                      <a:lnTo>
                        <a:pt x="62" y="388"/>
                      </a:lnTo>
                      <a:lnTo>
                        <a:pt x="64" y="395"/>
                      </a:lnTo>
                      <a:lnTo>
                        <a:pt x="62" y="409"/>
                      </a:lnTo>
                      <a:lnTo>
                        <a:pt x="59" y="411"/>
                      </a:lnTo>
                      <a:lnTo>
                        <a:pt x="59" y="418"/>
                      </a:lnTo>
                      <a:lnTo>
                        <a:pt x="62" y="418"/>
                      </a:lnTo>
                      <a:lnTo>
                        <a:pt x="62" y="456"/>
                      </a:lnTo>
                      <a:lnTo>
                        <a:pt x="60" y="463"/>
                      </a:lnTo>
                      <a:lnTo>
                        <a:pt x="59" y="468"/>
                      </a:lnTo>
                      <a:lnTo>
                        <a:pt x="62" y="475"/>
                      </a:lnTo>
                      <a:lnTo>
                        <a:pt x="63" y="494"/>
                      </a:lnTo>
                      <a:lnTo>
                        <a:pt x="63" y="506"/>
                      </a:lnTo>
                      <a:lnTo>
                        <a:pt x="62" y="514"/>
                      </a:lnTo>
                      <a:lnTo>
                        <a:pt x="52" y="521"/>
                      </a:lnTo>
                      <a:lnTo>
                        <a:pt x="46" y="528"/>
                      </a:lnTo>
                      <a:lnTo>
                        <a:pt x="42" y="538"/>
                      </a:lnTo>
                      <a:lnTo>
                        <a:pt x="41" y="615"/>
                      </a:lnTo>
                      <a:lnTo>
                        <a:pt x="39" y="617"/>
                      </a:lnTo>
                      <a:lnTo>
                        <a:pt x="39" y="620"/>
                      </a:lnTo>
                      <a:lnTo>
                        <a:pt x="41" y="628"/>
                      </a:lnTo>
                      <a:lnTo>
                        <a:pt x="42" y="639"/>
                      </a:lnTo>
                      <a:lnTo>
                        <a:pt x="54" y="651"/>
                      </a:lnTo>
                      <a:lnTo>
                        <a:pt x="97" y="654"/>
                      </a:lnTo>
                      <a:lnTo>
                        <a:pt x="99" y="672"/>
                      </a:lnTo>
                      <a:lnTo>
                        <a:pt x="99" y="696"/>
                      </a:lnTo>
                      <a:lnTo>
                        <a:pt x="103" y="723"/>
                      </a:lnTo>
                      <a:lnTo>
                        <a:pt x="148" y="724"/>
                      </a:lnTo>
                      <a:lnTo>
                        <a:pt x="164" y="745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300" name="Freeform 280"/>
                <p:cNvSpPr>
                  <a:spLocks/>
                </p:cNvSpPr>
                <p:nvPr/>
              </p:nvSpPr>
              <p:spPr bwMode="auto">
                <a:xfrm>
                  <a:off x="2063" y="2981"/>
                  <a:ext cx="101" cy="116"/>
                </a:xfrm>
                <a:custGeom>
                  <a:avLst/>
                  <a:gdLst>
                    <a:gd name="T0" fmla="*/ 10 w 119"/>
                    <a:gd name="T1" fmla="*/ 27 h 126"/>
                    <a:gd name="T2" fmla="*/ 10 w 119"/>
                    <a:gd name="T3" fmla="*/ 23 h 126"/>
                    <a:gd name="T4" fmla="*/ 9 w 119"/>
                    <a:gd name="T5" fmla="*/ 20 h 126"/>
                    <a:gd name="T6" fmla="*/ 9 w 119"/>
                    <a:gd name="T7" fmla="*/ 19 h 126"/>
                    <a:gd name="T8" fmla="*/ 8 w 119"/>
                    <a:gd name="T9" fmla="*/ 19 h 126"/>
                    <a:gd name="T10" fmla="*/ 8 w 119"/>
                    <a:gd name="T11" fmla="*/ 20 h 126"/>
                    <a:gd name="T12" fmla="*/ 7 w 119"/>
                    <a:gd name="T13" fmla="*/ 19 h 126"/>
                    <a:gd name="T14" fmla="*/ 7 w 119"/>
                    <a:gd name="T15" fmla="*/ 17 h 126"/>
                    <a:gd name="T16" fmla="*/ 6 w 119"/>
                    <a:gd name="T17" fmla="*/ 7 h 126"/>
                    <a:gd name="T18" fmla="*/ 6 w 119"/>
                    <a:gd name="T19" fmla="*/ 6 h 126"/>
                    <a:gd name="T20" fmla="*/ 5 w 119"/>
                    <a:gd name="T21" fmla="*/ 6 h 126"/>
                    <a:gd name="T22" fmla="*/ 4 w 119"/>
                    <a:gd name="T23" fmla="*/ 1 h 126"/>
                    <a:gd name="T24" fmla="*/ 3 w 119"/>
                    <a:gd name="T25" fmla="*/ 0 h 126"/>
                    <a:gd name="T26" fmla="*/ 3 w 119"/>
                    <a:gd name="T27" fmla="*/ 5 h 126"/>
                    <a:gd name="T28" fmla="*/ 3 w 119"/>
                    <a:gd name="T29" fmla="*/ 6 h 126"/>
                    <a:gd name="T30" fmla="*/ 3 w 119"/>
                    <a:gd name="T31" fmla="*/ 6 h 126"/>
                    <a:gd name="T32" fmla="*/ 3 w 119"/>
                    <a:gd name="T33" fmla="*/ 9 h 126"/>
                    <a:gd name="T34" fmla="*/ 0 w 119"/>
                    <a:gd name="T35" fmla="*/ 15 h 126"/>
                    <a:gd name="T36" fmla="*/ 2 w 119"/>
                    <a:gd name="T37" fmla="*/ 15 h 126"/>
                    <a:gd name="T38" fmla="*/ 3 w 119"/>
                    <a:gd name="T39" fmla="*/ 16 h 126"/>
                    <a:gd name="T40" fmla="*/ 3 w 119"/>
                    <a:gd name="T41" fmla="*/ 18 h 126"/>
                    <a:gd name="T42" fmla="*/ 3 w 119"/>
                    <a:gd name="T43" fmla="*/ 20 h 126"/>
                    <a:gd name="T44" fmla="*/ 6 w 119"/>
                    <a:gd name="T45" fmla="*/ 25 h 126"/>
                    <a:gd name="T46" fmla="*/ 4 w 119"/>
                    <a:gd name="T47" fmla="*/ 36 h 126"/>
                    <a:gd name="T48" fmla="*/ 9 w 119"/>
                    <a:gd name="T49" fmla="*/ 36 h 126"/>
                    <a:gd name="T50" fmla="*/ 9 w 119"/>
                    <a:gd name="T51" fmla="*/ 35 h 126"/>
                    <a:gd name="T52" fmla="*/ 10 w 119"/>
                    <a:gd name="T53" fmla="*/ 32 h 126"/>
                    <a:gd name="T54" fmla="*/ 10 w 119"/>
                    <a:gd name="T55" fmla="*/ 27 h 12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19"/>
                    <a:gd name="T85" fmla="*/ 0 h 126"/>
                    <a:gd name="T86" fmla="*/ 119 w 119"/>
                    <a:gd name="T87" fmla="*/ 126 h 12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19" h="126">
                      <a:moveTo>
                        <a:pt x="118" y="94"/>
                      </a:moveTo>
                      <a:lnTo>
                        <a:pt x="114" y="79"/>
                      </a:lnTo>
                      <a:lnTo>
                        <a:pt x="109" y="69"/>
                      </a:lnTo>
                      <a:lnTo>
                        <a:pt x="105" y="67"/>
                      </a:lnTo>
                      <a:lnTo>
                        <a:pt x="102" y="67"/>
                      </a:lnTo>
                      <a:lnTo>
                        <a:pt x="96" y="69"/>
                      </a:lnTo>
                      <a:lnTo>
                        <a:pt x="84" y="66"/>
                      </a:lnTo>
                      <a:lnTo>
                        <a:pt x="77" y="61"/>
                      </a:lnTo>
                      <a:lnTo>
                        <a:pt x="72" y="27"/>
                      </a:lnTo>
                      <a:lnTo>
                        <a:pt x="72" y="16"/>
                      </a:lnTo>
                      <a:lnTo>
                        <a:pt x="61" y="6"/>
                      </a:lnTo>
                      <a:lnTo>
                        <a:pt x="51" y="1"/>
                      </a:lnTo>
                      <a:lnTo>
                        <a:pt x="40" y="0"/>
                      </a:lnTo>
                      <a:lnTo>
                        <a:pt x="26" y="5"/>
                      </a:lnTo>
                      <a:lnTo>
                        <a:pt x="16" y="12"/>
                      </a:lnTo>
                      <a:lnTo>
                        <a:pt x="8" y="22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2" y="52"/>
                      </a:lnTo>
                      <a:lnTo>
                        <a:pt x="12" y="57"/>
                      </a:lnTo>
                      <a:lnTo>
                        <a:pt x="27" y="64"/>
                      </a:lnTo>
                      <a:lnTo>
                        <a:pt x="34" y="70"/>
                      </a:lnTo>
                      <a:lnTo>
                        <a:pt x="71" y="87"/>
                      </a:lnTo>
                      <a:lnTo>
                        <a:pt x="54" y="123"/>
                      </a:lnTo>
                      <a:lnTo>
                        <a:pt x="109" y="125"/>
                      </a:lnTo>
                      <a:lnTo>
                        <a:pt x="109" y="119"/>
                      </a:lnTo>
                      <a:lnTo>
                        <a:pt x="114" y="110"/>
                      </a:lnTo>
                      <a:lnTo>
                        <a:pt x="118" y="94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301" name="Freeform 281"/>
                <p:cNvSpPr>
                  <a:spLocks/>
                </p:cNvSpPr>
                <p:nvPr/>
              </p:nvSpPr>
              <p:spPr bwMode="auto">
                <a:xfrm>
                  <a:off x="2082" y="2566"/>
                  <a:ext cx="18" cy="17"/>
                </a:xfrm>
                <a:custGeom>
                  <a:avLst/>
                  <a:gdLst>
                    <a:gd name="T0" fmla="*/ 3 w 21"/>
                    <a:gd name="T1" fmla="*/ 4 h 19"/>
                    <a:gd name="T2" fmla="*/ 3 w 21"/>
                    <a:gd name="T3" fmla="*/ 4 h 19"/>
                    <a:gd name="T4" fmla="*/ 3 w 21"/>
                    <a:gd name="T5" fmla="*/ 0 h 19"/>
                    <a:gd name="T6" fmla="*/ 0 w 21"/>
                    <a:gd name="T7" fmla="*/ 4 h 19"/>
                    <a:gd name="T8" fmla="*/ 3 w 21"/>
                    <a:gd name="T9" fmla="*/ 4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9"/>
                    <a:gd name="T17" fmla="*/ 21 w 21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9">
                      <a:moveTo>
                        <a:pt x="11" y="18"/>
                      </a:moveTo>
                      <a:lnTo>
                        <a:pt x="20" y="9"/>
                      </a:lnTo>
                      <a:lnTo>
                        <a:pt x="11" y="0"/>
                      </a:lnTo>
                      <a:lnTo>
                        <a:pt x="0" y="9"/>
                      </a:lnTo>
                      <a:lnTo>
                        <a:pt x="11" y="18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302" name="Freeform 282"/>
                <p:cNvSpPr>
                  <a:spLocks/>
                </p:cNvSpPr>
                <p:nvPr/>
              </p:nvSpPr>
              <p:spPr bwMode="auto">
                <a:xfrm>
                  <a:off x="2085" y="2552"/>
                  <a:ext cx="18" cy="17"/>
                </a:xfrm>
                <a:custGeom>
                  <a:avLst/>
                  <a:gdLst>
                    <a:gd name="T0" fmla="*/ 3 w 21"/>
                    <a:gd name="T1" fmla="*/ 4 h 19"/>
                    <a:gd name="T2" fmla="*/ 3 w 21"/>
                    <a:gd name="T3" fmla="*/ 4 h 19"/>
                    <a:gd name="T4" fmla="*/ 3 w 21"/>
                    <a:gd name="T5" fmla="*/ 0 h 19"/>
                    <a:gd name="T6" fmla="*/ 0 w 21"/>
                    <a:gd name="T7" fmla="*/ 4 h 19"/>
                    <a:gd name="T8" fmla="*/ 3 w 21"/>
                    <a:gd name="T9" fmla="*/ 4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9"/>
                    <a:gd name="T17" fmla="*/ 21 w 21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9">
                      <a:moveTo>
                        <a:pt x="10" y="18"/>
                      </a:moveTo>
                      <a:lnTo>
                        <a:pt x="20" y="9"/>
                      </a:lnTo>
                      <a:lnTo>
                        <a:pt x="10" y="0"/>
                      </a:lnTo>
                      <a:lnTo>
                        <a:pt x="0" y="9"/>
                      </a:lnTo>
                      <a:lnTo>
                        <a:pt x="10" y="18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303" name="Freeform 283"/>
                <p:cNvSpPr>
                  <a:spLocks/>
                </p:cNvSpPr>
                <p:nvPr/>
              </p:nvSpPr>
              <p:spPr bwMode="auto">
                <a:xfrm>
                  <a:off x="2114" y="3137"/>
                  <a:ext cx="74" cy="85"/>
                </a:xfrm>
                <a:custGeom>
                  <a:avLst/>
                  <a:gdLst>
                    <a:gd name="T0" fmla="*/ 8 w 87"/>
                    <a:gd name="T1" fmla="*/ 18 h 91"/>
                    <a:gd name="T2" fmla="*/ 6 w 87"/>
                    <a:gd name="T3" fmla="*/ 11 h 91"/>
                    <a:gd name="T4" fmla="*/ 6 w 87"/>
                    <a:gd name="T5" fmla="*/ 10 h 91"/>
                    <a:gd name="T6" fmla="*/ 5 w 87"/>
                    <a:gd name="T7" fmla="*/ 7 h 91"/>
                    <a:gd name="T8" fmla="*/ 3 w 87"/>
                    <a:gd name="T9" fmla="*/ 7 h 91"/>
                    <a:gd name="T10" fmla="*/ 3 w 87"/>
                    <a:gd name="T11" fmla="*/ 7 h 91"/>
                    <a:gd name="T12" fmla="*/ 3 w 87"/>
                    <a:gd name="T13" fmla="*/ 3 h 91"/>
                    <a:gd name="T14" fmla="*/ 3 w 87"/>
                    <a:gd name="T15" fmla="*/ 0 h 91"/>
                    <a:gd name="T16" fmla="*/ 3 w 87"/>
                    <a:gd name="T17" fmla="*/ 2 h 91"/>
                    <a:gd name="T18" fmla="*/ 2 w 87"/>
                    <a:gd name="T19" fmla="*/ 7 h 91"/>
                    <a:gd name="T20" fmla="*/ 0 w 87"/>
                    <a:gd name="T21" fmla="*/ 14 h 91"/>
                    <a:gd name="T22" fmla="*/ 1 w 87"/>
                    <a:gd name="T23" fmla="*/ 19 h 91"/>
                    <a:gd name="T24" fmla="*/ 1 w 87"/>
                    <a:gd name="T25" fmla="*/ 20 h 91"/>
                    <a:gd name="T26" fmla="*/ 3 w 87"/>
                    <a:gd name="T27" fmla="*/ 25 h 91"/>
                    <a:gd name="T28" fmla="*/ 3 w 87"/>
                    <a:gd name="T29" fmla="*/ 29 h 91"/>
                    <a:gd name="T30" fmla="*/ 3 w 87"/>
                    <a:gd name="T31" fmla="*/ 31 h 91"/>
                    <a:gd name="T32" fmla="*/ 3 w 87"/>
                    <a:gd name="T33" fmla="*/ 33 h 91"/>
                    <a:gd name="T34" fmla="*/ 3 w 87"/>
                    <a:gd name="T35" fmla="*/ 32 h 91"/>
                    <a:gd name="T36" fmla="*/ 5 w 87"/>
                    <a:gd name="T37" fmla="*/ 31 h 91"/>
                    <a:gd name="T38" fmla="*/ 7 w 87"/>
                    <a:gd name="T39" fmla="*/ 29 h 91"/>
                    <a:gd name="T40" fmla="*/ 7 w 87"/>
                    <a:gd name="T41" fmla="*/ 27 h 91"/>
                    <a:gd name="T42" fmla="*/ 8 w 87"/>
                    <a:gd name="T43" fmla="*/ 18 h 9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87"/>
                    <a:gd name="T67" fmla="*/ 0 h 91"/>
                    <a:gd name="T68" fmla="*/ 87 w 87"/>
                    <a:gd name="T69" fmla="*/ 91 h 91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87" h="91">
                      <a:moveTo>
                        <a:pt x="86" y="49"/>
                      </a:moveTo>
                      <a:lnTo>
                        <a:pt x="65" y="31"/>
                      </a:lnTo>
                      <a:lnTo>
                        <a:pt x="62" y="28"/>
                      </a:lnTo>
                      <a:lnTo>
                        <a:pt x="48" y="20"/>
                      </a:lnTo>
                      <a:lnTo>
                        <a:pt x="34" y="13"/>
                      </a:lnTo>
                      <a:lnTo>
                        <a:pt x="32" y="9"/>
                      </a:lnTo>
                      <a:lnTo>
                        <a:pt x="25" y="3"/>
                      </a:lnTo>
                      <a:lnTo>
                        <a:pt x="21" y="0"/>
                      </a:lnTo>
                      <a:lnTo>
                        <a:pt x="13" y="2"/>
                      </a:lnTo>
                      <a:lnTo>
                        <a:pt x="2" y="20"/>
                      </a:lnTo>
                      <a:lnTo>
                        <a:pt x="0" y="38"/>
                      </a:lnTo>
                      <a:lnTo>
                        <a:pt x="1" y="51"/>
                      </a:lnTo>
                      <a:lnTo>
                        <a:pt x="1" y="58"/>
                      </a:lnTo>
                      <a:lnTo>
                        <a:pt x="3" y="70"/>
                      </a:lnTo>
                      <a:lnTo>
                        <a:pt x="5" y="79"/>
                      </a:lnTo>
                      <a:lnTo>
                        <a:pt x="11" y="85"/>
                      </a:lnTo>
                      <a:lnTo>
                        <a:pt x="17" y="90"/>
                      </a:lnTo>
                      <a:lnTo>
                        <a:pt x="33" y="88"/>
                      </a:lnTo>
                      <a:lnTo>
                        <a:pt x="53" y="87"/>
                      </a:lnTo>
                      <a:lnTo>
                        <a:pt x="69" y="81"/>
                      </a:lnTo>
                      <a:lnTo>
                        <a:pt x="77" y="74"/>
                      </a:lnTo>
                      <a:lnTo>
                        <a:pt x="86" y="49"/>
                      </a:lnTo>
                    </a:path>
                  </a:pathLst>
                </a:custGeom>
                <a:grpFill/>
                <a:ln w="1905" cap="rnd">
                  <a:noFill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nl-NL" sz="900" b="1" i="1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286" name="Freeform 284"/>
              <p:cNvSpPr>
                <a:spLocks/>
              </p:cNvSpPr>
              <p:nvPr/>
            </p:nvSpPr>
            <p:spPr bwMode="auto">
              <a:xfrm>
                <a:off x="1093" y="1478"/>
                <a:ext cx="1010" cy="688"/>
              </a:xfrm>
              <a:custGeom>
                <a:avLst/>
                <a:gdLst>
                  <a:gd name="T0" fmla="*/ 94 w 1182"/>
                  <a:gd name="T1" fmla="*/ 206 h 743"/>
                  <a:gd name="T2" fmla="*/ 96 w 1182"/>
                  <a:gd name="T3" fmla="*/ 216 h 743"/>
                  <a:gd name="T4" fmla="*/ 98 w 1182"/>
                  <a:gd name="T5" fmla="*/ 223 h 743"/>
                  <a:gd name="T6" fmla="*/ 103 w 1182"/>
                  <a:gd name="T7" fmla="*/ 217 h 743"/>
                  <a:gd name="T8" fmla="*/ 99 w 1182"/>
                  <a:gd name="T9" fmla="*/ 202 h 743"/>
                  <a:gd name="T10" fmla="*/ 99 w 1182"/>
                  <a:gd name="T11" fmla="*/ 194 h 743"/>
                  <a:gd name="T12" fmla="*/ 92 w 1182"/>
                  <a:gd name="T13" fmla="*/ 206 h 743"/>
                  <a:gd name="T14" fmla="*/ 103 w 1182"/>
                  <a:gd name="T15" fmla="*/ 188 h 743"/>
                  <a:gd name="T16" fmla="*/ 111 w 1182"/>
                  <a:gd name="T17" fmla="*/ 178 h 743"/>
                  <a:gd name="T18" fmla="*/ 110 w 1182"/>
                  <a:gd name="T19" fmla="*/ 161 h 743"/>
                  <a:gd name="T20" fmla="*/ 104 w 1182"/>
                  <a:gd name="T21" fmla="*/ 144 h 743"/>
                  <a:gd name="T22" fmla="*/ 101 w 1182"/>
                  <a:gd name="T23" fmla="*/ 114 h 743"/>
                  <a:gd name="T24" fmla="*/ 95 w 1182"/>
                  <a:gd name="T25" fmla="*/ 127 h 743"/>
                  <a:gd name="T26" fmla="*/ 93 w 1182"/>
                  <a:gd name="T27" fmla="*/ 110 h 743"/>
                  <a:gd name="T28" fmla="*/ 89 w 1182"/>
                  <a:gd name="T29" fmla="*/ 98 h 743"/>
                  <a:gd name="T30" fmla="*/ 83 w 1182"/>
                  <a:gd name="T31" fmla="*/ 105 h 743"/>
                  <a:gd name="T32" fmla="*/ 83 w 1182"/>
                  <a:gd name="T33" fmla="*/ 144 h 743"/>
                  <a:gd name="T34" fmla="*/ 81 w 1182"/>
                  <a:gd name="T35" fmla="*/ 159 h 743"/>
                  <a:gd name="T36" fmla="*/ 81 w 1182"/>
                  <a:gd name="T37" fmla="*/ 179 h 743"/>
                  <a:gd name="T38" fmla="*/ 77 w 1182"/>
                  <a:gd name="T39" fmla="*/ 173 h 743"/>
                  <a:gd name="T40" fmla="*/ 75 w 1182"/>
                  <a:gd name="T41" fmla="*/ 156 h 743"/>
                  <a:gd name="T42" fmla="*/ 68 w 1182"/>
                  <a:gd name="T43" fmla="*/ 147 h 743"/>
                  <a:gd name="T44" fmla="*/ 62 w 1182"/>
                  <a:gd name="T45" fmla="*/ 129 h 743"/>
                  <a:gd name="T46" fmla="*/ 62 w 1182"/>
                  <a:gd name="T47" fmla="*/ 106 h 743"/>
                  <a:gd name="T48" fmla="*/ 67 w 1182"/>
                  <a:gd name="T49" fmla="*/ 91 h 743"/>
                  <a:gd name="T50" fmla="*/ 70 w 1182"/>
                  <a:gd name="T51" fmla="*/ 78 h 743"/>
                  <a:gd name="T52" fmla="*/ 68 w 1182"/>
                  <a:gd name="T53" fmla="*/ 62 h 743"/>
                  <a:gd name="T54" fmla="*/ 75 w 1182"/>
                  <a:gd name="T55" fmla="*/ 59 h 743"/>
                  <a:gd name="T56" fmla="*/ 79 w 1182"/>
                  <a:gd name="T57" fmla="*/ 50 h 743"/>
                  <a:gd name="T58" fmla="*/ 79 w 1182"/>
                  <a:gd name="T59" fmla="*/ 35 h 743"/>
                  <a:gd name="T60" fmla="*/ 76 w 1182"/>
                  <a:gd name="T61" fmla="*/ 22 h 743"/>
                  <a:gd name="T62" fmla="*/ 73 w 1182"/>
                  <a:gd name="T63" fmla="*/ 44 h 743"/>
                  <a:gd name="T64" fmla="*/ 69 w 1182"/>
                  <a:gd name="T65" fmla="*/ 36 h 743"/>
                  <a:gd name="T66" fmla="*/ 67 w 1182"/>
                  <a:gd name="T67" fmla="*/ 26 h 743"/>
                  <a:gd name="T68" fmla="*/ 65 w 1182"/>
                  <a:gd name="T69" fmla="*/ 6 h 743"/>
                  <a:gd name="T70" fmla="*/ 62 w 1182"/>
                  <a:gd name="T71" fmla="*/ 6 h 743"/>
                  <a:gd name="T72" fmla="*/ 62 w 1182"/>
                  <a:gd name="T73" fmla="*/ 27 h 743"/>
                  <a:gd name="T74" fmla="*/ 64 w 1182"/>
                  <a:gd name="T75" fmla="*/ 38 h 743"/>
                  <a:gd name="T76" fmla="*/ 60 w 1182"/>
                  <a:gd name="T77" fmla="*/ 39 h 743"/>
                  <a:gd name="T78" fmla="*/ 56 w 1182"/>
                  <a:gd name="T79" fmla="*/ 47 h 743"/>
                  <a:gd name="T80" fmla="*/ 52 w 1182"/>
                  <a:gd name="T81" fmla="*/ 47 h 743"/>
                  <a:gd name="T82" fmla="*/ 48 w 1182"/>
                  <a:gd name="T83" fmla="*/ 38 h 743"/>
                  <a:gd name="T84" fmla="*/ 43 w 1182"/>
                  <a:gd name="T85" fmla="*/ 38 h 743"/>
                  <a:gd name="T86" fmla="*/ 43 w 1182"/>
                  <a:gd name="T87" fmla="*/ 57 h 743"/>
                  <a:gd name="T88" fmla="*/ 38 w 1182"/>
                  <a:gd name="T89" fmla="*/ 46 h 743"/>
                  <a:gd name="T90" fmla="*/ 36 w 1182"/>
                  <a:gd name="T91" fmla="*/ 35 h 743"/>
                  <a:gd name="T92" fmla="*/ 32 w 1182"/>
                  <a:gd name="T93" fmla="*/ 35 h 743"/>
                  <a:gd name="T94" fmla="*/ 23 w 1182"/>
                  <a:gd name="T95" fmla="*/ 19 h 743"/>
                  <a:gd name="T96" fmla="*/ 20 w 1182"/>
                  <a:gd name="T97" fmla="*/ 19 h 743"/>
                  <a:gd name="T98" fmla="*/ 17 w 1182"/>
                  <a:gd name="T99" fmla="*/ 20 h 743"/>
                  <a:gd name="T100" fmla="*/ 13 w 1182"/>
                  <a:gd name="T101" fmla="*/ 25 h 743"/>
                  <a:gd name="T102" fmla="*/ 0 w 1182"/>
                  <a:gd name="T103" fmla="*/ 22 h 743"/>
                  <a:gd name="T104" fmla="*/ 9 w 1182"/>
                  <a:gd name="T105" fmla="*/ 123 h 743"/>
                  <a:gd name="T106" fmla="*/ 15 w 1182"/>
                  <a:gd name="T107" fmla="*/ 164 h 743"/>
                  <a:gd name="T108" fmla="*/ 20 w 1182"/>
                  <a:gd name="T109" fmla="*/ 183 h 743"/>
                  <a:gd name="T110" fmla="*/ 64 w 1182"/>
                  <a:gd name="T111" fmla="*/ 200 h 743"/>
                  <a:gd name="T112" fmla="*/ 70 w 1182"/>
                  <a:gd name="T113" fmla="*/ 198 h 743"/>
                  <a:gd name="T114" fmla="*/ 74 w 1182"/>
                  <a:gd name="T115" fmla="*/ 211 h 743"/>
                  <a:gd name="T116" fmla="*/ 81 w 1182"/>
                  <a:gd name="T117" fmla="*/ 218 h 743"/>
                  <a:gd name="T118" fmla="*/ 78 w 1182"/>
                  <a:gd name="T119" fmla="*/ 223 h 743"/>
                  <a:gd name="T120" fmla="*/ 77 w 1182"/>
                  <a:gd name="T121" fmla="*/ 229 h 743"/>
                  <a:gd name="T122" fmla="*/ 78 w 1182"/>
                  <a:gd name="T123" fmla="*/ 233 h 743"/>
                  <a:gd name="T124" fmla="*/ 81 w 1182"/>
                  <a:gd name="T125" fmla="*/ 223 h 74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182"/>
                  <a:gd name="T190" fmla="*/ 0 h 743"/>
                  <a:gd name="T191" fmla="*/ 1182 w 1182"/>
                  <a:gd name="T192" fmla="*/ 743 h 74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182" h="743">
                    <a:moveTo>
                      <a:pt x="915" y="697"/>
                    </a:moveTo>
                    <a:lnTo>
                      <a:pt x="925" y="690"/>
                    </a:lnTo>
                    <a:lnTo>
                      <a:pt x="935" y="683"/>
                    </a:lnTo>
                    <a:lnTo>
                      <a:pt x="958" y="676"/>
                    </a:lnTo>
                    <a:lnTo>
                      <a:pt x="974" y="673"/>
                    </a:lnTo>
                    <a:lnTo>
                      <a:pt x="982" y="673"/>
                    </a:lnTo>
                    <a:lnTo>
                      <a:pt x="993" y="657"/>
                    </a:lnTo>
                    <a:lnTo>
                      <a:pt x="1002" y="650"/>
                    </a:lnTo>
                    <a:lnTo>
                      <a:pt x="1010" y="650"/>
                    </a:lnTo>
                    <a:lnTo>
                      <a:pt x="1011" y="653"/>
                    </a:lnTo>
                    <a:lnTo>
                      <a:pt x="1018" y="654"/>
                    </a:lnTo>
                    <a:lnTo>
                      <a:pt x="1021" y="657"/>
                    </a:lnTo>
                    <a:lnTo>
                      <a:pt x="1018" y="668"/>
                    </a:lnTo>
                    <a:lnTo>
                      <a:pt x="1010" y="685"/>
                    </a:lnTo>
                    <a:lnTo>
                      <a:pt x="1025" y="694"/>
                    </a:lnTo>
                    <a:lnTo>
                      <a:pt x="1037" y="693"/>
                    </a:lnTo>
                    <a:lnTo>
                      <a:pt x="1050" y="685"/>
                    </a:lnTo>
                    <a:lnTo>
                      <a:pt x="1058" y="686"/>
                    </a:lnTo>
                    <a:lnTo>
                      <a:pt x="1057" y="691"/>
                    </a:lnTo>
                    <a:lnTo>
                      <a:pt x="1048" y="699"/>
                    </a:lnTo>
                    <a:lnTo>
                      <a:pt x="1037" y="703"/>
                    </a:lnTo>
                    <a:lnTo>
                      <a:pt x="1035" y="710"/>
                    </a:lnTo>
                    <a:lnTo>
                      <a:pt x="1038" y="718"/>
                    </a:lnTo>
                    <a:lnTo>
                      <a:pt x="1065" y="712"/>
                    </a:lnTo>
                    <a:lnTo>
                      <a:pt x="1086" y="703"/>
                    </a:lnTo>
                    <a:lnTo>
                      <a:pt x="1091" y="700"/>
                    </a:lnTo>
                    <a:lnTo>
                      <a:pt x="1090" y="695"/>
                    </a:lnTo>
                    <a:lnTo>
                      <a:pt x="1084" y="691"/>
                    </a:lnTo>
                    <a:lnTo>
                      <a:pt x="1075" y="686"/>
                    </a:lnTo>
                    <a:lnTo>
                      <a:pt x="1065" y="677"/>
                    </a:lnTo>
                    <a:lnTo>
                      <a:pt x="1052" y="666"/>
                    </a:lnTo>
                    <a:lnTo>
                      <a:pt x="1049" y="659"/>
                    </a:lnTo>
                    <a:lnTo>
                      <a:pt x="1048" y="655"/>
                    </a:lnTo>
                    <a:lnTo>
                      <a:pt x="1051" y="648"/>
                    </a:lnTo>
                    <a:lnTo>
                      <a:pt x="1050" y="641"/>
                    </a:lnTo>
                    <a:lnTo>
                      <a:pt x="1045" y="640"/>
                    </a:lnTo>
                    <a:lnTo>
                      <a:pt x="1040" y="641"/>
                    </a:lnTo>
                    <a:lnTo>
                      <a:pt x="1040" y="636"/>
                    </a:lnTo>
                    <a:lnTo>
                      <a:pt x="1049" y="635"/>
                    </a:lnTo>
                    <a:lnTo>
                      <a:pt x="1055" y="630"/>
                    </a:lnTo>
                    <a:lnTo>
                      <a:pt x="1058" y="623"/>
                    </a:lnTo>
                    <a:lnTo>
                      <a:pt x="1055" y="617"/>
                    </a:lnTo>
                    <a:lnTo>
                      <a:pt x="1049" y="616"/>
                    </a:lnTo>
                    <a:lnTo>
                      <a:pt x="1040" y="619"/>
                    </a:lnTo>
                    <a:lnTo>
                      <a:pt x="1022" y="622"/>
                    </a:lnTo>
                    <a:lnTo>
                      <a:pt x="1011" y="629"/>
                    </a:lnTo>
                    <a:lnTo>
                      <a:pt x="1001" y="636"/>
                    </a:lnTo>
                    <a:lnTo>
                      <a:pt x="991" y="646"/>
                    </a:lnTo>
                    <a:lnTo>
                      <a:pt x="979" y="655"/>
                    </a:lnTo>
                    <a:lnTo>
                      <a:pt x="963" y="663"/>
                    </a:lnTo>
                    <a:lnTo>
                      <a:pt x="1003" y="616"/>
                    </a:lnTo>
                    <a:lnTo>
                      <a:pt x="1023" y="603"/>
                    </a:lnTo>
                    <a:lnTo>
                      <a:pt x="1038" y="596"/>
                    </a:lnTo>
                    <a:lnTo>
                      <a:pt x="1051" y="594"/>
                    </a:lnTo>
                    <a:lnTo>
                      <a:pt x="1071" y="596"/>
                    </a:lnTo>
                    <a:lnTo>
                      <a:pt x="1094" y="596"/>
                    </a:lnTo>
                    <a:lnTo>
                      <a:pt x="1120" y="594"/>
                    </a:lnTo>
                    <a:lnTo>
                      <a:pt x="1135" y="590"/>
                    </a:lnTo>
                    <a:lnTo>
                      <a:pt x="1142" y="583"/>
                    </a:lnTo>
                    <a:lnTo>
                      <a:pt x="1143" y="576"/>
                    </a:lnTo>
                    <a:lnTo>
                      <a:pt x="1152" y="566"/>
                    </a:lnTo>
                    <a:lnTo>
                      <a:pt x="1159" y="563"/>
                    </a:lnTo>
                    <a:lnTo>
                      <a:pt x="1168" y="564"/>
                    </a:lnTo>
                    <a:lnTo>
                      <a:pt x="1175" y="558"/>
                    </a:lnTo>
                    <a:lnTo>
                      <a:pt x="1181" y="548"/>
                    </a:lnTo>
                    <a:lnTo>
                      <a:pt x="1181" y="538"/>
                    </a:lnTo>
                    <a:lnTo>
                      <a:pt x="1178" y="527"/>
                    </a:lnTo>
                    <a:lnTo>
                      <a:pt x="1173" y="519"/>
                    </a:lnTo>
                    <a:lnTo>
                      <a:pt x="1168" y="516"/>
                    </a:lnTo>
                    <a:lnTo>
                      <a:pt x="1162" y="513"/>
                    </a:lnTo>
                    <a:lnTo>
                      <a:pt x="1157" y="499"/>
                    </a:lnTo>
                    <a:lnTo>
                      <a:pt x="1155" y="496"/>
                    </a:lnTo>
                    <a:lnTo>
                      <a:pt x="1135" y="496"/>
                    </a:lnTo>
                    <a:lnTo>
                      <a:pt x="1126" y="500"/>
                    </a:lnTo>
                    <a:lnTo>
                      <a:pt x="1122" y="496"/>
                    </a:lnTo>
                    <a:lnTo>
                      <a:pt x="1105" y="448"/>
                    </a:lnTo>
                    <a:lnTo>
                      <a:pt x="1105" y="455"/>
                    </a:lnTo>
                    <a:lnTo>
                      <a:pt x="1105" y="457"/>
                    </a:lnTo>
                    <a:lnTo>
                      <a:pt x="1105" y="454"/>
                    </a:lnTo>
                    <a:lnTo>
                      <a:pt x="1100" y="439"/>
                    </a:lnTo>
                    <a:lnTo>
                      <a:pt x="1089" y="418"/>
                    </a:lnTo>
                    <a:lnTo>
                      <a:pt x="1071" y="390"/>
                    </a:lnTo>
                    <a:lnTo>
                      <a:pt x="1066" y="374"/>
                    </a:lnTo>
                    <a:lnTo>
                      <a:pt x="1058" y="367"/>
                    </a:lnTo>
                    <a:lnTo>
                      <a:pt x="1052" y="367"/>
                    </a:lnTo>
                    <a:lnTo>
                      <a:pt x="1050" y="369"/>
                    </a:lnTo>
                    <a:lnTo>
                      <a:pt x="1050" y="385"/>
                    </a:lnTo>
                    <a:lnTo>
                      <a:pt x="1042" y="395"/>
                    </a:lnTo>
                    <a:lnTo>
                      <a:pt x="1030" y="401"/>
                    </a:lnTo>
                    <a:lnTo>
                      <a:pt x="1013" y="406"/>
                    </a:lnTo>
                    <a:lnTo>
                      <a:pt x="1002" y="404"/>
                    </a:lnTo>
                    <a:lnTo>
                      <a:pt x="997" y="399"/>
                    </a:lnTo>
                    <a:lnTo>
                      <a:pt x="996" y="395"/>
                    </a:lnTo>
                    <a:lnTo>
                      <a:pt x="991" y="385"/>
                    </a:lnTo>
                    <a:lnTo>
                      <a:pt x="991" y="375"/>
                    </a:lnTo>
                    <a:lnTo>
                      <a:pt x="993" y="364"/>
                    </a:lnTo>
                    <a:lnTo>
                      <a:pt x="988" y="351"/>
                    </a:lnTo>
                    <a:lnTo>
                      <a:pt x="991" y="347"/>
                    </a:lnTo>
                    <a:lnTo>
                      <a:pt x="991" y="344"/>
                    </a:lnTo>
                    <a:lnTo>
                      <a:pt x="988" y="339"/>
                    </a:lnTo>
                    <a:lnTo>
                      <a:pt x="974" y="330"/>
                    </a:lnTo>
                    <a:lnTo>
                      <a:pt x="964" y="323"/>
                    </a:lnTo>
                    <a:lnTo>
                      <a:pt x="958" y="313"/>
                    </a:lnTo>
                    <a:lnTo>
                      <a:pt x="949" y="310"/>
                    </a:lnTo>
                    <a:lnTo>
                      <a:pt x="939" y="309"/>
                    </a:lnTo>
                    <a:lnTo>
                      <a:pt x="896" y="306"/>
                    </a:lnTo>
                    <a:lnTo>
                      <a:pt x="889" y="304"/>
                    </a:lnTo>
                    <a:lnTo>
                      <a:pt x="884" y="304"/>
                    </a:lnTo>
                    <a:lnTo>
                      <a:pt x="876" y="311"/>
                    </a:lnTo>
                    <a:lnTo>
                      <a:pt x="873" y="321"/>
                    </a:lnTo>
                    <a:lnTo>
                      <a:pt x="870" y="324"/>
                    </a:lnTo>
                    <a:lnTo>
                      <a:pt x="870" y="331"/>
                    </a:lnTo>
                    <a:lnTo>
                      <a:pt x="871" y="340"/>
                    </a:lnTo>
                    <a:lnTo>
                      <a:pt x="876" y="353"/>
                    </a:lnTo>
                    <a:lnTo>
                      <a:pt x="879" y="364"/>
                    </a:lnTo>
                    <a:lnTo>
                      <a:pt x="865" y="404"/>
                    </a:lnTo>
                    <a:lnTo>
                      <a:pt x="871" y="417"/>
                    </a:lnTo>
                    <a:lnTo>
                      <a:pt x="876" y="435"/>
                    </a:lnTo>
                    <a:lnTo>
                      <a:pt x="883" y="459"/>
                    </a:lnTo>
                    <a:lnTo>
                      <a:pt x="881" y="471"/>
                    </a:lnTo>
                    <a:lnTo>
                      <a:pt x="876" y="476"/>
                    </a:lnTo>
                    <a:lnTo>
                      <a:pt x="871" y="481"/>
                    </a:lnTo>
                    <a:lnTo>
                      <a:pt x="866" y="490"/>
                    </a:lnTo>
                    <a:lnTo>
                      <a:pt x="859" y="495"/>
                    </a:lnTo>
                    <a:lnTo>
                      <a:pt x="850" y="500"/>
                    </a:lnTo>
                    <a:lnTo>
                      <a:pt x="853" y="505"/>
                    </a:lnTo>
                    <a:lnTo>
                      <a:pt x="853" y="516"/>
                    </a:lnTo>
                    <a:lnTo>
                      <a:pt x="853" y="529"/>
                    </a:lnTo>
                    <a:lnTo>
                      <a:pt x="854" y="539"/>
                    </a:lnTo>
                    <a:lnTo>
                      <a:pt x="857" y="546"/>
                    </a:lnTo>
                    <a:lnTo>
                      <a:pt x="863" y="552"/>
                    </a:lnTo>
                    <a:lnTo>
                      <a:pt x="861" y="560"/>
                    </a:lnTo>
                    <a:lnTo>
                      <a:pt x="857" y="567"/>
                    </a:lnTo>
                    <a:lnTo>
                      <a:pt x="853" y="574"/>
                    </a:lnTo>
                    <a:lnTo>
                      <a:pt x="844" y="581"/>
                    </a:lnTo>
                    <a:lnTo>
                      <a:pt x="837" y="578"/>
                    </a:lnTo>
                    <a:lnTo>
                      <a:pt x="831" y="571"/>
                    </a:lnTo>
                    <a:lnTo>
                      <a:pt x="826" y="559"/>
                    </a:lnTo>
                    <a:lnTo>
                      <a:pt x="823" y="555"/>
                    </a:lnTo>
                    <a:lnTo>
                      <a:pt x="815" y="550"/>
                    </a:lnTo>
                    <a:lnTo>
                      <a:pt x="811" y="546"/>
                    </a:lnTo>
                    <a:lnTo>
                      <a:pt x="811" y="539"/>
                    </a:lnTo>
                    <a:lnTo>
                      <a:pt x="807" y="532"/>
                    </a:lnTo>
                    <a:lnTo>
                      <a:pt x="805" y="526"/>
                    </a:lnTo>
                    <a:lnTo>
                      <a:pt x="804" y="517"/>
                    </a:lnTo>
                    <a:lnTo>
                      <a:pt x="801" y="500"/>
                    </a:lnTo>
                    <a:lnTo>
                      <a:pt x="793" y="492"/>
                    </a:lnTo>
                    <a:lnTo>
                      <a:pt x="785" y="490"/>
                    </a:lnTo>
                    <a:lnTo>
                      <a:pt x="783" y="490"/>
                    </a:lnTo>
                    <a:lnTo>
                      <a:pt x="772" y="486"/>
                    </a:lnTo>
                    <a:lnTo>
                      <a:pt x="757" y="486"/>
                    </a:lnTo>
                    <a:lnTo>
                      <a:pt x="740" y="490"/>
                    </a:lnTo>
                    <a:lnTo>
                      <a:pt x="719" y="482"/>
                    </a:lnTo>
                    <a:lnTo>
                      <a:pt x="707" y="468"/>
                    </a:lnTo>
                    <a:lnTo>
                      <a:pt x="701" y="457"/>
                    </a:lnTo>
                    <a:lnTo>
                      <a:pt x="700" y="453"/>
                    </a:lnTo>
                    <a:lnTo>
                      <a:pt x="691" y="438"/>
                    </a:lnTo>
                    <a:lnTo>
                      <a:pt x="684" y="429"/>
                    </a:lnTo>
                    <a:lnTo>
                      <a:pt x="674" y="423"/>
                    </a:lnTo>
                    <a:lnTo>
                      <a:pt x="670" y="411"/>
                    </a:lnTo>
                    <a:lnTo>
                      <a:pt x="666" y="408"/>
                    </a:lnTo>
                    <a:lnTo>
                      <a:pt x="657" y="410"/>
                    </a:lnTo>
                    <a:lnTo>
                      <a:pt x="646" y="404"/>
                    </a:lnTo>
                    <a:lnTo>
                      <a:pt x="639" y="394"/>
                    </a:lnTo>
                    <a:lnTo>
                      <a:pt x="637" y="382"/>
                    </a:lnTo>
                    <a:lnTo>
                      <a:pt x="638" y="373"/>
                    </a:lnTo>
                    <a:lnTo>
                      <a:pt x="641" y="363"/>
                    </a:lnTo>
                    <a:lnTo>
                      <a:pt x="657" y="340"/>
                    </a:lnTo>
                    <a:lnTo>
                      <a:pt x="677" y="314"/>
                    </a:lnTo>
                    <a:lnTo>
                      <a:pt x="687" y="311"/>
                    </a:lnTo>
                    <a:lnTo>
                      <a:pt x="691" y="306"/>
                    </a:lnTo>
                    <a:lnTo>
                      <a:pt x="697" y="300"/>
                    </a:lnTo>
                    <a:lnTo>
                      <a:pt x="694" y="294"/>
                    </a:lnTo>
                    <a:lnTo>
                      <a:pt x="697" y="291"/>
                    </a:lnTo>
                    <a:lnTo>
                      <a:pt x="700" y="290"/>
                    </a:lnTo>
                    <a:lnTo>
                      <a:pt x="707" y="288"/>
                    </a:lnTo>
                    <a:lnTo>
                      <a:pt x="716" y="291"/>
                    </a:lnTo>
                    <a:lnTo>
                      <a:pt x="727" y="295"/>
                    </a:lnTo>
                    <a:lnTo>
                      <a:pt x="733" y="291"/>
                    </a:lnTo>
                    <a:lnTo>
                      <a:pt x="736" y="279"/>
                    </a:lnTo>
                    <a:lnTo>
                      <a:pt x="737" y="263"/>
                    </a:lnTo>
                    <a:lnTo>
                      <a:pt x="739" y="248"/>
                    </a:lnTo>
                    <a:lnTo>
                      <a:pt x="745" y="236"/>
                    </a:lnTo>
                    <a:lnTo>
                      <a:pt x="755" y="223"/>
                    </a:lnTo>
                    <a:lnTo>
                      <a:pt x="758" y="215"/>
                    </a:lnTo>
                    <a:lnTo>
                      <a:pt x="757" y="212"/>
                    </a:lnTo>
                    <a:lnTo>
                      <a:pt x="754" y="213"/>
                    </a:lnTo>
                    <a:lnTo>
                      <a:pt x="723" y="197"/>
                    </a:lnTo>
                    <a:lnTo>
                      <a:pt x="723" y="194"/>
                    </a:lnTo>
                    <a:lnTo>
                      <a:pt x="725" y="193"/>
                    </a:lnTo>
                    <a:lnTo>
                      <a:pt x="735" y="193"/>
                    </a:lnTo>
                    <a:lnTo>
                      <a:pt x="750" y="196"/>
                    </a:lnTo>
                    <a:lnTo>
                      <a:pt x="758" y="195"/>
                    </a:lnTo>
                    <a:lnTo>
                      <a:pt x="769" y="196"/>
                    </a:lnTo>
                    <a:lnTo>
                      <a:pt x="783" y="200"/>
                    </a:lnTo>
                    <a:lnTo>
                      <a:pt x="791" y="188"/>
                    </a:lnTo>
                    <a:lnTo>
                      <a:pt x="798" y="193"/>
                    </a:lnTo>
                    <a:lnTo>
                      <a:pt x="807" y="192"/>
                    </a:lnTo>
                    <a:lnTo>
                      <a:pt x="816" y="188"/>
                    </a:lnTo>
                    <a:lnTo>
                      <a:pt x="821" y="177"/>
                    </a:lnTo>
                    <a:lnTo>
                      <a:pt x="826" y="170"/>
                    </a:lnTo>
                    <a:lnTo>
                      <a:pt x="831" y="167"/>
                    </a:lnTo>
                    <a:lnTo>
                      <a:pt x="835" y="158"/>
                    </a:lnTo>
                    <a:lnTo>
                      <a:pt x="835" y="148"/>
                    </a:lnTo>
                    <a:lnTo>
                      <a:pt x="831" y="139"/>
                    </a:lnTo>
                    <a:lnTo>
                      <a:pt x="818" y="130"/>
                    </a:lnTo>
                    <a:lnTo>
                      <a:pt x="816" y="121"/>
                    </a:lnTo>
                    <a:lnTo>
                      <a:pt x="818" y="115"/>
                    </a:lnTo>
                    <a:lnTo>
                      <a:pt x="826" y="112"/>
                    </a:lnTo>
                    <a:lnTo>
                      <a:pt x="832" y="112"/>
                    </a:lnTo>
                    <a:lnTo>
                      <a:pt x="835" y="109"/>
                    </a:lnTo>
                    <a:lnTo>
                      <a:pt x="835" y="100"/>
                    </a:lnTo>
                    <a:lnTo>
                      <a:pt x="828" y="95"/>
                    </a:lnTo>
                    <a:lnTo>
                      <a:pt x="823" y="93"/>
                    </a:lnTo>
                    <a:lnTo>
                      <a:pt x="821" y="95"/>
                    </a:lnTo>
                    <a:lnTo>
                      <a:pt x="817" y="71"/>
                    </a:lnTo>
                    <a:lnTo>
                      <a:pt x="802" y="71"/>
                    </a:lnTo>
                    <a:lnTo>
                      <a:pt x="789" y="68"/>
                    </a:lnTo>
                    <a:lnTo>
                      <a:pt x="793" y="98"/>
                    </a:lnTo>
                    <a:lnTo>
                      <a:pt x="787" y="104"/>
                    </a:lnTo>
                    <a:lnTo>
                      <a:pt x="782" y="114"/>
                    </a:lnTo>
                    <a:lnTo>
                      <a:pt x="775" y="130"/>
                    </a:lnTo>
                    <a:lnTo>
                      <a:pt x="771" y="137"/>
                    </a:lnTo>
                    <a:lnTo>
                      <a:pt x="765" y="138"/>
                    </a:lnTo>
                    <a:lnTo>
                      <a:pt x="755" y="130"/>
                    </a:lnTo>
                    <a:lnTo>
                      <a:pt x="750" y="97"/>
                    </a:lnTo>
                    <a:lnTo>
                      <a:pt x="748" y="92"/>
                    </a:lnTo>
                    <a:lnTo>
                      <a:pt x="746" y="92"/>
                    </a:lnTo>
                    <a:lnTo>
                      <a:pt x="743" y="100"/>
                    </a:lnTo>
                    <a:lnTo>
                      <a:pt x="733" y="112"/>
                    </a:lnTo>
                    <a:lnTo>
                      <a:pt x="727" y="114"/>
                    </a:lnTo>
                    <a:lnTo>
                      <a:pt x="724" y="104"/>
                    </a:lnTo>
                    <a:lnTo>
                      <a:pt x="723" y="96"/>
                    </a:lnTo>
                    <a:lnTo>
                      <a:pt x="718" y="95"/>
                    </a:lnTo>
                    <a:lnTo>
                      <a:pt x="710" y="98"/>
                    </a:lnTo>
                    <a:lnTo>
                      <a:pt x="700" y="94"/>
                    </a:lnTo>
                    <a:lnTo>
                      <a:pt x="694" y="89"/>
                    </a:lnTo>
                    <a:lnTo>
                      <a:pt x="699" y="83"/>
                    </a:lnTo>
                    <a:lnTo>
                      <a:pt x="701" y="71"/>
                    </a:lnTo>
                    <a:lnTo>
                      <a:pt x="701" y="57"/>
                    </a:lnTo>
                    <a:lnTo>
                      <a:pt x="698" y="53"/>
                    </a:lnTo>
                    <a:lnTo>
                      <a:pt x="696" y="48"/>
                    </a:lnTo>
                    <a:lnTo>
                      <a:pt x="694" y="40"/>
                    </a:lnTo>
                    <a:lnTo>
                      <a:pt x="693" y="31"/>
                    </a:lnTo>
                    <a:lnTo>
                      <a:pt x="686" y="20"/>
                    </a:lnTo>
                    <a:lnTo>
                      <a:pt x="674" y="6"/>
                    </a:lnTo>
                    <a:lnTo>
                      <a:pt x="670" y="0"/>
                    </a:lnTo>
                    <a:lnTo>
                      <a:pt x="665" y="0"/>
                    </a:lnTo>
                    <a:lnTo>
                      <a:pt x="659" y="3"/>
                    </a:lnTo>
                    <a:lnTo>
                      <a:pt x="652" y="5"/>
                    </a:lnTo>
                    <a:lnTo>
                      <a:pt x="650" y="12"/>
                    </a:lnTo>
                    <a:lnTo>
                      <a:pt x="649" y="23"/>
                    </a:lnTo>
                    <a:lnTo>
                      <a:pt x="638" y="32"/>
                    </a:lnTo>
                    <a:lnTo>
                      <a:pt x="635" y="41"/>
                    </a:lnTo>
                    <a:lnTo>
                      <a:pt x="636" y="50"/>
                    </a:lnTo>
                    <a:lnTo>
                      <a:pt x="639" y="69"/>
                    </a:lnTo>
                    <a:lnTo>
                      <a:pt x="642" y="76"/>
                    </a:lnTo>
                    <a:lnTo>
                      <a:pt x="649" y="80"/>
                    </a:lnTo>
                    <a:lnTo>
                      <a:pt x="659" y="85"/>
                    </a:lnTo>
                    <a:lnTo>
                      <a:pt x="664" y="86"/>
                    </a:lnTo>
                    <a:lnTo>
                      <a:pt x="659" y="93"/>
                    </a:lnTo>
                    <a:lnTo>
                      <a:pt x="657" y="98"/>
                    </a:lnTo>
                    <a:lnTo>
                      <a:pt x="661" y="107"/>
                    </a:lnTo>
                    <a:lnTo>
                      <a:pt x="674" y="114"/>
                    </a:lnTo>
                    <a:lnTo>
                      <a:pt x="677" y="115"/>
                    </a:lnTo>
                    <a:lnTo>
                      <a:pt x="679" y="118"/>
                    </a:lnTo>
                    <a:lnTo>
                      <a:pt x="680" y="122"/>
                    </a:lnTo>
                    <a:lnTo>
                      <a:pt x="677" y="128"/>
                    </a:lnTo>
                    <a:lnTo>
                      <a:pt x="659" y="141"/>
                    </a:lnTo>
                    <a:lnTo>
                      <a:pt x="640" y="149"/>
                    </a:lnTo>
                    <a:lnTo>
                      <a:pt x="628" y="148"/>
                    </a:lnTo>
                    <a:lnTo>
                      <a:pt x="628" y="146"/>
                    </a:lnTo>
                    <a:lnTo>
                      <a:pt x="631" y="123"/>
                    </a:lnTo>
                    <a:lnTo>
                      <a:pt x="612" y="123"/>
                    </a:lnTo>
                    <a:lnTo>
                      <a:pt x="603" y="122"/>
                    </a:lnTo>
                    <a:lnTo>
                      <a:pt x="599" y="124"/>
                    </a:lnTo>
                    <a:lnTo>
                      <a:pt x="597" y="127"/>
                    </a:lnTo>
                    <a:lnTo>
                      <a:pt x="597" y="146"/>
                    </a:lnTo>
                    <a:lnTo>
                      <a:pt x="593" y="151"/>
                    </a:lnTo>
                    <a:lnTo>
                      <a:pt x="587" y="149"/>
                    </a:lnTo>
                    <a:lnTo>
                      <a:pt x="584" y="148"/>
                    </a:lnTo>
                    <a:lnTo>
                      <a:pt x="576" y="142"/>
                    </a:lnTo>
                    <a:lnTo>
                      <a:pt x="569" y="142"/>
                    </a:lnTo>
                    <a:lnTo>
                      <a:pt x="563" y="146"/>
                    </a:lnTo>
                    <a:lnTo>
                      <a:pt x="553" y="152"/>
                    </a:lnTo>
                    <a:lnTo>
                      <a:pt x="544" y="151"/>
                    </a:lnTo>
                    <a:lnTo>
                      <a:pt x="541" y="147"/>
                    </a:lnTo>
                    <a:lnTo>
                      <a:pt x="540" y="145"/>
                    </a:lnTo>
                    <a:lnTo>
                      <a:pt x="533" y="134"/>
                    </a:lnTo>
                    <a:lnTo>
                      <a:pt x="528" y="131"/>
                    </a:lnTo>
                    <a:lnTo>
                      <a:pt x="520" y="134"/>
                    </a:lnTo>
                    <a:lnTo>
                      <a:pt x="506" y="129"/>
                    </a:lnTo>
                    <a:lnTo>
                      <a:pt x="502" y="124"/>
                    </a:lnTo>
                    <a:lnTo>
                      <a:pt x="501" y="118"/>
                    </a:lnTo>
                    <a:lnTo>
                      <a:pt x="496" y="109"/>
                    </a:lnTo>
                    <a:lnTo>
                      <a:pt x="492" y="106"/>
                    </a:lnTo>
                    <a:lnTo>
                      <a:pt x="484" y="109"/>
                    </a:lnTo>
                    <a:lnTo>
                      <a:pt x="472" y="109"/>
                    </a:lnTo>
                    <a:lnTo>
                      <a:pt x="465" y="111"/>
                    </a:lnTo>
                    <a:lnTo>
                      <a:pt x="460" y="115"/>
                    </a:lnTo>
                    <a:lnTo>
                      <a:pt x="457" y="120"/>
                    </a:lnTo>
                    <a:lnTo>
                      <a:pt x="457" y="134"/>
                    </a:lnTo>
                    <a:lnTo>
                      <a:pt x="463" y="139"/>
                    </a:lnTo>
                    <a:lnTo>
                      <a:pt x="463" y="145"/>
                    </a:lnTo>
                    <a:lnTo>
                      <a:pt x="457" y="151"/>
                    </a:lnTo>
                    <a:lnTo>
                      <a:pt x="457" y="176"/>
                    </a:lnTo>
                    <a:lnTo>
                      <a:pt x="453" y="185"/>
                    </a:lnTo>
                    <a:lnTo>
                      <a:pt x="453" y="183"/>
                    </a:lnTo>
                    <a:lnTo>
                      <a:pt x="438" y="156"/>
                    </a:lnTo>
                    <a:lnTo>
                      <a:pt x="426" y="136"/>
                    </a:lnTo>
                    <a:lnTo>
                      <a:pt x="423" y="136"/>
                    </a:lnTo>
                    <a:lnTo>
                      <a:pt x="418" y="140"/>
                    </a:lnTo>
                    <a:lnTo>
                      <a:pt x="414" y="149"/>
                    </a:lnTo>
                    <a:lnTo>
                      <a:pt x="406" y="146"/>
                    </a:lnTo>
                    <a:lnTo>
                      <a:pt x="397" y="146"/>
                    </a:lnTo>
                    <a:lnTo>
                      <a:pt x="386" y="148"/>
                    </a:lnTo>
                    <a:lnTo>
                      <a:pt x="367" y="146"/>
                    </a:lnTo>
                    <a:lnTo>
                      <a:pt x="364" y="143"/>
                    </a:lnTo>
                    <a:lnTo>
                      <a:pt x="363" y="141"/>
                    </a:lnTo>
                    <a:lnTo>
                      <a:pt x="369" y="136"/>
                    </a:lnTo>
                    <a:lnTo>
                      <a:pt x="377" y="120"/>
                    </a:lnTo>
                    <a:lnTo>
                      <a:pt x="376" y="111"/>
                    </a:lnTo>
                    <a:lnTo>
                      <a:pt x="369" y="106"/>
                    </a:lnTo>
                    <a:lnTo>
                      <a:pt x="366" y="105"/>
                    </a:lnTo>
                    <a:lnTo>
                      <a:pt x="356" y="97"/>
                    </a:lnTo>
                    <a:lnTo>
                      <a:pt x="353" y="97"/>
                    </a:lnTo>
                    <a:lnTo>
                      <a:pt x="353" y="104"/>
                    </a:lnTo>
                    <a:lnTo>
                      <a:pt x="353" y="111"/>
                    </a:lnTo>
                    <a:lnTo>
                      <a:pt x="348" y="111"/>
                    </a:lnTo>
                    <a:lnTo>
                      <a:pt x="342" y="106"/>
                    </a:lnTo>
                    <a:lnTo>
                      <a:pt x="323" y="92"/>
                    </a:lnTo>
                    <a:lnTo>
                      <a:pt x="304" y="82"/>
                    </a:lnTo>
                    <a:lnTo>
                      <a:pt x="284" y="74"/>
                    </a:lnTo>
                    <a:lnTo>
                      <a:pt x="256" y="68"/>
                    </a:lnTo>
                    <a:lnTo>
                      <a:pt x="251" y="65"/>
                    </a:lnTo>
                    <a:lnTo>
                      <a:pt x="246" y="60"/>
                    </a:lnTo>
                    <a:lnTo>
                      <a:pt x="241" y="59"/>
                    </a:lnTo>
                    <a:lnTo>
                      <a:pt x="238" y="65"/>
                    </a:lnTo>
                    <a:lnTo>
                      <a:pt x="239" y="76"/>
                    </a:lnTo>
                    <a:lnTo>
                      <a:pt x="236" y="80"/>
                    </a:lnTo>
                    <a:lnTo>
                      <a:pt x="233" y="82"/>
                    </a:lnTo>
                    <a:lnTo>
                      <a:pt x="229" y="78"/>
                    </a:lnTo>
                    <a:lnTo>
                      <a:pt x="217" y="59"/>
                    </a:lnTo>
                    <a:lnTo>
                      <a:pt x="206" y="47"/>
                    </a:lnTo>
                    <a:lnTo>
                      <a:pt x="196" y="41"/>
                    </a:lnTo>
                    <a:lnTo>
                      <a:pt x="193" y="43"/>
                    </a:lnTo>
                    <a:lnTo>
                      <a:pt x="193" y="46"/>
                    </a:lnTo>
                    <a:lnTo>
                      <a:pt x="197" y="55"/>
                    </a:lnTo>
                    <a:lnTo>
                      <a:pt x="192" y="65"/>
                    </a:lnTo>
                    <a:lnTo>
                      <a:pt x="186" y="65"/>
                    </a:lnTo>
                    <a:lnTo>
                      <a:pt x="179" y="59"/>
                    </a:lnTo>
                    <a:lnTo>
                      <a:pt x="172" y="56"/>
                    </a:lnTo>
                    <a:lnTo>
                      <a:pt x="167" y="57"/>
                    </a:lnTo>
                    <a:lnTo>
                      <a:pt x="161" y="62"/>
                    </a:lnTo>
                    <a:lnTo>
                      <a:pt x="145" y="76"/>
                    </a:lnTo>
                    <a:lnTo>
                      <a:pt x="140" y="76"/>
                    </a:lnTo>
                    <a:lnTo>
                      <a:pt x="131" y="78"/>
                    </a:lnTo>
                    <a:lnTo>
                      <a:pt x="116" y="86"/>
                    </a:lnTo>
                    <a:lnTo>
                      <a:pt x="101" y="98"/>
                    </a:lnTo>
                    <a:lnTo>
                      <a:pt x="82" y="107"/>
                    </a:lnTo>
                    <a:lnTo>
                      <a:pt x="72" y="104"/>
                    </a:lnTo>
                    <a:lnTo>
                      <a:pt x="35" y="80"/>
                    </a:lnTo>
                    <a:lnTo>
                      <a:pt x="13" y="75"/>
                    </a:lnTo>
                    <a:lnTo>
                      <a:pt x="0" y="69"/>
                    </a:lnTo>
                    <a:lnTo>
                      <a:pt x="0" y="360"/>
                    </a:lnTo>
                    <a:lnTo>
                      <a:pt x="14" y="363"/>
                    </a:lnTo>
                    <a:lnTo>
                      <a:pt x="43" y="382"/>
                    </a:lnTo>
                    <a:lnTo>
                      <a:pt x="65" y="397"/>
                    </a:lnTo>
                    <a:lnTo>
                      <a:pt x="80" y="391"/>
                    </a:lnTo>
                    <a:lnTo>
                      <a:pt x="89" y="385"/>
                    </a:lnTo>
                    <a:lnTo>
                      <a:pt x="103" y="396"/>
                    </a:lnTo>
                    <a:lnTo>
                      <a:pt x="120" y="418"/>
                    </a:lnTo>
                    <a:lnTo>
                      <a:pt x="142" y="448"/>
                    </a:lnTo>
                    <a:lnTo>
                      <a:pt x="150" y="459"/>
                    </a:lnTo>
                    <a:lnTo>
                      <a:pt x="158" y="468"/>
                    </a:lnTo>
                    <a:lnTo>
                      <a:pt x="167" y="475"/>
                    </a:lnTo>
                    <a:lnTo>
                      <a:pt x="164" y="499"/>
                    </a:lnTo>
                    <a:lnTo>
                      <a:pt x="158" y="517"/>
                    </a:lnTo>
                    <a:lnTo>
                      <a:pt x="158" y="525"/>
                    </a:lnTo>
                    <a:lnTo>
                      <a:pt x="160" y="530"/>
                    </a:lnTo>
                    <a:lnTo>
                      <a:pt x="163" y="536"/>
                    </a:lnTo>
                    <a:lnTo>
                      <a:pt x="172" y="544"/>
                    </a:lnTo>
                    <a:lnTo>
                      <a:pt x="180" y="554"/>
                    </a:lnTo>
                    <a:lnTo>
                      <a:pt x="186" y="567"/>
                    </a:lnTo>
                    <a:lnTo>
                      <a:pt x="202" y="581"/>
                    </a:lnTo>
                    <a:lnTo>
                      <a:pt x="217" y="590"/>
                    </a:lnTo>
                    <a:lnTo>
                      <a:pt x="232" y="596"/>
                    </a:lnTo>
                    <a:lnTo>
                      <a:pt x="246" y="613"/>
                    </a:lnTo>
                    <a:lnTo>
                      <a:pt x="249" y="622"/>
                    </a:lnTo>
                    <a:lnTo>
                      <a:pt x="639" y="622"/>
                    </a:lnTo>
                    <a:lnTo>
                      <a:pt x="651" y="632"/>
                    </a:lnTo>
                    <a:lnTo>
                      <a:pt x="677" y="634"/>
                    </a:lnTo>
                    <a:lnTo>
                      <a:pt x="681" y="639"/>
                    </a:lnTo>
                    <a:lnTo>
                      <a:pt x="688" y="641"/>
                    </a:lnTo>
                    <a:lnTo>
                      <a:pt x="697" y="641"/>
                    </a:lnTo>
                    <a:lnTo>
                      <a:pt x="715" y="635"/>
                    </a:lnTo>
                    <a:lnTo>
                      <a:pt x="723" y="630"/>
                    </a:lnTo>
                    <a:lnTo>
                      <a:pt x="732" y="627"/>
                    </a:lnTo>
                    <a:lnTo>
                      <a:pt x="739" y="627"/>
                    </a:lnTo>
                    <a:lnTo>
                      <a:pt x="753" y="632"/>
                    </a:lnTo>
                    <a:lnTo>
                      <a:pt x="762" y="638"/>
                    </a:lnTo>
                    <a:lnTo>
                      <a:pt x="764" y="641"/>
                    </a:lnTo>
                    <a:lnTo>
                      <a:pt x="778" y="644"/>
                    </a:lnTo>
                    <a:lnTo>
                      <a:pt x="783" y="648"/>
                    </a:lnTo>
                    <a:lnTo>
                      <a:pt x="781" y="656"/>
                    </a:lnTo>
                    <a:lnTo>
                      <a:pt x="787" y="668"/>
                    </a:lnTo>
                    <a:lnTo>
                      <a:pt x="806" y="668"/>
                    </a:lnTo>
                    <a:lnTo>
                      <a:pt x="816" y="667"/>
                    </a:lnTo>
                    <a:lnTo>
                      <a:pt x="828" y="668"/>
                    </a:lnTo>
                    <a:lnTo>
                      <a:pt x="843" y="677"/>
                    </a:lnTo>
                    <a:lnTo>
                      <a:pt x="852" y="685"/>
                    </a:lnTo>
                    <a:lnTo>
                      <a:pt x="850" y="690"/>
                    </a:lnTo>
                    <a:lnTo>
                      <a:pt x="853" y="692"/>
                    </a:lnTo>
                    <a:lnTo>
                      <a:pt x="850" y="697"/>
                    </a:lnTo>
                    <a:lnTo>
                      <a:pt x="845" y="700"/>
                    </a:lnTo>
                    <a:lnTo>
                      <a:pt x="842" y="700"/>
                    </a:lnTo>
                    <a:lnTo>
                      <a:pt x="832" y="697"/>
                    </a:lnTo>
                    <a:lnTo>
                      <a:pt x="823" y="691"/>
                    </a:lnTo>
                    <a:lnTo>
                      <a:pt x="828" y="702"/>
                    </a:lnTo>
                    <a:lnTo>
                      <a:pt x="826" y="709"/>
                    </a:lnTo>
                    <a:lnTo>
                      <a:pt x="823" y="713"/>
                    </a:lnTo>
                    <a:lnTo>
                      <a:pt x="816" y="716"/>
                    </a:lnTo>
                    <a:lnTo>
                      <a:pt x="810" y="719"/>
                    </a:lnTo>
                    <a:lnTo>
                      <a:pt x="811" y="727"/>
                    </a:lnTo>
                    <a:lnTo>
                      <a:pt x="814" y="725"/>
                    </a:lnTo>
                    <a:lnTo>
                      <a:pt x="815" y="725"/>
                    </a:lnTo>
                    <a:lnTo>
                      <a:pt x="816" y="727"/>
                    </a:lnTo>
                    <a:lnTo>
                      <a:pt x="816" y="733"/>
                    </a:lnTo>
                    <a:lnTo>
                      <a:pt x="815" y="735"/>
                    </a:lnTo>
                    <a:lnTo>
                      <a:pt x="813" y="736"/>
                    </a:lnTo>
                    <a:lnTo>
                      <a:pt x="811" y="738"/>
                    </a:lnTo>
                    <a:lnTo>
                      <a:pt x="807" y="740"/>
                    </a:lnTo>
                    <a:lnTo>
                      <a:pt x="811" y="742"/>
                    </a:lnTo>
                    <a:lnTo>
                      <a:pt x="822" y="737"/>
                    </a:lnTo>
                    <a:lnTo>
                      <a:pt x="831" y="729"/>
                    </a:lnTo>
                    <a:lnTo>
                      <a:pt x="833" y="721"/>
                    </a:lnTo>
                    <a:lnTo>
                      <a:pt x="837" y="718"/>
                    </a:lnTo>
                    <a:lnTo>
                      <a:pt x="843" y="718"/>
                    </a:lnTo>
                    <a:lnTo>
                      <a:pt x="865" y="718"/>
                    </a:lnTo>
                    <a:lnTo>
                      <a:pt x="861" y="716"/>
                    </a:lnTo>
                    <a:lnTo>
                      <a:pt x="861" y="710"/>
                    </a:lnTo>
                    <a:lnTo>
                      <a:pt x="871" y="699"/>
                    </a:lnTo>
                    <a:lnTo>
                      <a:pt x="876" y="693"/>
                    </a:lnTo>
                    <a:lnTo>
                      <a:pt x="884" y="691"/>
                    </a:lnTo>
                    <a:lnTo>
                      <a:pt x="906" y="693"/>
                    </a:lnTo>
                    <a:lnTo>
                      <a:pt x="915" y="697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7" name="Freeform 285"/>
              <p:cNvSpPr>
                <a:spLocks/>
              </p:cNvSpPr>
              <p:nvPr/>
            </p:nvSpPr>
            <p:spPr bwMode="auto">
              <a:xfrm>
                <a:off x="823" y="1497"/>
                <a:ext cx="455" cy="461"/>
              </a:xfrm>
              <a:custGeom>
                <a:avLst/>
                <a:gdLst>
                  <a:gd name="T0" fmla="*/ 32 w 533"/>
                  <a:gd name="T1" fmla="*/ 14 h 497"/>
                  <a:gd name="T2" fmla="*/ 31 w 533"/>
                  <a:gd name="T3" fmla="*/ 16 h 497"/>
                  <a:gd name="T4" fmla="*/ 27 w 533"/>
                  <a:gd name="T5" fmla="*/ 13 h 497"/>
                  <a:gd name="T6" fmla="*/ 26 w 533"/>
                  <a:gd name="T7" fmla="*/ 9 h 497"/>
                  <a:gd name="T8" fmla="*/ 23 w 533"/>
                  <a:gd name="T9" fmla="*/ 6 h 497"/>
                  <a:gd name="T10" fmla="*/ 23 w 533"/>
                  <a:gd name="T11" fmla="*/ 12 h 497"/>
                  <a:gd name="T12" fmla="*/ 20 w 533"/>
                  <a:gd name="T13" fmla="*/ 6 h 497"/>
                  <a:gd name="T14" fmla="*/ 15 w 533"/>
                  <a:gd name="T15" fmla="*/ 0 h 497"/>
                  <a:gd name="T16" fmla="*/ 13 w 533"/>
                  <a:gd name="T17" fmla="*/ 6 h 497"/>
                  <a:gd name="T18" fmla="*/ 9 w 533"/>
                  <a:gd name="T19" fmla="*/ 6 h 497"/>
                  <a:gd name="T20" fmla="*/ 8 w 533"/>
                  <a:gd name="T21" fmla="*/ 17 h 497"/>
                  <a:gd name="T22" fmla="*/ 4 w 533"/>
                  <a:gd name="T23" fmla="*/ 25 h 497"/>
                  <a:gd name="T24" fmla="*/ 3 w 533"/>
                  <a:gd name="T25" fmla="*/ 30 h 497"/>
                  <a:gd name="T26" fmla="*/ 4 w 533"/>
                  <a:gd name="T27" fmla="*/ 39 h 497"/>
                  <a:gd name="T28" fmla="*/ 8 w 533"/>
                  <a:gd name="T29" fmla="*/ 53 h 497"/>
                  <a:gd name="T30" fmla="*/ 7 w 533"/>
                  <a:gd name="T31" fmla="*/ 58 h 497"/>
                  <a:gd name="T32" fmla="*/ 5 w 533"/>
                  <a:gd name="T33" fmla="*/ 54 h 497"/>
                  <a:gd name="T34" fmla="*/ 3 w 533"/>
                  <a:gd name="T35" fmla="*/ 56 h 497"/>
                  <a:gd name="T36" fmla="*/ 0 w 533"/>
                  <a:gd name="T37" fmla="*/ 65 h 497"/>
                  <a:gd name="T38" fmla="*/ 3 w 533"/>
                  <a:gd name="T39" fmla="*/ 74 h 497"/>
                  <a:gd name="T40" fmla="*/ 8 w 533"/>
                  <a:gd name="T41" fmla="*/ 71 h 497"/>
                  <a:gd name="T42" fmla="*/ 9 w 533"/>
                  <a:gd name="T43" fmla="*/ 72 h 497"/>
                  <a:gd name="T44" fmla="*/ 9 w 533"/>
                  <a:gd name="T45" fmla="*/ 75 h 497"/>
                  <a:gd name="T46" fmla="*/ 9 w 533"/>
                  <a:gd name="T47" fmla="*/ 83 h 497"/>
                  <a:gd name="T48" fmla="*/ 6 w 533"/>
                  <a:gd name="T49" fmla="*/ 89 h 497"/>
                  <a:gd name="T50" fmla="*/ 3 w 533"/>
                  <a:gd name="T51" fmla="*/ 97 h 497"/>
                  <a:gd name="T52" fmla="*/ 3 w 533"/>
                  <a:gd name="T53" fmla="*/ 105 h 497"/>
                  <a:gd name="T54" fmla="*/ 4 w 533"/>
                  <a:gd name="T55" fmla="*/ 109 h 497"/>
                  <a:gd name="T56" fmla="*/ 7 w 533"/>
                  <a:gd name="T57" fmla="*/ 117 h 497"/>
                  <a:gd name="T58" fmla="*/ 8 w 533"/>
                  <a:gd name="T59" fmla="*/ 125 h 497"/>
                  <a:gd name="T60" fmla="*/ 9 w 533"/>
                  <a:gd name="T61" fmla="*/ 123 h 497"/>
                  <a:gd name="T62" fmla="*/ 11 w 533"/>
                  <a:gd name="T63" fmla="*/ 127 h 497"/>
                  <a:gd name="T64" fmla="*/ 13 w 533"/>
                  <a:gd name="T65" fmla="*/ 123 h 497"/>
                  <a:gd name="T66" fmla="*/ 14 w 533"/>
                  <a:gd name="T67" fmla="*/ 127 h 497"/>
                  <a:gd name="T68" fmla="*/ 11 w 533"/>
                  <a:gd name="T69" fmla="*/ 137 h 497"/>
                  <a:gd name="T70" fmla="*/ 8 w 533"/>
                  <a:gd name="T71" fmla="*/ 148 h 497"/>
                  <a:gd name="T72" fmla="*/ 8 w 533"/>
                  <a:gd name="T73" fmla="*/ 150 h 497"/>
                  <a:gd name="T74" fmla="*/ 13 w 533"/>
                  <a:gd name="T75" fmla="*/ 143 h 497"/>
                  <a:gd name="T76" fmla="*/ 19 w 533"/>
                  <a:gd name="T77" fmla="*/ 126 h 497"/>
                  <a:gd name="T78" fmla="*/ 17 w 533"/>
                  <a:gd name="T79" fmla="*/ 122 h 497"/>
                  <a:gd name="T80" fmla="*/ 20 w 533"/>
                  <a:gd name="T81" fmla="*/ 114 h 497"/>
                  <a:gd name="T82" fmla="*/ 23 w 533"/>
                  <a:gd name="T83" fmla="*/ 101 h 497"/>
                  <a:gd name="T84" fmla="*/ 26 w 533"/>
                  <a:gd name="T85" fmla="*/ 105 h 497"/>
                  <a:gd name="T86" fmla="*/ 22 w 533"/>
                  <a:gd name="T87" fmla="*/ 109 h 497"/>
                  <a:gd name="T88" fmla="*/ 20 w 533"/>
                  <a:gd name="T89" fmla="*/ 116 h 497"/>
                  <a:gd name="T90" fmla="*/ 22 w 533"/>
                  <a:gd name="T91" fmla="*/ 120 h 497"/>
                  <a:gd name="T92" fmla="*/ 25 w 533"/>
                  <a:gd name="T93" fmla="*/ 113 h 497"/>
                  <a:gd name="T94" fmla="*/ 27 w 533"/>
                  <a:gd name="T95" fmla="*/ 108 h 497"/>
                  <a:gd name="T96" fmla="*/ 29 w 533"/>
                  <a:gd name="T97" fmla="*/ 109 h 497"/>
                  <a:gd name="T98" fmla="*/ 32 w 533"/>
                  <a:gd name="T99" fmla="*/ 115 h 497"/>
                  <a:gd name="T100" fmla="*/ 36 w 533"/>
                  <a:gd name="T101" fmla="*/ 118 h 497"/>
                  <a:gd name="T102" fmla="*/ 37 w 533"/>
                  <a:gd name="T103" fmla="*/ 117 h 497"/>
                  <a:gd name="T104" fmla="*/ 42 w 533"/>
                  <a:gd name="T105" fmla="*/ 133 h 497"/>
                  <a:gd name="T106" fmla="*/ 44 w 533"/>
                  <a:gd name="T107" fmla="*/ 135 h 497"/>
                  <a:gd name="T108" fmla="*/ 46 w 533"/>
                  <a:gd name="T109" fmla="*/ 146 h 497"/>
                  <a:gd name="T110" fmla="*/ 47 w 533"/>
                  <a:gd name="T111" fmla="*/ 148 h 497"/>
                  <a:gd name="T112" fmla="*/ 49 w 533"/>
                  <a:gd name="T113" fmla="*/ 153 h 497"/>
                  <a:gd name="T114" fmla="*/ 49 w 533"/>
                  <a:gd name="T115" fmla="*/ 160 h 497"/>
                  <a:gd name="T116" fmla="*/ 49 w 533"/>
                  <a:gd name="T117" fmla="*/ 148 h 497"/>
                  <a:gd name="T118" fmla="*/ 47 w 533"/>
                  <a:gd name="T119" fmla="*/ 137 h 497"/>
                  <a:gd name="T120" fmla="*/ 42 w 533"/>
                  <a:gd name="T121" fmla="*/ 118 h 497"/>
                  <a:gd name="T122" fmla="*/ 38 w 533"/>
                  <a:gd name="T123" fmla="*/ 117 h 497"/>
                  <a:gd name="T124" fmla="*/ 34 w 533"/>
                  <a:gd name="T125" fmla="*/ 16 h 49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33"/>
                  <a:gd name="T190" fmla="*/ 0 h 497"/>
                  <a:gd name="T191" fmla="*/ 533 w 533"/>
                  <a:gd name="T192" fmla="*/ 497 h 497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33" h="497">
                    <a:moveTo>
                      <a:pt x="365" y="48"/>
                    </a:moveTo>
                    <a:lnTo>
                      <a:pt x="357" y="44"/>
                    </a:lnTo>
                    <a:lnTo>
                      <a:pt x="348" y="42"/>
                    </a:lnTo>
                    <a:lnTo>
                      <a:pt x="342" y="44"/>
                    </a:lnTo>
                    <a:lnTo>
                      <a:pt x="336" y="47"/>
                    </a:lnTo>
                    <a:lnTo>
                      <a:pt x="324" y="47"/>
                    </a:lnTo>
                    <a:lnTo>
                      <a:pt x="315" y="44"/>
                    </a:lnTo>
                    <a:lnTo>
                      <a:pt x="305" y="40"/>
                    </a:lnTo>
                    <a:lnTo>
                      <a:pt x="296" y="39"/>
                    </a:lnTo>
                    <a:lnTo>
                      <a:pt x="288" y="35"/>
                    </a:lnTo>
                    <a:lnTo>
                      <a:pt x="282" y="31"/>
                    </a:lnTo>
                    <a:lnTo>
                      <a:pt x="277" y="28"/>
                    </a:lnTo>
                    <a:lnTo>
                      <a:pt x="264" y="25"/>
                    </a:lnTo>
                    <a:lnTo>
                      <a:pt x="258" y="22"/>
                    </a:lnTo>
                    <a:lnTo>
                      <a:pt x="251" y="20"/>
                    </a:lnTo>
                    <a:lnTo>
                      <a:pt x="248" y="22"/>
                    </a:lnTo>
                    <a:lnTo>
                      <a:pt x="249" y="32"/>
                    </a:lnTo>
                    <a:lnTo>
                      <a:pt x="249" y="35"/>
                    </a:lnTo>
                    <a:lnTo>
                      <a:pt x="245" y="35"/>
                    </a:lnTo>
                    <a:lnTo>
                      <a:pt x="235" y="29"/>
                    </a:lnTo>
                    <a:lnTo>
                      <a:pt x="224" y="20"/>
                    </a:lnTo>
                    <a:lnTo>
                      <a:pt x="191" y="4"/>
                    </a:lnTo>
                    <a:lnTo>
                      <a:pt x="178" y="0"/>
                    </a:lnTo>
                    <a:lnTo>
                      <a:pt x="164" y="0"/>
                    </a:lnTo>
                    <a:lnTo>
                      <a:pt x="155" y="2"/>
                    </a:lnTo>
                    <a:lnTo>
                      <a:pt x="145" y="4"/>
                    </a:lnTo>
                    <a:lnTo>
                      <a:pt x="132" y="11"/>
                    </a:lnTo>
                    <a:lnTo>
                      <a:pt x="125" y="12"/>
                    </a:lnTo>
                    <a:lnTo>
                      <a:pt x="114" y="12"/>
                    </a:lnTo>
                    <a:lnTo>
                      <a:pt x="100" y="17"/>
                    </a:lnTo>
                    <a:lnTo>
                      <a:pt x="94" y="21"/>
                    </a:lnTo>
                    <a:lnTo>
                      <a:pt x="91" y="26"/>
                    </a:lnTo>
                    <a:lnTo>
                      <a:pt x="77" y="53"/>
                    </a:lnTo>
                    <a:lnTo>
                      <a:pt x="66" y="68"/>
                    </a:lnTo>
                    <a:lnTo>
                      <a:pt x="54" y="74"/>
                    </a:lnTo>
                    <a:lnTo>
                      <a:pt x="42" y="75"/>
                    </a:lnTo>
                    <a:lnTo>
                      <a:pt x="31" y="78"/>
                    </a:lnTo>
                    <a:lnTo>
                      <a:pt x="23" y="83"/>
                    </a:lnTo>
                    <a:lnTo>
                      <a:pt x="18" y="91"/>
                    </a:lnTo>
                    <a:lnTo>
                      <a:pt x="22" y="98"/>
                    </a:lnTo>
                    <a:lnTo>
                      <a:pt x="26" y="104"/>
                    </a:lnTo>
                    <a:lnTo>
                      <a:pt x="42" y="120"/>
                    </a:lnTo>
                    <a:lnTo>
                      <a:pt x="56" y="132"/>
                    </a:lnTo>
                    <a:lnTo>
                      <a:pt x="73" y="149"/>
                    </a:lnTo>
                    <a:lnTo>
                      <a:pt x="82" y="165"/>
                    </a:lnTo>
                    <a:lnTo>
                      <a:pt x="82" y="172"/>
                    </a:lnTo>
                    <a:lnTo>
                      <a:pt x="79" y="176"/>
                    </a:lnTo>
                    <a:lnTo>
                      <a:pt x="70" y="179"/>
                    </a:lnTo>
                    <a:lnTo>
                      <a:pt x="63" y="177"/>
                    </a:lnTo>
                    <a:lnTo>
                      <a:pt x="57" y="172"/>
                    </a:lnTo>
                    <a:lnTo>
                      <a:pt x="51" y="167"/>
                    </a:lnTo>
                    <a:lnTo>
                      <a:pt x="41" y="166"/>
                    </a:lnTo>
                    <a:lnTo>
                      <a:pt x="30" y="168"/>
                    </a:lnTo>
                    <a:lnTo>
                      <a:pt x="18" y="174"/>
                    </a:lnTo>
                    <a:lnTo>
                      <a:pt x="9" y="182"/>
                    </a:lnTo>
                    <a:lnTo>
                      <a:pt x="4" y="191"/>
                    </a:lnTo>
                    <a:lnTo>
                      <a:pt x="0" y="200"/>
                    </a:lnTo>
                    <a:lnTo>
                      <a:pt x="2" y="208"/>
                    </a:lnTo>
                    <a:lnTo>
                      <a:pt x="9" y="215"/>
                    </a:lnTo>
                    <a:lnTo>
                      <a:pt x="38" y="228"/>
                    </a:lnTo>
                    <a:lnTo>
                      <a:pt x="53" y="230"/>
                    </a:lnTo>
                    <a:lnTo>
                      <a:pt x="67" y="227"/>
                    </a:lnTo>
                    <a:lnTo>
                      <a:pt x="81" y="221"/>
                    </a:lnTo>
                    <a:lnTo>
                      <a:pt x="91" y="219"/>
                    </a:lnTo>
                    <a:lnTo>
                      <a:pt x="96" y="220"/>
                    </a:lnTo>
                    <a:lnTo>
                      <a:pt x="96" y="224"/>
                    </a:lnTo>
                    <a:lnTo>
                      <a:pt x="94" y="227"/>
                    </a:lnTo>
                    <a:lnTo>
                      <a:pt x="92" y="230"/>
                    </a:lnTo>
                    <a:lnTo>
                      <a:pt x="92" y="235"/>
                    </a:lnTo>
                    <a:lnTo>
                      <a:pt x="100" y="245"/>
                    </a:lnTo>
                    <a:lnTo>
                      <a:pt x="100" y="249"/>
                    </a:lnTo>
                    <a:lnTo>
                      <a:pt x="94" y="255"/>
                    </a:lnTo>
                    <a:lnTo>
                      <a:pt x="70" y="265"/>
                    </a:lnTo>
                    <a:lnTo>
                      <a:pt x="61" y="272"/>
                    </a:lnTo>
                    <a:lnTo>
                      <a:pt x="57" y="276"/>
                    </a:lnTo>
                    <a:lnTo>
                      <a:pt x="57" y="283"/>
                    </a:lnTo>
                    <a:lnTo>
                      <a:pt x="41" y="293"/>
                    </a:lnTo>
                    <a:lnTo>
                      <a:pt x="26" y="301"/>
                    </a:lnTo>
                    <a:lnTo>
                      <a:pt x="18" y="308"/>
                    </a:lnTo>
                    <a:lnTo>
                      <a:pt x="17" y="314"/>
                    </a:lnTo>
                    <a:lnTo>
                      <a:pt x="24" y="323"/>
                    </a:lnTo>
                    <a:lnTo>
                      <a:pt x="42" y="330"/>
                    </a:lnTo>
                    <a:lnTo>
                      <a:pt x="41" y="332"/>
                    </a:lnTo>
                    <a:lnTo>
                      <a:pt x="41" y="341"/>
                    </a:lnTo>
                    <a:lnTo>
                      <a:pt x="43" y="350"/>
                    </a:lnTo>
                    <a:lnTo>
                      <a:pt x="53" y="361"/>
                    </a:lnTo>
                    <a:lnTo>
                      <a:pt x="74" y="361"/>
                    </a:lnTo>
                    <a:lnTo>
                      <a:pt x="77" y="367"/>
                    </a:lnTo>
                    <a:lnTo>
                      <a:pt x="81" y="383"/>
                    </a:lnTo>
                    <a:lnTo>
                      <a:pt x="86" y="386"/>
                    </a:lnTo>
                    <a:lnTo>
                      <a:pt x="92" y="385"/>
                    </a:lnTo>
                    <a:lnTo>
                      <a:pt x="99" y="380"/>
                    </a:lnTo>
                    <a:lnTo>
                      <a:pt x="103" y="380"/>
                    </a:lnTo>
                    <a:lnTo>
                      <a:pt x="106" y="381"/>
                    </a:lnTo>
                    <a:lnTo>
                      <a:pt x="107" y="386"/>
                    </a:lnTo>
                    <a:lnTo>
                      <a:pt x="113" y="393"/>
                    </a:lnTo>
                    <a:lnTo>
                      <a:pt x="121" y="395"/>
                    </a:lnTo>
                    <a:lnTo>
                      <a:pt x="131" y="390"/>
                    </a:lnTo>
                    <a:lnTo>
                      <a:pt x="141" y="381"/>
                    </a:lnTo>
                    <a:lnTo>
                      <a:pt x="148" y="377"/>
                    </a:lnTo>
                    <a:lnTo>
                      <a:pt x="149" y="382"/>
                    </a:lnTo>
                    <a:lnTo>
                      <a:pt x="146" y="394"/>
                    </a:lnTo>
                    <a:lnTo>
                      <a:pt x="143" y="406"/>
                    </a:lnTo>
                    <a:lnTo>
                      <a:pt x="136" y="416"/>
                    </a:lnTo>
                    <a:lnTo>
                      <a:pt x="119" y="428"/>
                    </a:lnTo>
                    <a:lnTo>
                      <a:pt x="104" y="439"/>
                    </a:lnTo>
                    <a:lnTo>
                      <a:pt x="92" y="452"/>
                    </a:lnTo>
                    <a:lnTo>
                      <a:pt x="82" y="457"/>
                    </a:lnTo>
                    <a:lnTo>
                      <a:pt x="75" y="464"/>
                    </a:lnTo>
                    <a:lnTo>
                      <a:pt x="67" y="472"/>
                    </a:lnTo>
                    <a:lnTo>
                      <a:pt x="79" y="467"/>
                    </a:lnTo>
                    <a:lnTo>
                      <a:pt x="102" y="461"/>
                    </a:lnTo>
                    <a:lnTo>
                      <a:pt x="119" y="454"/>
                    </a:lnTo>
                    <a:lnTo>
                      <a:pt x="139" y="440"/>
                    </a:lnTo>
                    <a:lnTo>
                      <a:pt x="172" y="410"/>
                    </a:lnTo>
                    <a:lnTo>
                      <a:pt x="191" y="399"/>
                    </a:lnTo>
                    <a:lnTo>
                      <a:pt x="200" y="390"/>
                    </a:lnTo>
                    <a:lnTo>
                      <a:pt x="200" y="384"/>
                    </a:lnTo>
                    <a:lnTo>
                      <a:pt x="197" y="380"/>
                    </a:lnTo>
                    <a:lnTo>
                      <a:pt x="192" y="376"/>
                    </a:lnTo>
                    <a:lnTo>
                      <a:pt x="192" y="373"/>
                    </a:lnTo>
                    <a:lnTo>
                      <a:pt x="197" y="368"/>
                    </a:lnTo>
                    <a:lnTo>
                      <a:pt x="208" y="353"/>
                    </a:lnTo>
                    <a:lnTo>
                      <a:pt x="221" y="327"/>
                    </a:lnTo>
                    <a:lnTo>
                      <a:pt x="232" y="321"/>
                    </a:lnTo>
                    <a:lnTo>
                      <a:pt x="245" y="317"/>
                    </a:lnTo>
                    <a:lnTo>
                      <a:pt x="262" y="317"/>
                    </a:lnTo>
                    <a:lnTo>
                      <a:pt x="270" y="320"/>
                    </a:lnTo>
                    <a:lnTo>
                      <a:pt x="272" y="323"/>
                    </a:lnTo>
                    <a:lnTo>
                      <a:pt x="269" y="327"/>
                    </a:lnTo>
                    <a:lnTo>
                      <a:pt x="251" y="329"/>
                    </a:lnTo>
                    <a:lnTo>
                      <a:pt x="239" y="335"/>
                    </a:lnTo>
                    <a:lnTo>
                      <a:pt x="231" y="344"/>
                    </a:lnTo>
                    <a:lnTo>
                      <a:pt x="229" y="350"/>
                    </a:lnTo>
                    <a:lnTo>
                      <a:pt x="223" y="358"/>
                    </a:lnTo>
                    <a:lnTo>
                      <a:pt x="223" y="368"/>
                    </a:lnTo>
                    <a:lnTo>
                      <a:pt x="229" y="374"/>
                    </a:lnTo>
                    <a:lnTo>
                      <a:pt x="238" y="373"/>
                    </a:lnTo>
                    <a:lnTo>
                      <a:pt x="252" y="364"/>
                    </a:lnTo>
                    <a:lnTo>
                      <a:pt x="264" y="356"/>
                    </a:lnTo>
                    <a:lnTo>
                      <a:pt x="271" y="348"/>
                    </a:lnTo>
                    <a:lnTo>
                      <a:pt x="273" y="336"/>
                    </a:lnTo>
                    <a:lnTo>
                      <a:pt x="281" y="330"/>
                    </a:lnTo>
                    <a:lnTo>
                      <a:pt x="286" y="331"/>
                    </a:lnTo>
                    <a:lnTo>
                      <a:pt x="291" y="336"/>
                    </a:lnTo>
                    <a:lnTo>
                      <a:pt x="305" y="337"/>
                    </a:lnTo>
                    <a:lnTo>
                      <a:pt x="315" y="341"/>
                    </a:lnTo>
                    <a:lnTo>
                      <a:pt x="321" y="348"/>
                    </a:lnTo>
                    <a:lnTo>
                      <a:pt x="330" y="350"/>
                    </a:lnTo>
                    <a:lnTo>
                      <a:pt x="357" y="355"/>
                    </a:lnTo>
                    <a:lnTo>
                      <a:pt x="365" y="358"/>
                    </a:lnTo>
                    <a:lnTo>
                      <a:pt x="372" y="362"/>
                    </a:lnTo>
                    <a:lnTo>
                      <a:pt x="376" y="367"/>
                    </a:lnTo>
                    <a:lnTo>
                      <a:pt x="385" y="362"/>
                    </a:lnTo>
                    <a:lnTo>
                      <a:pt x="390" y="359"/>
                    </a:lnTo>
                    <a:lnTo>
                      <a:pt x="392" y="362"/>
                    </a:lnTo>
                    <a:lnTo>
                      <a:pt x="395" y="364"/>
                    </a:lnTo>
                    <a:lnTo>
                      <a:pt x="420" y="390"/>
                    </a:lnTo>
                    <a:lnTo>
                      <a:pt x="441" y="408"/>
                    </a:lnTo>
                    <a:lnTo>
                      <a:pt x="457" y="383"/>
                    </a:lnTo>
                    <a:lnTo>
                      <a:pt x="467" y="395"/>
                    </a:lnTo>
                    <a:lnTo>
                      <a:pt x="478" y="416"/>
                    </a:lnTo>
                    <a:lnTo>
                      <a:pt x="495" y="434"/>
                    </a:lnTo>
                    <a:lnTo>
                      <a:pt x="495" y="442"/>
                    </a:lnTo>
                    <a:lnTo>
                      <a:pt x="496" y="449"/>
                    </a:lnTo>
                    <a:lnTo>
                      <a:pt x="504" y="456"/>
                    </a:lnTo>
                    <a:lnTo>
                      <a:pt x="505" y="460"/>
                    </a:lnTo>
                    <a:lnTo>
                      <a:pt x="507" y="460"/>
                    </a:lnTo>
                    <a:lnTo>
                      <a:pt x="515" y="456"/>
                    </a:lnTo>
                    <a:lnTo>
                      <a:pt x="516" y="457"/>
                    </a:lnTo>
                    <a:lnTo>
                      <a:pt x="517" y="471"/>
                    </a:lnTo>
                    <a:lnTo>
                      <a:pt x="515" y="482"/>
                    </a:lnTo>
                    <a:lnTo>
                      <a:pt x="516" y="490"/>
                    </a:lnTo>
                    <a:lnTo>
                      <a:pt x="523" y="496"/>
                    </a:lnTo>
                    <a:lnTo>
                      <a:pt x="528" y="478"/>
                    </a:lnTo>
                    <a:lnTo>
                      <a:pt x="532" y="464"/>
                    </a:lnTo>
                    <a:lnTo>
                      <a:pt x="530" y="454"/>
                    </a:lnTo>
                    <a:lnTo>
                      <a:pt x="522" y="447"/>
                    </a:lnTo>
                    <a:lnTo>
                      <a:pt x="515" y="438"/>
                    </a:lnTo>
                    <a:lnTo>
                      <a:pt x="507" y="427"/>
                    </a:lnTo>
                    <a:lnTo>
                      <a:pt x="484" y="398"/>
                    </a:lnTo>
                    <a:lnTo>
                      <a:pt x="467" y="375"/>
                    </a:lnTo>
                    <a:lnTo>
                      <a:pt x="452" y="364"/>
                    </a:lnTo>
                    <a:lnTo>
                      <a:pt x="445" y="370"/>
                    </a:lnTo>
                    <a:lnTo>
                      <a:pt x="429" y="376"/>
                    </a:lnTo>
                    <a:lnTo>
                      <a:pt x="408" y="361"/>
                    </a:lnTo>
                    <a:lnTo>
                      <a:pt x="378" y="341"/>
                    </a:lnTo>
                    <a:lnTo>
                      <a:pt x="365" y="339"/>
                    </a:lnTo>
                    <a:lnTo>
                      <a:pt x="365" y="48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8" name="Freeform 286"/>
              <p:cNvSpPr>
                <a:spLocks/>
              </p:cNvSpPr>
              <p:nvPr/>
            </p:nvSpPr>
            <p:spPr bwMode="auto">
              <a:xfrm>
                <a:off x="785" y="1731"/>
                <a:ext cx="26" cy="24"/>
              </a:xfrm>
              <a:custGeom>
                <a:avLst/>
                <a:gdLst>
                  <a:gd name="T0" fmla="*/ 3 w 30"/>
                  <a:gd name="T1" fmla="*/ 2 h 26"/>
                  <a:gd name="T2" fmla="*/ 3 w 30"/>
                  <a:gd name="T3" fmla="*/ 0 h 26"/>
                  <a:gd name="T4" fmla="*/ 0 w 30"/>
                  <a:gd name="T5" fmla="*/ 3 h 26"/>
                  <a:gd name="T6" fmla="*/ 3 w 30"/>
                  <a:gd name="T7" fmla="*/ 6 h 26"/>
                  <a:gd name="T8" fmla="*/ 3 w 30"/>
                  <a:gd name="T9" fmla="*/ 6 h 26"/>
                  <a:gd name="T10" fmla="*/ 3 w 30"/>
                  <a:gd name="T11" fmla="*/ 7 h 26"/>
                  <a:gd name="T12" fmla="*/ 3 w 30"/>
                  <a:gd name="T13" fmla="*/ 6 h 26"/>
                  <a:gd name="T14" fmla="*/ 3 w 30"/>
                  <a:gd name="T15" fmla="*/ 6 h 26"/>
                  <a:gd name="T16" fmla="*/ 3 w 30"/>
                  <a:gd name="T17" fmla="*/ 6 h 26"/>
                  <a:gd name="T18" fmla="*/ 3 w 30"/>
                  <a:gd name="T19" fmla="*/ 2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26"/>
                  <a:gd name="T32" fmla="*/ 30 w 30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26">
                    <a:moveTo>
                      <a:pt x="14" y="2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13"/>
                    </a:lnTo>
                    <a:lnTo>
                      <a:pt x="10" y="18"/>
                    </a:lnTo>
                    <a:lnTo>
                      <a:pt x="19" y="25"/>
                    </a:lnTo>
                    <a:lnTo>
                      <a:pt x="27" y="18"/>
                    </a:lnTo>
                    <a:lnTo>
                      <a:pt x="29" y="13"/>
                    </a:lnTo>
                    <a:lnTo>
                      <a:pt x="26" y="10"/>
                    </a:lnTo>
                    <a:lnTo>
                      <a:pt x="14" y="2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9" name="Freeform 287"/>
              <p:cNvSpPr>
                <a:spLocks/>
              </p:cNvSpPr>
              <p:nvPr/>
            </p:nvSpPr>
            <p:spPr bwMode="auto">
              <a:xfrm>
                <a:off x="981" y="1879"/>
                <a:ext cx="17" cy="21"/>
              </a:xfrm>
              <a:custGeom>
                <a:avLst/>
                <a:gdLst>
                  <a:gd name="T0" fmla="*/ 3 w 20"/>
                  <a:gd name="T1" fmla="*/ 0 h 23"/>
                  <a:gd name="T2" fmla="*/ 3 w 20"/>
                  <a:gd name="T3" fmla="*/ 0 h 23"/>
                  <a:gd name="T4" fmla="*/ 3 w 20"/>
                  <a:gd name="T5" fmla="*/ 1 h 23"/>
                  <a:gd name="T6" fmla="*/ 1 w 20"/>
                  <a:gd name="T7" fmla="*/ 4 h 23"/>
                  <a:gd name="T8" fmla="*/ 0 w 20"/>
                  <a:gd name="T9" fmla="*/ 5 h 23"/>
                  <a:gd name="T10" fmla="*/ 0 w 20"/>
                  <a:gd name="T11" fmla="*/ 5 h 23"/>
                  <a:gd name="T12" fmla="*/ 3 w 20"/>
                  <a:gd name="T13" fmla="*/ 5 h 23"/>
                  <a:gd name="T14" fmla="*/ 3 w 20"/>
                  <a:gd name="T15" fmla="*/ 5 h 23"/>
                  <a:gd name="T16" fmla="*/ 3 w 20"/>
                  <a:gd name="T17" fmla="*/ 5 h 23"/>
                  <a:gd name="T18" fmla="*/ 3 w 20"/>
                  <a:gd name="T19" fmla="*/ 4 h 23"/>
                  <a:gd name="T20" fmla="*/ 3 w 20"/>
                  <a:gd name="T21" fmla="*/ 0 h 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"/>
                  <a:gd name="T34" fmla="*/ 0 h 23"/>
                  <a:gd name="T35" fmla="*/ 20 w 20"/>
                  <a:gd name="T36" fmla="*/ 23 h 2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" h="23">
                    <a:moveTo>
                      <a:pt x="11" y="0"/>
                    </a:moveTo>
                    <a:lnTo>
                      <a:pt x="9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14"/>
                    </a:lnTo>
                    <a:lnTo>
                      <a:pt x="0" y="20"/>
                    </a:lnTo>
                    <a:lnTo>
                      <a:pt x="4" y="22"/>
                    </a:lnTo>
                    <a:lnTo>
                      <a:pt x="19" y="17"/>
                    </a:lnTo>
                    <a:lnTo>
                      <a:pt x="19" y="9"/>
                    </a:lnTo>
                    <a:lnTo>
                      <a:pt x="19" y="4"/>
                    </a:lnTo>
                    <a:lnTo>
                      <a:pt x="11" y="0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90" name="Freeform 288"/>
              <p:cNvSpPr>
                <a:spLocks/>
              </p:cNvSpPr>
              <p:nvPr/>
            </p:nvSpPr>
            <p:spPr bwMode="auto">
              <a:xfrm>
                <a:off x="1330" y="2054"/>
                <a:ext cx="682" cy="373"/>
              </a:xfrm>
              <a:custGeom>
                <a:avLst/>
                <a:gdLst>
                  <a:gd name="T0" fmla="*/ 68 w 798"/>
                  <a:gd name="T1" fmla="*/ 18 h 402"/>
                  <a:gd name="T2" fmla="*/ 73 w 798"/>
                  <a:gd name="T3" fmla="*/ 9 h 402"/>
                  <a:gd name="T4" fmla="*/ 75 w 798"/>
                  <a:gd name="T5" fmla="*/ 12 h 402"/>
                  <a:gd name="T6" fmla="*/ 75 w 798"/>
                  <a:gd name="T7" fmla="*/ 25 h 402"/>
                  <a:gd name="T8" fmla="*/ 71 w 798"/>
                  <a:gd name="T9" fmla="*/ 34 h 402"/>
                  <a:gd name="T10" fmla="*/ 71 w 798"/>
                  <a:gd name="T11" fmla="*/ 41 h 402"/>
                  <a:gd name="T12" fmla="*/ 71 w 798"/>
                  <a:gd name="T13" fmla="*/ 45 h 402"/>
                  <a:gd name="T14" fmla="*/ 66 w 798"/>
                  <a:gd name="T15" fmla="*/ 45 h 402"/>
                  <a:gd name="T16" fmla="*/ 66 w 798"/>
                  <a:gd name="T17" fmla="*/ 58 h 402"/>
                  <a:gd name="T18" fmla="*/ 66 w 798"/>
                  <a:gd name="T19" fmla="*/ 60 h 402"/>
                  <a:gd name="T20" fmla="*/ 62 w 798"/>
                  <a:gd name="T21" fmla="*/ 58 h 402"/>
                  <a:gd name="T22" fmla="*/ 64 w 798"/>
                  <a:gd name="T23" fmla="*/ 66 h 402"/>
                  <a:gd name="T24" fmla="*/ 62 w 798"/>
                  <a:gd name="T25" fmla="*/ 71 h 402"/>
                  <a:gd name="T26" fmla="*/ 63 w 798"/>
                  <a:gd name="T27" fmla="*/ 75 h 402"/>
                  <a:gd name="T28" fmla="*/ 62 w 798"/>
                  <a:gd name="T29" fmla="*/ 80 h 402"/>
                  <a:gd name="T30" fmla="*/ 56 w 798"/>
                  <a:gd name="T31" fmla="*/ 100 h 402"/>
                  <a:gd name="T32" fmla="*/ 57 w 798"/>
                  <a:gd name="T33" fmla="*/ 110 h 402"/>
                  <a:gd name="T34" fmla="*/ 58 w 798"/>
                  <a:gd name="T35" fmla="*/ 130 h 402"/>
                  <a:gd name="T36" fmla="*/ 54 w 798"/>
                  <a:gd name="T37" fmla="*/ 119 h 402"/>
                  <a:gd name="T38" fmla="*/ 53 w 798"/>
                  <a:gd name="T39" fmla="*/ 105 h 402"/>
                  <a:gd name="T40" fmla="*/ 45 w 798"/>
                  <a:gd name="T41" fmla="*/ 104 h 402"/>
                  <a:gd name="T42" fmla="*/ 40 w 798"/>
                  <a:gd name="T43" fmla="*/ 108 h 402"/>
                  <a:gd name="T44" fmla="*/ 37 w 798"/>
                  <a:gd name="T45" fmla="*/ 112 h 402"/>
                  <a:gd name="T46" fmla="*/ 35 w 798"/>
                  <a:gd name="T47" fmla="*/ 124 h 402"/>
                  <a:gd name="T48" fmla="*/ 32 w 798"/>
                  <a:gd name="T49" fmla="*/ 110 h 402"/>
                  <a:gd name="T50" fmla="*/ 27 w 798"/>
                  <a:gd name="T51" fmla="*/ 110 h 402"/>
                  <a:gd name="T52" fmla="*/ 23 w 798"/>
                  <a:gd name="T53" fmla="*/ 96 h 402"/>
                  <a:gd name="T54" fmla="*/ 20 w 798"/>
                  <a:gd name="T55" fmla="*/ 99 h 402"/>
                  <a:gd name="T56" fmla="*/ 15 w 798"/>
                  <a:gd name="T57" fmla="*/ 95 h 402"/>
                  <a:gd name="T58" fmla="*/ 11 w 798"/>
                  <a:gd name="T59" fmla="*/ 94 h 402"/>
                  <a:gd name="T60" fmla="*/ 8 w 798"/>
                  <a:gd name="T61" fmla="*/ 87 h 402"/>
                  <a:gd name="T62" fmla="*/ 5 w 798"/>
                  <a:gd name="T63" fmla="*/ 78 h 402"/>
                  <a:gd name="T64" fmla="*/ 0 w 798"/>
                  <a:gd name="T65" fmla="*/ 43 h 402"/>
                  <a:gd name="T66" fmla="*/ 3 w 798"/>
                  <a:gd name="T67" fmla="*/ 32 h 402"/>
                  <a:gd name="T68" fmla="*/ 3 w 798"/>
                  <a:gd name="T69" fmla="*/ 6 h 402"/>
                  <a:gd name="T70" fmla="*/ 38 w 798"/>
                  <a:gd name="T71" fmla="*/ 0 h 402"/>
                  <a:gd name="T72" fmla="*/ 44 w 798"/>
                  <a:gd name="T73" fmla="*/ 6 h 402"/>
                  <a:gd name="T74" fmla="*/ 43 w 798"/>
                  <a:gd name="T75" fmla="*/ 14 h 402"/>
                  <a:gd name="T76" fmla="*/ 46 w 798"/>
                  <a:gd name="T77" fmla="*/ 14 h 402"/>
                  <a:gd name="T78" fmla="*/ 50 w 798"/>
                  <a:gd name="T79" fmla="*/ 14 h 402"/>
                  <a:gd name="T80" fmla="*/ 51 w 798"/>
                  <a:gd name="T81" fmla="*/ 18 h 402"/>
                  <a:gd name="T82" fmla="*/ 48 w 798"/>
                  <a:gd name="T83" fmla="*/ 23 h 402"/>
                  <a:gd name="T84" fmla="*/ 48 w 798"/>
                  <a:gd name="T85" fmla="*/ 34 h 402"/>
                  <a:gd name="T86" fmla="*/ 50 w 798"/>
                  <a:gd name="T87" fmla="*/ 42 h 402"/>
                  <a:gd name="T88" fmla="*/ 51 w 798"/>
                  <a:gd name="T89" fmla="*/ 26 h 402"/>
                  <a:gd name="T90" fmla="*/ 52 w 798"/>
                  <a:gd name="T91" fmla="*/ 20 h 402"/>
                  <a:gd name="T92" fmla="*/ 53 w 798"/>
                  <a:gd name="T93" fmla="*/ 28 h 402"/>
                  <a:gd name="T94" fmla="*/ 53 w 798"/>
                  <a:gd name="T95" fmla="*/ 29 h 402"/>
                  <a:gd name="T96" fmla="*/ 55 w 798"/>
                  <a:gd name="T97" fmla="*/ 33 h 402"/>
                  <a:gd name="T98" fmla="*/ 55 w 798"/>
                  <a:gd name="T99" fmla="*/ 42 h 402"/>
                  <a:gd name="T100" fmla="*/ 61 w 798"/>
                  <a:gd name="T101" fmla="*/ 32 h 402"/>
                  <a:gd name="T102" fmla="*/ 62 w 798"/>
                  <a:gd name="T103" fmla="*/ 29 h 4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98"/>
                  <a:gd name="T157" fmla="*/ 0 h 402"/>
                  <a:gd name="T158" fmla="*/ 798 w 798"/>
                  <a:gd name="T159" fmla="*/ 402 h 40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98" h="402">
                    <a:moveTo>
                      <a:pt x="691" y="75"/>
                    </a:moveTo>
                    <a:lnTo>
                      <a:pt x="696" y="68"/>
                    </a:lnTo>
                    <a:lnTo>
                      <a:pt x="705" y="62"/>
                    </a:lnTo>
                    <a:lnTo>
                      <a:pt x="726" y="56"/>
                    </a:lnTo>
                    <a:lnTo>
                      <a:pt x="745" y="51"/>
                    </a:lnTo>
                    <a:lnTo>
                      <a:pt x="754" y="51"/>
                    </a:lnTo>
                    <a:lnTo>
                      <a:pt x="765" y="35"/>
                    </a:lnTo>
                    <a:lnTo>
                      <a:pt x="774" y="29"/>
                    </a:lnTo>
                    <a:lnTo>
                      <a:pt x="781" y="29"/>
                    </a:lnTo>
                    <a:lnTo>
                      <a:pt x="783" y="30"/>
                    </a:lnTo>
                    <a:lnTo>
                      <a:pt x="789" y="32"/>
                    </a:lnTo>
                    <a:lnTo>
                      <a:pt x="791" y="35"/>
                    </a:lnTo>
                    <a:lnTo>
                      <a:pt x="790" y="47"/>
                    </a:lnTo>
                    <a:lnTo>
                      <a:pt x="781" y="64"/>
                    </a:lnTo>
                    <a:lnTo>
                      <a:pt x="797" y="73"/>
                    </a:lnTo>
                    <a:lnTo>
                      <a:pt x="797" y="75"/>
                    </a:lnTo>
                    <a:lnTo>
                      <a:pt x="789" y="80"/>
                    </a:lnTo>
                    <a:lnTo>
                      <a:pt x="763" y="88"/>
                    </a:lnTo>
                    <a:lnTo>
                      <a:pt x="757" y="94"/>
                    </a:lnTo>
                    <a:lnTo>
                      <a:pt x="749" y="106"/>
                    </a:lnTo>
                    <a:lnTo>
                      <a:pt x="737" y="113"/>
                    </a:lnTo>
                    <a:lnTo>
                      <a:pt x="734" y="119"/>
                    </a:lnTo>
                    <a:lnTo>
                      <a:pt x="737" y="124"/>
                    </a:lnTo>
                    <a:lnTo>
                      <a:pt x="750" y="125"/>
                    </a:lnTo>
                    <a:lnTo>
                      <a:pt x="756" y="128"/>
                    </a:lnTo>
                    <a:lnTo>
                      <a:pt x="756" y="133"/>
                    </a:lnTo>
                    <a:lnTo>
                      <a:pt x="750" y="137"/>
                    </a:lnTo>
                    <a:lnTo>
                      <a:pt x="745" y="138"/>
                    </a:lnTo>
                    <a:lnTo>
                      <a:pt x="731" y="137"/>
                    </a:lnTo>
                    <a:lnTo>
                      <a:pt x="717" y="140"/>
                    </a:lnTo>
                    <a:lnTo>
                      <a:pt x="706" y="141"/>
                    </a:lnTo>
                    <a:lnTo>
                      <a:pt x="697" y="140"/>
                    </a:lnTo>
                    <a:lnTo>
                      <a:pt x="694" y="142"/>
                    </a:lnTo>
                    <a:lnTo>
                      <a:pt x="693" y="147"/>
                    </a:lnTo>
                    <a:lnTo>
                      <a:pt x="696" y="152"/>
                    </a:lnTo>
                    <a:lnTo>
                      <a:pt x="696" y="177"/>
                    </a:lnTo>
                    <a:lnTo>
                      <a:pt x="695" y="187"/>
                    </a:lnTo>
                    <a:lnTo>
                      <a:pt x="692" y="192"/>
                    </a:lnTo>
                    <a:lnTo>
                      <a:pt x="687" y="187"/>
                    </a:lnTo>
                    <a:lnTo>
                      <a:pt x="687" y="183"/>
                    </a:lnTo>
                    <a:lnTo>
                      <a:pt x="684" y="175"/>
                    </a:lnTo>
                    <a:lnTo>
                      <a:pt x="681" y="183"/>
                    </a:lnTo>
                    <a:lnTo>
                      <a:pt x="671" y="176"/>
                    </a:lnTo>
                    <a:lnTo>
                      <a:pt x="668" y="177"/>
                    </a:lnTo>
                    <a:lnTo>
                      <a:pt x="672" y="185"/>
                    </a:lnTo>
                    <a:lnTo>
                      <a:pt x="674" y="189"/>
                    </a:lnTo>
                    <a:lnTo>
                      <a:pt x="677" y="194"/>
                    </a:lnTo>
                    <a:lnTo>
                      <a:pt x="677" y="201"/>
                    </a:lnTo>
                    <a:lnTo>
                      <a:pt x="674" y="203"/>
                    </a:lnTo>
                    <a:lnTo>
                      <a:pt x="661" y="205"/>
                    </a:lnTo>
                    <a:lnTo>
                      <a:pt x="662" y="210"/>
                    </a:lnTo>
                    <a:lnTo>
                      <a:pt x="665" y="216"/>
                    </a:lnTo>
                    <a:lnTo>
                      <a:pt x="666" y="224"/>
                    </a:lnTo>
                    <a:lnTo>
                      <a:pt x="669" y="225"/>
                    </a:lnTo>
                    <a:lnTo>
                      <a:pt x="673" y="229"/>
                    </a:lnTo>
                    <a:lnTo>
                      <a:pt x="672" y="232"/>
                    </a:lnTo>
                    <a:lnTo>
                      <a:pt x="667" y="234"/>
                    </a:lnTo>
                    <a:lnTo>
                      <a:pt x="662" y="234"/>
                    </a:lnTo>
                    <a:lnTo>
                      <a:pt x="659" y="238"/>
                    </a:lnTo>
                    <a:lnTo>
                      <a:pt x="657" y="244"/>
                    </a:lnTo>
                    <a:lnTo>
                      <a:pt x="654" y="248"/>
                    </a:lnTo>
                    <a:lnTo>
                      <a:pt x="601" y="294"/>
                    </a:lnTo>
                    <a:lnTo>
                      <a:pt x="597" y="299"/>
                    </a:lnTo>
                    <a:lnTo>
                      <a:pt x="595" y="305"/>
                    </a:lnTo>
                    <a:lnTo>
                      <a:pt x="595" y="314"/>
                    </a:lnTo>
                    <a:lnTo>
                      <a:pt x="594" y="323"/>
                    </a:lnTo>
                    <a:lnTo>
                      <a:pt x="596" y="332"/>
                    </a:lnTo>
                    <a:lnTo>
                      <a:pt x="603" y="343"/>
                    </a:lnTo>
                    <a:lnTo>
                      <a:pt x="614" y="359"/>
                    </a:lnTo>
                    <a:lnTo>
                      <a:pt x="619" y="376"/>
                    </a:lnTo>
                    <a:lnTo>
                      <a:pt x="617" y="397"/>
                    </a:lnTo>
                    <a:lnTo>
                      <a:pt x="613" y="401"/>
                    </a:lnTo>
                    <a:lnTo>
                      <a:pt x="607" y="401"/>
                    </a:lnTo>
                    <a:lnTo>
                      <a:pt x="597" y="393"/>
                    </a:lnTo>
                    <a:lnTo>
                      <a:pt x="584" y="380"/>
                    </a:lnTo>
                    <a:lnTo>
                      <a:pt x="576" y="366"/>
                    </a:lnTo>
                    <a:lnTo>
                      <a:pt x="569" y="345"/>
                    </a:lnTo>
                    <a:lnTo>
                      <a:pt x="568" y="334"/>
                    </a:lnTo>
                    <a:lnTo>
                      <a:pt x="562" y="327"/>
                    </a:lnTo>
                    <a:lnTo>
                      <a:pt x="550" y="323"/>
                    </a:lnTo>
                    <a:lnTo>
                      <a:pt x="519" y="321"/>
                    </a:lnTo>
                    <a:lnTo>
                      <a:pt x="497" y="319"/>
                    </a:lnTo>
                    <a:lnTo>
                      <a:pt x="487" y="321"/>
                    </a:lnTo>
                    <a:lnTo>
                      <a:pt x="481" y="322"/>
                    </a:lnTo>
                    <a:lnTo>
                      <a:pt x="477" y="325"/>
                    </a:lnTo>
                    <a:lnTo>
                      <a:pt x="464" y="329"/>
                    </a:lnTo>
                    <a:lnTo>
                      <a:pt x="439" y="330"/>
                    </a:lnTo>
                    <a:lnTo>
                      <a:pt x="424" y="330"/>
                    </a:lnTo>
                    <a:lnTo>
                      <a:pt x="412" y="332"/>
                    </a:lnTo>
                    <a:lnTo>
                      <a:pt x="406" y="334"/>
                    </a:lnTo>
                    <a:lnTo>
                      <a:pt x="402" y="339"/>
                    </a:lnTo>
                    <a:lnTo>
                      <a:pt x="383" y="347"/>
                    </a:lnTo>
                    <a:lnTo>
                      <a:pt x="370" y="365"/>
                    </a:lnTo>
                    <a:lnTo>
                      <a:pt x="372" y="372"/>
                    </a:lnTo>
                    <a:lnTo>
                      <a:pt x="372" y="377"/>
                    </a:lnTo>
                    <a:lnTo>
                      <a:pt x="368" y="380"/>
                    </a:lnTo>
                    <a:lnTo>
                      <a:pt x="355" y="374"/>
                    </a:lnTo>
                    <a:lnTo>
                      <a:pt x="344" y="363"/>
                    </a:lnTo>
                    <a:lnTo>
                      <a:pt x="333" y="349"/>
                    </a:lnTo>
                    <a:lnTo>
                      <a:pt x="326" y="341"/>
                    </a:lnTo>
                    <a:lnTo>
                      <a:pt x="319" y="335"/>
                    </a:lnTo>
                    <a:lnTo>
                      <a:pt x="309" y="334"/>
                    </a:lnTo>
                    <a:lnTo>
                      <a:pt x="305" y="339"/>
                    </a:lnTo>
                    <a:lnTo>
                      <a:pt x="296" y="339"/>
                    </a:lnTo>
                    <a:lnTo>
                      <a:pt x="287" y="334"/>
                    </a:lnTo>
                    <a:lnTo>
                      <a:pt x="274" y="325"/>
                    </a:lnTo>
                    <a:lnTo>
                      <a:pt x="266" y="314"/>
                    </a:lnTo>
                    <a:lnTo>
                      <a:pt x="260" y="297"/>
                    </a:lnTo>
                    <a:lnTo>
                      <a:pt x="249" y="294"/>
                    </a:lnTo>
                    <a:lnTo>
                      <a:pt x="239" y="293"/>
                    </a:lnTo>
                    <a:lnTo>
                      <a:pt x="231" y="297"/>
                    </a:lnTo>
                    <a:lnTo>
                      <a:pt x="221" y="303"/>
                    </a:lnTo>
                    <a:lnTo>
                      <a:pt x="210" y="305"/>
                    </a:lnTo>
                    <a:lnTo>
                      <a:pt x="195" y="305"/>
                    </a:lnTo>
                    <a:lnTo>
                      <a:pt x="171" y="299"/>
                    </a:lnTo>
                    <a:lnTo>
                      <a:pt x="154" y="294"/>
                    </a:lnTo>
                    <a:lnTo>
                      <a:pt x="141" y="288"/>
                    </a:lnTo>
                    <a:lnTo>
                      <a:pt x="139" y="286"/>
                    </a:lnTo>
                    <a:lnTo>
                      <a:pt x="132" y="285"/>
                    </a:lnTo>
                    <a:lnTo>
                      <a:pt x="121" y="286"/>
                    </a:lnTo>
                    <a:lnTo>
                      <a:pt x="104" y="294"/>
                    </a:lnTo>
                    <a:lnTo>
                      <a:pt x="99" y="280"/>
                    </a:lnTo>
                    <a:lnTo>
                      <a:pt x="90" y="269"/>
                    </a:lnTo>
                    <a:lnTo>
                      <a:pt x="85" y="266"/>
                    </a:lnTo>
                    <a:lnTo>
                      <a:pt x="80" y="263"/>
                    </a:lnTo>
                    <a:lnTo>
                      <a:pt x="70" y="260"/>
                    </a:lnTo>
                    <a:lnTo>
                      <a:pt x="61" y="253"/>
                    </a:lnTo>
                    <a:lnTo>
                      <a:pt x="50" y="241"/>
                    </a:lnTo>
                    <a:lnTo>
                      <a:pt x="27" y="215"/>
                    </a:lnTo>
                    <a:lnTo>
                      <a:pt x="13" y="188"/>
                    </a:lnTo>
                    <a:lnTo>
                      <a:pt x="2" y="156"/>
                    </a:lnTo>
                    <a:lnTo>
                      <a:pt x="0" y="131"/>
                    </a:lnTo>
                    <a:lnTo>
                      <a:pt x="0" y="112"/>
                    </a:lnTo>
                    <a:lnTo>
                      <a:pt x="2" y="105"/>
                    </a:lnTo>
                    <a:lnTo>
                      <a:pt x="4" y="103"/>
                    </a:lnTo>
                    <a:lnTo>
                      <a:pt x="10" y="97"/>
                    </a:lnTo>
                    <a:lnTo>
                      <a:pt x="12" y="90"/>
                    </a:lnTo>
                    <a:lnTo>
                      <a:pt x="10" y="80"/>
                    </a:lnTo>
                    <a:lnTo>
                      <a:pt x="4" y="20"/>
                    </a:lnTo>
                    <a:lnTo>
                      <a:pt x="13" y="21"/>
                    </a:lnTo>
                    <a:lnTo>
                      <a:pt x="17" y="20"/>
                    </a:lnTo>
                    <a:lnTo>
                      <a:pt x="21" y="14"/>
                    </a:lnTo>
                    <a:lnTo>
                      <a:pt x="21" y="0"/>
                    </a:lnTo>
                    <a:lnTo>
                      <a:pt x="410" y="0"/>
                    </a:lnTo>
                    <a:lnTo>
                      <a:pt x="423" y="11"/>
                    </a:lnTo>
                    <a:lnTo>
                      <a:pt x="448" y="13"/>
                    </a:lnTo>
                    <a:lnTo>
                      <a:pt x="453" y="17"/>
                    </a:lnTo>
                    <a:lnTo>
                      <a:pt x="460" y="20"/>
                    </a:lnTo>
                    <a:lnTo>
                      <a:pt x="468" y="20"/>
                    </a:lnTo>
                    <a:lnTo>
                      <a:pt x="465" y="24"/>
                    </a:lnTo>
                    <a:lnTo>
                      <a:pt x="459" y="32"/>
                    </a:lnTo>
                    <a:lnTo>
                      <a:pt x="449" y="40"/>
                    </a:lnTo>
                    <a:lnTo>
                      <a:pt x="451" y="42"/>
                    </a:lnTo>
                    <a:lnTo>
                      <a:pt x="462" y="44"/>
                    </a:lnTo>
                    <a:lnTo>
                      <a:pt x="478" y="44"/>
                    </a:lnTo>
                    <a:lnTo>
                      <a:pt x="490" y="42"/>
                    </a:lnTo>
                    <a:lnTo>
                      <a:pt x="500" y="38"/>
                    </a:lnTo>
                    <a:lnTo>
                      <a:pt x="504" y="40"/>
                    </a:lnTo>
                    <a:lnTo>
                      <a:pt x="522" y="42"/>
                    </a:lnTo>
                    <a:lnTo>
                      <a:pt x="530" y="40"/>
                    </a:lnTo>
                    <a:lnTo>
                      <a:pt x="537" y="40"/>
                    </a:lnTo>
                    <a:lnTo>
                      <a:pt x="542" y="44"/>
                    </a:lnTo>
                    <a:lnTo>
                      <a:pt x="541" y="51"/>
                    </a:lnTo>
                    <a:lnTo>
                      <a:pt x="538" y="56"/>
                    </a:lnTo>
                    <a:lnTo>
                      <a:pt x="529" y="58"/>
                    </a:lnTo>
                    <a:lnTo>
                      <a:pt x="519" y="58"/>
                    </a:lnTo>
                    <a:lnTo>
                      <a:pt x="512" y="60"/>
                    </a:lnTo>
                    <a:lnTo>
                      <a:pt x="509" y="70"/>
                    </a:lnTo>
                    <a:lnTo>
                      <a:pt x="512" y="75"/>
                    </a:lnTo>
                    <a:lnTo>
                      <a:pt x="514" y="80"/>
                    </a:lnTo>
                    <a:lnTo>
                      <a:pt x="511" y="88"/>
                    </a:lnTo>
                    <a:lnTo>
                      <a:pt x="506" y="107"/>
                    </a:lnTo>
                    <a:lnTo>
                      <a:pt x="504" y="122"/>
                    </a:lnTo>
                    <a:lnTo>
                      <a:pt x="507" y="128"/>
                    </a:lnTo>
                    <a:lnTo>
                      <a:pt x="510" y="133"/>
                    </a:lnTo>
                    <a:lnTo>
                      <a:pt x="519" y="129"/>
                    </a:lnTo>
                    <a:lnTo>
                      <a:pt x="526" y="121"/>
                    </a:lnTo>
                    <a:lnTo>
                      <a:pt x="529" y="107"/>
                    </a:lnTo>
                    <a:lnTo>
                      <a:pt x="532" y="81"/>
                    </a:lnTo>
                    <a:lnTo>
                      <a:pt x="539" y="78"/>
                    </a:lnTo>
                    <a:lnTo>
                      <a:pt x="541" y="69"/>
                    </a:lnTo>
                    <a:lnTo>
                      <a:pt x="544" y="62"/>
                    </a:lnTo>
                    <a:lnTo>
                      <a:pt x="546" y="61"/>
                    </a:lnTo>
                    <a:lnTo>
                      <a:pt x="549" y="62"/>
                    </a:lnTo>
                    <a:lnTo>
                      <a:pt x="558" y="62"/>
                    </a:lnTo>
                    <a:lnTo>
                      <a:pt x="564" y="67"/>
                    </a:lnTo>
                    <a:lnTo>
                      <a:pt x="566" y="76"/>
                    </a:lnTo>
                    <a:lnTo>
                      <a:pt x="562" y="86"/>
                    </a:lnTo>
                    <a:lnTo>
                      <a:pt x="561" y="89"/>
                    </a:lnTo>
                    <a:lnTo>
                      <a:pt x="561" y="90"/>
                    </a:lnTo>
                    <a:lnTo>
                      <a:pt x="562" y="92"/>
                    </a:lnTo>
                    <a:lnTo>
                      <a:pt x="568" y="89"/>
                    </a:lnTo>
                    <a:lnTo>
                      <a:pt x="569" y="88"/>
                    </a:lnTo>
                    <a:lnTo>
                      <a:pt x="570" y="88"/>
                    </a:lnTo>
                    <a:lnTo>
                      <a:pt x="576" y="95"/>
                    </a:lnTo>
                    <a:lnTo>
                      <a:pt x="579" y="103"/>
                    </a:lnTo>
                    <a:lnTo>
                      <a:pt x="578" y="119"/>
                    </a:lnTo>
                    <a:lnTo>
                      <a:pt x="577" y="124"/>
                    </a:lnTo>
                    <a:lnTo>
                      <a:pt x="578" y="126"/>
                    </a:lnTo>
                    <a:lnTo>
                      <a:pt x="583" y="126"/>
                    </a:lnTo>
                    <a:lnTo>
                      <a:pt x="613" y="125"/>
                    </a:lnTo>
                    <a:lnTo>
                      <a:pt x="629" y="115"/>
                    </a:lnTo>
                    <a:lnTo>
                      <a:pt x="640" y="103"/>
                    </a:lnTo>
                    <a:lnTo>
                      <a:pt x="640" y="99"/>
                    </a:lnTo>
                    <a:lnTo>
                      <a:pt x="642" y="96"/>
                    </a:lnTo>
                    <a:lnTo>
                      <a:pt x="652" y="90"/>
                    </a:lnTo>
                    <a:lnTo>
                      <a:pt x="659" y="89"/>
                    </a:lnTo>
                    <a:lnTo>
                      <a:pt x="668" y="88"/>
                    </a:lnTo>
                    <a:lnTo>
                      <a:pt x="675" y="87"/>
                    </a:lnTo>
                    <a:lnTo>
                      <a:pt x="683" y="83"/>
                    </a:lnTo>
                    <a:lnTo>
                      <a:pt x="691" y="75"/>
                    </a:lnTo>
                  </a:path>
                </a:pathLst>
              </a:custGeom>
              <a:grpFill/>
              <a:ln w="190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nl-NL" sz="900" b="1" i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8" name="Oval 291"/>
            <p:cNvSpPr>
              <a:spLocks noChangeArrowheads="1"/>
            </p:cNvSpPr>
            <p:nvPr/>
          </p:nvSpPr>
          <p:spPr bwMode="auto">
            <a:xfrm>
              <a:off x="2030" y="1657"/>
              <a:ext cx="19" cy="2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Oval 292"/>
            <p:cNvSpPr>
              <a:spLocks noChangeArrowheads="1"/>
            </p:cNvSpPr>
            <p:nvPr/>
          </p:nvSpPr>
          <p:spPr bwMode="auto">
            <a:xfrm>
              <a:off x="2066" y="1697"/>
              <a:ext cx="19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Oval 293"/>
            <p:cNvSpPr>
              <a:spLocks noChangeArrowheads="1"/>
            </p:cNvSpPr>
            <p:nvPr/>
          </p:nvSpPr>
          <p:spPr bwMode="auto">
            <a:xfrm>
              <a:off x="1993" y="1738"/>
              <a:ext cx="18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Oval 294"/>
            <p:cNvSpPr>
              <a:spLocks noChangeArrowheads="1"/>
            </p:cNvSpPr>
            <p:nvPr/>
          </p:nvSpPr>
          <p:spPr bwMode="auto">
            <a:xfrm>
              <a:off x="1955" y="1839"/>
              <a:ext cx="19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Oval 295"/>
            <p:cNvSpPr>
              <a:spLocks noChangeArrowheads="1"/>
            </p:cNvSpPr>
            <p:nvPr/>
          </p:nvSpPr>
          <p:spPr bwMode="auto">
            <a:xfrm>
              <a:off x="1993" y="1657"/>
              <a:ext cx="18" cy="2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" name="Oval 296"/>
            <p:cNvSpPr>
              <a:spLocks noChangeArrowheads="1"/>
            </p:cNvSpPr>
            <p:nvPr/>
          </p:nvSpPr>
          <p:spPr bwMode="auto">
            <a:xfrm>
              <a:off x="2084" y="1798"/>
              <a:ext cx="19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" name="Oval 297"/>
            <p:cNvSpPr>
              <a:spLocks noChangeArrowheads="1"/>
            </p:cNvSpPr>
            <p:nvPr/>
          </p:nvSpPr>
          <p:spPr bwMode="auto">
            <a:xfrm>
              <a:off x="2066" y="1758"/>
              <a:ext cx="19" cy="2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" name="Oval 298"/>
            <p:cNvSpPr>
              <a:spLocks noChangeArrowheads="1"/>
            </p:cNvSpPr>
            <p:nvPr/>
          </p:nvSpPr>
          <p:spPr bwMode="auto">
            <a:xfrm>
              <a:off x="1035" y="1839"/>
              <a:ext cx="18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" name="Oval 299"/>
            <p:cNvSpPr>
              <a:spLocks noChangeArrowheads="1"/>
            </p:cNvSpPr>
            <p:nvPr/>
          </p:nvSpPr>
          <p:spPr bwMode="auto">
            <a:xfrm>
              <a:off x="555" y="1860"/>
              <a:ext cx="18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" name="Oval 300"/>
            <p:cNvSpPr>
              <a:spLocks noChangeArrowheads="1"/>
            </p:cNvSpPr>
            <p:nvPr/>
          </p:nvSpPr>
          <p:spPr bwMode="auto">
            <a:xfrm>
              <a:off x="886" y="1839"/>
              <a:ext cx="19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Oval 301"/>
            <p:cNvSpPr>
              <a:spLocks noChangeArrowheads="1"/>
            </p:cNvSpPr>
            <p:nvPr/>
          </p:nvSpPr>
          <p:spPr bwMode="auto">
            <a:xfrm>
              <a:off x="997" y="1778"/>
              <a:ext cx="19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Oval 302"/>
            <p:cNvSpPr>
              <a:spLocks noChangeArrowheads="1"/>
            </p:cNvSpPr>
            <p:nvPr/>
          </p:nvSpPr>
          <p:spPr bwMode="auto">
            <a:xfrm>
              <a:off x="3300" y="1901"/>
              <a:ext cx="19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Oval 303"/>
            <p:cNvSpPr>
              <a:spLocks noChangeArrowheads="1"/>
            </p:cNvSpPr>
            <p:nvPr/>
          </p:nvSpPr>
          <p:spPr bwMode="auto">
            <a:xfrm>
              <a:off x="3116" y="1983"/>
              <a:ext cx="18" cy="2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" name="Oval 304"/>
            <p:cNvSpPr>
              <a:spLocks noChangeArrowheads="1"/>
            </p:cNvSpPr>
            <p:nvPr/>
          </p:nvSpPr>
          <p:spPr bwMode="auto">
            <a:xfrm>
              <a:off x="3062" y="2064"/>
              <a:ext cx="18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" name="Oval 305"/>
            <p:cNvSpPr>
              <a:spLocks noChangeArrowheads="1"/>
            </p:cNvSpPr>
            <p:nvPr/>
          </p:nvSpPr>
          <p:spPr bwMode="auto">
            <a:xfrm>
              <a:off x="2951" y="2309"/>
              <a:ext cx="19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Oval 306"/>
            <p:cNvSpPr>
              <a:spLocks noChangeArrowheads="1"/>
            </p:cNvSpPr>
            <p:nvPr/>
          </p:nvSpPr>
          <p:spPr bwMode="auto">
            <a:xfrm>
              <a:off x="3393" y="2757"/>
              <a:ext cx="19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Oval 307"/>
            <p:cNvSpPr>
              <a:spLocks noChangeArrowheads="1"/>
            </p:cNvSpPr>
            <p:nvPr/>
          </p:nvSpPr>
          <p:spPr bwMode="auto">
            <a:xfrm>
              <a:off x="2674" y="2145"/>
              <a:ext cx="19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900" b="1" i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09" name="Rectangle 320"/>
          <p:cNvSpPr>
            <a:spLocks noChangeArrowheads="1"/>
          </p:cNvSpPr>
          <p:nvPr/>
        </p:nvSpPr>
        <p:spPr bwMode="auto">
          <a:xfrm>
            <a:off x="3131840" y="4077072"/>
            <a:ext cx="1440160" cy="669414"/>
          </a:xfrm>
          <a:prstGeom prst="wedgeRectCallout">
            <a:avLst>
              <a:gd name="adj1" fmla="val 43001"/>
              <a:gd name="adj2" fmla="val -116286"/>
            </a:avLst>
          </a:prstGeom>
          <a:solidFill>
            <a:schemeClr val="bg1"/>
          </a:solidFill>
          <a:ln w="9525">
            <a:solidFill>
              <a:srgbClr val="7FBE53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</a:pP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NO8DO</a:t>
            </a:r>
            <a:endParaRPr lang="en-US" sz="1200" b="1" dirty="0">
              <a:latin typeface="나눔고딕" pitchFamily="50" charset="-127"/>
              <a:ea typeface="나눔고딕" pitchFamily="50" charset="-127"/>
            </a:endParaRP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망고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Mango)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스페인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Spain)</a:t>
            </a:r>
          </a:p>
        </p:txBody>
      </p:sp>
      <p:sp>
        <p:nvSpPr>
          <p:cNvPr id="310" name="Rectangle 320"/>
          <p:cNvSpPr>
            <a:spLocks noChangeArrowheads="1"/>
          </p:cNvSpPr>
          <p:nvPr/>
        </p:nvSpPr>
        <p:spPr bwMode="auto">
          <a:xfrm>
            <a:off x="5004048" y="3789040"/>
            <a:ext cx="1080120" cy="669414"/>
          </a:xfrm>
          <a:prstGeom prst="wedgeRectCallout">
            <a:avLst>
              <a:gd name="adj1" fmla="val -103179"/>
              <a:gd name="adj2" fmla="val -77635"/>
            </a:avLst>
          </a:prstGeom>
          <a:solidFill>
            <a:schemeClr val="bg1"/>
          </a:solidFill>
          <a:ln w="9525">
            <a:solidFill>
              <a:srgbClr val="7FBE53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</a:pP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Trio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페트병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PET)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스페인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Spain)</a:t>
            </a:r>
          </a:p>
        </p:txBody>
      </p:sp>
      <p:sp>
        <p:nvSpPr>
          <p:cNvPr id="311" name="Rectangle 320"/>
          <p:cNvSpPr>
            <a:spLocks noChangeArrowheads="1"/>
          </p:cNvSpPr>
          <p:nvPr/>
        </p:nvSpPr>
        <p:spPr bwMode="auto">
          <a:xfrm>
            <a:off x="2843808" y="3212976"/>
            <a:ext cx="1296144" cy="669414"/>
          </a:xfrm>
          <a:prstGeom prst="wedgeRectCallout">
            <a:avLst>
              <a:gd name="adj1" fmla="val 81370"/>
              <a:gd name="adj2" fmla="val -2266"/>
            </a:avLst>
          </a:prstGeom>
          <a:solidFill>
            <a:schemeClr val="bg1"/>
          </a:solidFill>
          <a:ln w="9525">
            <a:solidFill>
              <a:srgbClr val="7FBE53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</a:pPr>
            <a:r>
              <a:rPr lang="en-US" sz="1200" b="1" dirty="0">
                <a:latin typeface="나눔고딕" pitchFamily="50" charset="-127"/>
                <a:ea typeface="나눔고딕" pitchFamily="50" charset="-127"/>
              </a:rPr>
              <a:t>Mono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팩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Carton)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프랑스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France)</a:t>
            </a:r>
          </a:p>
        </p:txBody>
      </p:sp>
      <p:sp>
        <p:nvSpPr>
          <p:cNvPr id="312" name="Rectangle 320"/>
          <p:cNvSpPr>
            <a:spLocks noChangeArrowheads="1"/>
          </p:cNvSpPr>
          <p:nvPr/>
        </p:nvSpPr>
        <p:spPr bwMode="auto">
          <a:xfrm>
            <a:off x="467544" y="3381648"/>
            <a:ext cx="1251700" cy="669414"/>
          </a:xfrm>
          <a:prstGeom prst="wedgeRectCallout">
            <a:avLst>
              <a:gd name="adj1" fmla="val 92212"/>
              <a:gd name="adj2" fmla="val 9802"/>
            </a:avLst>
          </a:prstGeom>
          <a:solidFill>
            <a:schemeClr val="bg1"/>
          </a:solidFill>
          <a:ln w="9525">
            <a:solidFill>
              <a:srgbClr val="7FBE53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</a:pPr>
            <a:r>
              <a:rPr lang="en-US" sz="1200" b="1" dirty="0">
                <a:latin typeface="나눔고딕" pitchFamily="50" charset="-127"/>
                <a:ea typeface="나눔고딕" pitchFamily="50" charset="-127"/>
              </a:rPr>
              <a:t>Miami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오렌지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Orange)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미국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US)</a:t>
            </a:r>
          </a:p>
        </p:txBody>
      </p:sp>
      <p:sp>
        <p:nvSpPr>
          <p:cNvPr id="313" name="Rectangle 320"/>
          <p:cNvSpPr>
            <a:spLocks noChangeArrowheads="1"/>
          </p:cNvSpPr>
          <p:nvPr/>
        </p:nvSpPr>
        <p:spPr bwMode="auto">
          <a:xfrm>
            <a:off x="6876256" y="3212976"/>
            <a:ext cx="1773027" cy="669414"/>
          </a:xfrm>
          <a:prstGeom prst="wedgeRectCallout">
            <a:avLst>
              <a:gd name="adj1" fmla="val -76191"/>
              <a:gd name="adj2" fmla="val 7191"/>
            </a:avLst>
          </a:prstGeom>
          <a:solidFill>
            <a:schemeClr val="bg1"/>
          </a:solidFill>
          <a:ln w="9525">
            <a:solidFill>
              <a:srgbClr val="7FBE53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</a:pPr>
            <a:r>
              <a:rPr lang="en-US" altLang="ko-KR" sz="1200" b="1" dirty="0" err="1">
                <a:latin typeface="나눔고딕" pitchFamily="50" charset="-127"/>
                <a:ea typeface="나눔고딕" pitchFamily="50" charset="-127"/>
              </a:rPr>
              <a:t>Seitan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 Vitamins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비타민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C(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Vitamin C)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China)</a:t>
            </a:r>
          </a:p>
        </p:txBody>
      </p:sp>
      <p:sp>
        <p:nvSpPr>
          <p:cNvPr id="314" name="Rectangle 320"/>
          <p:cNvSpPr>
            <a:spLocks noChangeArrowheads="1"/>
          </p:cNvSpPr>
          <p:nvPr/>
        </p:nvSpPr>
        <p:spPr bwMode="auto">
          <a:xfrm>
            <a:off x="3059832" y="2636912"/>
            <a:ext cx="1728193" cy="477054"/>
          </a:xfrm>
          <a:prstGeom prst="wedgeRectCallout">
            <a:avLst>
              <a:gd name="adj1" fmla="val 37777"/>
              <a:gd name="adj2" fmla="val 119531"/>
            </a:avLst>
          </a:prstGeom>
          <a:solidFill>
            <a:srgbClr val="FFFF00"/>
          </a:solidFill>
          <a:ln w="9525">
            <a:solidFill>
              <a:srgbClr val="7FBE53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</a:pPr>
            <a:r>
              <a:rPr lang="ko-KR" altLang="en-US" sz="1200" b="1" dirty="0" err="1">
                <a:latin typeface="나눔고딕" pitchFamily="50" charset="-127"/>
                <a:ea typeface="나눔고딕" pitchFamily="50" charset="-127"/>
              </a:rPr>
              <a:t>푸레쉬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 커넥션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sz="1200" b="1" dirty="0">
                <a:latin typeface="나눔고딕" pitchFamily="50" charset="-127"/>
                <a:ea typeface="나눔고딕" pitchFamily="50" charset="-127"/>
              </a:rPr>
              <a:t>TFC)</a:t>
            </a:r>
          </a:p>
          <a:p>
            <a:pPr fontAlgn="ctr">
              <a:lnSpc>
                <a:spcPts val="15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네덜란드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zh-CN" sz="1200" dirty="0">
                <a:latin typeface="나눔고딕" pitchFamily="50" charset="-127"/>
                <a:ea typeface="나눔고딕" pitchFamily="50" charset="-127"/>
              </a:rPr>
              <a:t>Netherlands</a:t>
            </a:r>
            <a:r>
              <a:rPr lang="en-US" altLang="zh-CN" sz="900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852CEAB-4949-4813-A55F-0AF88DE4EE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8423" t="13204" r="24185" b="21813"/>
          <a:stretch/>
        </p:blipFill>
        <p:spPr>
          <a:xfrm>
            <a:off x="251520" y="1099011"/>
            <a:ext cx="8676456" cy="5570349"/>
          </a:xfrm>
          <a:prstGeom prst="rect">
            <a:avLst/>
          </a:prstGeom>
        </p:spPr>
      </p:pic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화면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역할 </a:t>
            </a:r>
            <a:r>
              <a:rPr lang="ko-KR" altLang="en-US" sz="2800" dirty="0" err="1">
                <a:latin typeface="나눔고딕" pitchFamily="50" charset="-127"/>
                <a:ea typeface="나눔고딕" pitchFamily="50" charset="-127"/>
              </a:rPr>
              <a:t>담당자별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 프로파일 생성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)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사각형 설명선 7"/>
          <p:cNvSpPr/>
          <p:nvPr/>
        </p:nvSpPr>
        <p:spPr bwMode="auto">
          <a:xfrm>
            <a:off x="3563888" y="2855257"/>
            <a:ext cx="1949599" cy="513637"/>
          </a:xfrm>
          <a:prstGeom prst="wedgeRectCallout">
            <a:avLst>
              <a:gd name="adj1" fmla="val -128832"/>
              <a:gd name="adj2" fmla="val -37909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987824" y="4653136"/>
            <a:ext cx="2050605" cy="22096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사각형 설명선 11"/>
          <p:cNvSpPr/>
          <p:nvPr/>
        </p:nvSpPr>
        <p:spPr bwMode="auto">
          <a:xfrm>
            <a:off x="5938156" y="5007447"/>
            <a:ext cx="1514164" cy="365769"/>
          </a:xfrm>
          <a:prstGeom prst="wedgeRectCallout">
            <a:avLst>
              <a:gd name="adj1" fmla="val -117551"/>
              <a:gd name="adj2" fmla="val -92523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40152" y="5013176"/>
            <a:ext cx="1584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한글 선택 가능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563888" y="2852937"/>
            <a:ext cx="2021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각자 원하는 패스워드로 변경 가능</a:t>
            </a:r>
          </a:p>
        </p:txBody>
      </p:sp>
      <p:sp>
        <p:nvSpPr>
          <p:cNvPr id="14" name="사각형 설명선 13"/>
          <p:cNvSpPr/>
          <p:nvPr/>
        </p:nvSpPr>
        <p:spPr bwMode="auto">
          <a:xfrm>
            <a:off x="5711231" y="5723675"/>
            <a:ext cx="2749201" cy="585645"/>
          </a:xfrm>
          <a:prstGeom prst="wedgeRectCallout">
            <a:avLst>
              <a:gd name="adj1" fmla="val -116089"/>
              <a:gd name="adj2" fmla="val -74586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987824" y="4869160"/>
            <a:ext cx="1048802" cy="10801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11231" y="5721354"/>
            <a:ext cx="2749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게임 참가자 각자 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담당역할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별 지정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역할만 선택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67544" y="2708920"/>
            <a:ext cx="1584176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8388424" y="1412776"/>
            <a:ext cx="648072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사각형 설명선 20"/>
          <p:cNvSpPr/>
          <p:nvPr/>
        </p:nvSpPr>
        <p:spPr bwMode="auto">
          <a:xfrm>
            <a:off x="6442212" y="2775199"/>
            <a:ext cx="1514164" cy="365769"/>
          </a:xfrm>
          <a:prstGeom prst="wedgeRectCallout">
            <a:avLst>
              <a:gd name="adj1" fmla="val 84545"/>
              <a:gd name="adj2" fmla="val -347467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44208" y="2780928"/>
            <a:ext cx="1584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Profile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탭 선택</a:t>
            </a:r>
          </a:p>
        </p:txBody>
      </p:sp>
    </p:spTree>
    <p:extLst>
      <p:ext uri="{BB962C8B-B14F-4D97-AF65-F5344CB8AC3E}">
        <p14:creationId xmlns:p14="http://schemas.microsoft.com/office/powerpoint/2010/main" val="1098790421"/>
      </p:ext>
    </p:extLst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12153C-761C-441F-B971-4C36BE1C77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9288" t="8000" r="19071" b="20601"/>
          <a:stretch/>
        </p:blipFill>
        <p:spPr>
          <a:xfrm>
            <a:off x="209550" y="908720"/>
            <a:ext cx="8610922" cy="5610447"/>
          </a:xfrm>
          <a:prstGeom prst="rect">
            <a:avLst/>
          </a:prstGeom>
        </p:spPr>
      </p:pic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화면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초기 화면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)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사각형 설명선 7"/>
          <p:cNvSpPr/>
          <p:nvPr/>
        </p:nvSpPr>
        <p:spPr bwMode="auto">
          <a:xfrm>
            <a:off x="323528" y="1196752"/>
            <a:ext cx="1692696" cy="576064"/>
          </a:xfrm>
          <a:prstGeom prst="wedgeRectCallout">
            <a:avLst>
              <a:gd name="adj1" fmla="val 65402"/>
              <a:gd name="adj2" fmla="val 80535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283968" y="1196752"/>
            <a:ext cx="2232248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1520" y="1196752"/>
            <a:ext cx="18722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각자 </a:t>
            </a:r>
            <a:r>
              <a:rPr lang="ko-KR" altLang="en-US" sz="16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담당역할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별  의사결정 탭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51520" y="1916832"/>
            <a:ext cx="468052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사각형 설명선 11"/>
          <p:cNvSpPr/>
          <p:nvPr/>
        </p:nvSpPr>
        <p:spPr bwMode="auto">
          <a:xfrm>
            <a:off x="5868144" y="1772816"/>
            <a:ext cx="1728192" cy="576064"/>
          </a:xfrm>
          <a:prstGeom prst="wedgeRectCallout">
            <a:avLst>
              <a:gd name="adj1" fmla="val -59656"/>
              <a:gd name="adj2" fmla="val -107609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24128" y="1764105"/>
            <a:ext cx="2088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게임진행에 관한 정보와 도움말</a:t>
            </a:r>
          </a:p>
        </p:txBody>
      </p:sp>
      <p:sp>
        <p:nvSpPr>
          <p:cNvPr id="14" name="사각형 설명선 13"/>
          <p:cNvSpPr/>
          <p:nvPr/>
        </p:nvSpPr>
        <p:spPr bwMode="auto">
          <a:xfrm>
            <a:off x="1547664" y="4653136"/>
            <a:ext cx="3312368" cy="576064"/>
          </a:xfrm>
          <a:prstGeom prst="wedgeRectCallout">
            <a:avLst>
              <a:gd name="adj1" fmla="val 45698"/>
              <a:gd name="adj2" fmla="val -100200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7664" y="4653136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 컬러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클릭하면 오른편에 각 담당역할별 현재 상태를 보여줌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323528" y="2420888"/>
            <a:ext cx="5328592" cy="19442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90421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화면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판매담당 의사결정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)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550" y="908720"/>
            <a:ext cx="8686800" cy="5657850"/>
          </a:xfrm>
          <a:prstGeom prst="rect">
            <a:avLst/>
          </a:prstGeom>
        </p:spPr>
      </p:pic>
      <p:grpSp>
        <p:nvGrpSpPr>
          <p:cNvPr id="4" name="그룹 49"/>
          <p:cNvGrpSpPr>
            <a:grpSpLocks/>
          </p:cNvGrpSpPr>
          <p:nvPr/>
        </p:nvGrpSpPr>
        <p:grpSpPr bwMode="auto">
          <a:xfrm rot="-2935866">
            <a:off x="4765658" y="399316"/>
            <a:ext cx="1192213" cy="292100"/>
            <a:chOff x="8324965" y="1019142"/>
            <a:chExt cx="1192161" cy="292108"/>
          </a:xfrm>
        </p:grpSpPr>
        <p:cxnSp>
          <p:nvCxnSpPr>
            <p:cNvPr id="5" name="직선 연결선 46"/>
            <p:cNvCxnSpPr>
              <a:cxnSpLocks noChangeShapeType="1"/>
            </p:cNvCxnSpPr>
            <p:nvPr/>
          </p:nvCxnSpPr>
          <p:spPr bwMode="auto">
            <a:xfrm>
              <a:off x="8348709" y="1019142"/>
              <a:ext cx="1095390" cy="0"/>
            </a:xfrm>
            <a:prstGeom prst="line">
              <a:avLst/>
            </a:prstGeom>
            <a:noFill/>
            <a:ln w="76200" cmpd="thickThin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직선 연결선 47"/>
            <p:cNvCxnSpPr>
              <a:cxnSpLocks noChangeShapeType="1"/>
            </p:cNvCxnSpPr>
            <p:nvPr/>
          </p:nvCxnSpPr>
          <p:spPr bwMode="auto">
            <a:xfrm>
              <a:off x="8348709" y="1311246"/>
              <a:ext cx="1095390" cy="0"/>
            </a:xfrm>
            <a:prstGeom prst="line">
              <a:avLst/>
            </a:prstGeom>
            <a:noFill/>
            <a:ln w="76200" cmpd="thinThick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TextBox 48"/>
            <p:cNvSpPr txBox="1">
              <a:spLocks noChangeArrowheads="1"/>
            </p:cNvSpPr>
            <p:nvPr/>
          </p:nvSpPr>
          <p:spPr bwMode="auto">
            <a:xfrm>
              <a:off x="8324965" y="1034246"/>
              <a:ext cx="1192161" cy="277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20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Sample </a:t>
              </a:r>
              <a:r>
                <a:rPr lang="ko-KR" altLang="en-US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</a:t>
              </a:r>
            </a:p>
          </p:txBody>
        </p:sp>
      </p:grpSp>
      <p:sp>
        <p:nvSpPr>
          <p:cNvPr id="8" name="사각형 설명선 7"/>
          <p:cNvSpPr/>
          <p:nvPr/>
        </p:nvSpPr>
        <p:spPr bwMode="auto">
          <a:xfrm>
            <a:off x="1619672" y="1268760"/>
            <a:ext cx="1728192" cy="864096"/>
          </a:xfrm>
          <a:prstGeom prst="wedgeRectCallout">
            <a:avLst>
              <a:gd name="adj1" fmla="val 158144"/>
              <a:gd name="adj2" fmla="val -56719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220072" y="1124744"/>
            <a:ext cx="234000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사각형 설명선 9"/>
          <p:cNvSpPr/>
          <p:nvPr/>
        </p:nvSpPr>
        <p:spPr bwMode="auto">
          <a:xfrm>
            <a:off x="1403648" y="4941168"/>
            <a:ext cx="1944216" cy="720080"/>
          </a:xfrm>
          <a:prstGeom prst="wedgeRectCallout">
            <a:avLst>
              <a:gd name="adj1" fmla="val 115303"/>
              <a:gd name="adj2" fmla="val -142215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644008" y="1556792"/>
            <a:ext cx="3960440" cy="49685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3648" y="5013176"/>
            <a:ext cx="1944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고객사별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상세 협상 내용 의사결정 입력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19672" y="1268760"/>
            <a:ext cx="17281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판매담당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vp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가 입력해야 할 의사결정 사항 탭</a:t>
            </a:r>
          </a:p>
        </p:txBody>
      </p:sp>
      <p:sp>
        <p:nvSpPr>
          <p:cNvPr id="14" name="사각형 설명선 13"/>
          <p:cNvSpPr/>
          <p:nvPr/>
        </p:nvSpPr>
        <p:spPr bwMode="auto">
          <a:xfrm>
            <a:off x="7164288" y="3789040"/>
            <a:ext cx="1728192" cy="792088"/>
          </a:xfrm>
          <a:prstGeom prst="wedgeRectCallout">
            <a:avLst>
              <a:gd name="adj1" fmla="val -66706"/>
              <a:gd name="adj2" fmla="val -52922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를 클릭하면 팝업창이 나타나서 협상 내용 의사결정 입력을 할 수 있음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2925B6-4F8F-43CA-A398-589FA5C89C8B}"/>
              </a:ext>
            </a:extLst>
          </p:cNvPr>
          <p:cNvSpPr/>
          <p:nvPr/>
        </p:nvSpPr>
        <p:spPr bwMode="auto">
          <a:xfrm>
            <a:off x="7627704" y="1124744"/>
            <a:ext cx="68400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사각형 설명선 7">
            <a:extLst>
              <a:ext uri="{FF2B5EF4-FFF2-40B4-BE49-F238E27FC236}">
                <a16:creationId xmlns:a16="http://schemas.microsoft.com/office/drawing/2014/main" id="{C4A76158-EB2F-4091-9678-D038EDD6B3A4}"/>
              </a:ext>
            </a:extLst>
          </p:cNvPr>
          <p:cNvSpPr/>
          <p:nvPr/>
        </p:nvSpPr>
        <p:spPr bwMode="auto">
          <a:xfrm>
            <a:off x="1619672" y="2362573"/>
            <a:ext cx="1728192" cy="759277"/>
          </a:xfrm>
          <a:prstGeom prst="wedgeRectCallout">
            <a:avLst>
              <a:gd name="adj1" fmla="val 312173"/>
              <a:gd name="adj2" fmla="val -172394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C254B9-08D1-4E0E-B330-A65FD2D0DBBC}"/>
              </a:ext>
            </a:extLst>
          </p:cNvPr>
          <p:cNvSpPr/>
          <p:nvPr/>
        </p:nvSpPr>
        <p:spPr>
          <a:xfrm>
            <a:off x="1619672" y="2383186"/>
            <a:ext cx="17281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지난회차별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의사결정 내용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보여줌</a:t>
            </a:r>
          </a:p>
        </p:txBody>
      </p:sp>
    </p:spTree>
    <p:extLst>
      <p:ext uri="{BB962C8B-B14F-4D97-AF65-F5344CB8AC3E}">
        <p14:creationId xmlns:p14="http://schemas.microsoft.com/office/powerpoint/2010/main" val="4012284917"/>
      </p:ext>
    </p:extLst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화면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구매담당 의사결정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)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836712"/>
            <a:ext cx="7416824" cy="5842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/>
          <a:srcRect l="37012" t="11062" r="42276" b="66358"/>
          <a:stretch/>
        </p:blipFill>
        <p:spPr>
          <a:xfrm>
            <a:off x="6340497" y="1934791"/>
            <a:ext cx="2554155" cy="1566217"/>
          </a:xfrm>
          <a:prstGeom prst="rect">
            <a:avLst/>
          </a:prstGeom>
        </p:spPr>
      </p:pic>
      <p:sp>
        <p:nvSpPr>
          <p:cNvPr id="10" name="사각형 설명선 9"/>
          <p:cNvSpPr/>
          <p:nvPr/>
        </p:nvSpPr>
        <p:spPr bwMode="auto">
          <a:xfrm>
            <a:off x="1619672" y="1268760"/>
            <a:ext cx="1728192" cy="1008112"/>
          </a:xfrm>
          <a:prstGeom prst="wedgeRectCallout">
            <a:avLst>
              <a:gd name="adj1" fmla="val 123237"/>
              <a:gd name="adj2" fmla="val -58455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19672" y="1268760"/>
            <a:ext cx="1656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구매담당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vp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가 입력해야 할 의사결정 사항 탭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4644008" y="1052736"/>
            <a:ext cx="1224138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139952" y="1484784"/>
            <a:ext cx="4896544" cy="51125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사각형 설명선 14"/>
          <p:cNvSpPr/>
          <p:nvPr/>
        </p:nvSpPr>
        <p:spPr bwMode="auto">
          <a:xfrm>
            <a:off x="2267744" y="3933056"/>
            <a:ext cx="1944216" cy="720080"/>
          </a:xfrm>
          <a:prstGeom prst="wedgeRectCallout">
            <a:avLst>
              <a:gd name="adj1" fmla="val 163266"/>
              <a:gd name="adj2" fmla="val -244055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5736" y="4005064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공급업체별 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상세 협상 내용 의사결정 입력 </a:t>
            </a:r>
          </a:p>
        </p:txBody>
      </p:sp>
      <p:sp>
        <p:nvSpPr>
          <p:cNvPr id="20" name="사각형 설명선 7">
            <a:extLst>
              <a:ext uri="{FF2B5EF4-FFF2-40B4-BE49-F238E27FC236}">
                <a16:creationId xmlns:a16="http://schemas.microsoft.com/office/drawing/2014/main" id="{687C41CE-21BB-48C4-89E5-5D648CC54051}"/>
              </a:ext>
            </a:extLst>
          </p:cNvPr>
          <p:cNvSpPr/>
          <p:nvPr/>
        </p:nvSpPr>
        <p:spPr bwMode="auto">
          <a:xfrm>
            <a:off x="6706556" y="590550"/>
            <a:ext cx="1728192" cy="759277"/>
          </a:xfrm>
          <a:prstGeom prst="wedgeRectCallout">
            <a:avLst>
              <a:gd name="adj1" fmla="val -65845"/>
              <a:gd name="adj2" fmla="val 12266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83C517-A084-4518-8EF2-CA13A2C33F49}"/>
              </a:ext>
            </a:extLst>
          </p:cNvPr>
          <p:cNvSpPr/>
          <p:nvPr/>
        </p:nvSpPr>
        <p:spPr>
          <a:xfrm>
            <a:off x="6634548" y="678642"/>
            <a:ext cx="17281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지난회차별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의사결정 내용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보여줌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DB94F7-D0CC-45A7-91A3-8A414329E40E}"/>
              </a:ext>
            </a:extLst>
          </p:cNvPr>
          <p:cNvSpPr/>
          <p:nvPr/>
        </p:nvSpPr>
        <p:spPr bwMode="auto">
          <a:xfrm>
            <a:off x="5970632" y="1052736"/>
            <a:ext cx="468000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사각형 설명선 13">
            <a:extLst>
              <a:ext uri="{FF2B5EF4-FFF2-40B4-BE49-F238E27FC236}">
                <a16:creationId xmlns:a16="http://schemas.microsoft.com/office/drawing/2014/main" id="{8C172EA2-1B90-4D83-B6CE-0C25F53BE2C0}"/>
              </a:ext>
            </a:extLst>
          </p:cNvPr>
          <p:cNvSpPr/>
          <p:nvPr/>
        </p:nvSpPr>
        <p:spPr bwMode="auto">
          <a:xfrm>
            <a:off x="6773995" y="3609020"/>
            <a:ext cx="1728192" cy="792088"/>
          </a:xfrm>
          <a:prstGeom prst="wedgeRectCallout">
            <a:avLst>
              <a:gd name="adj1" fmla="val -79052"/>
              <a:gd name="adj2" fmla="val -59335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를 클릭하면 팝업창이 나타나서 협상 내용 의사결정 입력을 할 수 있음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330084"/>
      </p:ext>
    </p:extLst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화면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생산담당 의사결정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)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836712"/>
            <a:ext cx="8568952" cy="5847838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 bwMode="auto">
          <a:xfrm>
            <a:off x="1619672" y="1268760"/>
            <a:ext cx="1728192" cy="738664"/>
          </a:xfrm>
          <a:prstGeom prst="wedgeRectCallout">
            <a:avLst>
              <a:gd name="adj1" fmla="val 161287"/>
              <a:gd name="adj2" fmla="val -53576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292080" y="1052736"/>
            <a:ext cx="2160240" cy="2728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788024" y="1484784"/>
            <a:ext cx="3960440" cy="50405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19672" y="1268760"/>
            <a:ext cx="1656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생산담당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vp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가 입력해야 할 의사결정 사항 탭</a:t>
            </a:r>
          </a:p>
        </p:txBody>
      </p:sp>
      <p:sp>
        <p:nvSpPr>
          <p:cNvPr id="12" name="사각형 설명선 11"/>
          <p:cNvSpPr/>
          <p:nvPr/>
        </p:nvSpPr>
        <p:spPr bwMode="auto">
          <a:xfrm>
            <a:off x="2339752" y="4653136"/>
            <a:ext cx="1800200" cy="738664"/>
          </a:xfrm>
          <a:prstGeom prst="wedgeRectCallout">
            <a:avLst>
              <a:gd name="adj1" fmla="val 87003"/>
              <a:gd name="adj2" fmla="val -173648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항목별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상세  의사결정 내용을 입력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0565F-7A33-4A87-A282-D61FCD0B5729}"/>
              </a:ext>
            </a:extLst>
          </p:cNvPr>
          <p:cNvSpPr/>
          <p:nvPr/>
        </p:nvSpPr>
        <p:spPr bwMode="auto">
          <a:xfrm>
            <a:off x="3661580" y="2762344"/>
            <a:ext cx="576000" cy="2728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사각형 설명선 17">
            <a:extLst>
              <a:ext uri="{FF2B5EF4-FFF2-40B4-BE49-F238E27FC236}">
                <a16:creationId xmlns:a16="http://schemas.microsoft.com/office/drawing/2014/main" id="{A8D1B178-8BDD-4CAC-8806-F15B2031BE63}"/>
              </a:ext>
            </a:extLst>
          </p:cNvPr>
          <p:cNvSpPr/>
          <p:nvPr/>
        </p:nvSpPr>
        <p:spPr bwMode="auto">
          <a:xfrm>
            <a:off x="7164288" y="5733256"/>
            <a:ext cx="1440160" cy="720080"/>
          </a:xfrm>
          <a:prstGeom prst="wedgeRectCallout">
            <a:avLst>
              <a:gd name="adj1" fmla="val -67084"/>
              <a:gd name="adj2" fmla="val 28221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의사결정 내용을 입력한 후 </a:t>
            </a:r>
            <a:r>
              <a:rPr lang="en-US" altLang="ko-KR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5" name="사각형 설명선 7">
            <a:extLst>
              <a:ext uri="{FF2B5EF4-FFF2-40B4-BE49-F238E27FC236}">
                <a16:creationId xmlns:a16="http://schemas.microsoft.com/office/drawing/2014/main" id="{96ADD1CC-5BEF-469A-B940-3B5C4BEDDE3E}"/>
              </a:ext>
            </a:extLst>
          </p:cNvPr>
          <p:cNvSpPr/>
          <p:nvPr/>
        </p:nvSpPr>
        <p:spPr bwMode="auto">
          <a:xfrm>
            <a:off x="2843808" y="2300158"/>
            <a:ext cx="1728192" cy="759277"/>
          </a:xfrm>
          <a:prstGeom prst="wedgeRectCallout">
            <a:avLst>
              <a:gd name="adj1" fmla="val 231631"/>
              <a:gd name="adj2" fmla="val -183099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3DEDCD-EF4F-4FC6-A96A-EA809ABCFF6E}"/>
              </a:ext>
            </a:extLst>
          </p:cNvPr>
          <p:cNvSpPr/>
          <p:nvPr/>
        </p:nvSpPr>
        <p:spPr>
          <a:xfrm>
            <a:off x="2771800" y="2330296"/>
            <a:ext cx="17281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지난회차별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의사결정 내용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보여줌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5FD2A2-2371-485A-A65B-0CFA2997559A}"/>
              </a:ext>
            </a:extLst>
          </p:cNvPr>
          <p:cNvSpPr/>
          <p:nvPr/>
        </p:nvSpPr>
        <p:spPr bwMode="auto">
          <a:xfrm>
            <a:off x="7524328" y="1052736"/>
            <a:ext cx="576000" cy="2728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6148"/>
      </p:ext>
    </p:extLst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화면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(SCM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담당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의사결정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)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52736"/>
            <a:ext cx="9144000" cy="5112568"/>
          </a:xfrm>
          <a:prstGeom prst="rect">
            <a:avLst/>
          </a:prstGeom>
        </p:spPr>
      </p:pic>
      <p:sp>
        <p:nvSpPr>
          <p:cNvPr id="12" name="사각형 설명선 11"/>
          <p:cNvSpPr/>
          <p:nvPr/>
        </p:nvSpPr>
        <p:spPr bwMode="auto">
          <a:xfrm>
            <a:off x="2627784" y="1268760"/>
            <a:ext cx="1728192" cy="864096"/>
          </a:xfrm>
          <a:prstGeom prst="wedgeRectCallout">
            <a:avLst>
              <a:gd name="adj1" fmla="val 94587"/>
              <a:gd name="adj2" fmla="val -12202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220072" y="1340768"/>
            <a:ext cx="136800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사각형 설명선 13"/>
          <p:cNvSpPr/>
          <p:nvPr/>
        </p:nvSpPr>
        <p:spPr bwMode="auto">
          <a:xfrm>
            <a:off x="1403648" y="4941168"/>
            <a:ext cx="2088232" cy="720080"/>
          </a:xfrm>
          <a:prstGeom prst="wedgeRectCallout">
            <a:avLst>
              <a:gd name="adj1" fmla="val 106632"/>
              <a:gd name="adj2" fmla="val -145987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716016" y="2060848"/>
            <a:ext cx="4248472" cy="41764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3648" y="5013176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항목별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상세  의사결정 내용을 입력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27784" y="1322184"/>
            <a:ext cx="17281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SCM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담당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vp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가 입력해야 할 의사결정 사항 탭</a:t>
            </a:r>
          </a:p>
        </p:txBody>
      </p:sp>
      <p:sp>
        <p:nvSpPr>
          <p:cNvPr id="18" name="사각형 설명선 17"/>
          <p:cNvSpPr/>
          <p:nvPr/>
        </p:nvSpPr>
        <p:spPr bwMode="auto">
          <a:xfrm>
            <a:off x="7164288" y="4581128"/>
            <a:ext cx="1440160" cy="720080"/>
          </a:xfrm>
          <a:prstGeom prst="wedgeRectCallout">
            <a:avLst>
              <a:gd name="adj1" fmla="val -63557"/>
              <a:gd name="adj2" fmla="val -84067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의사결정 내용을 입력한 후 </a:t>
            </a:r>
            <a:r>
              <a:rPr lang="en-US" altLang="ko-KR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34AAE-D42C-45AF-9CBA-E1B3AC492F67}"/>
              </a:ext>
            </a:extLst>
          </p:cNvPr>
          <p:cNvSpPr/>
          <p:nvPr/>
        </p:nvSpPr>
        <p:spPr bwMode="auto">
          <a:xfrm>
            <a:off x="6660232" y="1340768"/>
            <a:ext cx="57600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사각형 설명선 7">
            <a:extLst>
              <a:ext uri="{FF2B5EF4-FFF2-40B4-BE49-F238E27FC236}">
                <a16:creationId xmlns:a16="http://schemas.microsoft.com/office/drawing/2014/main" id="{3E7D588E-0494-4E29-B747-0AFE4BCF9164}"/>
              </a:ext>
            </a:extLst>
          </p:cNvPr>
          <p:cNvSpPr/>
          <p:nvPr/>
        </p:nvSpPr>
        <p:spPr bwMode="auto">
          <a:xfrm>
            <a:off x="7326020" y="1135568"/>
            <a:ext cx="1728192" cy="759277"/>
          </a:xfrm>
          <a:prstGeom prst="wedgeRectCallout">
            <a:avLst>
              <a:gd name="adj1" fmla="val -55851"/>
              <a:gd name="adj2" fmla="val -11820"/>
            </a:avLst>
          </a:prstGeom>
          <a:solidFill>
            <a:srgbClr val="F8F8F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A786C6-059B-42E4-8B5F-61579A928A36}"/>
              </a:ext>
            </a:extLst>
          </p:cNvPr>
          <p:cNvSpPr/>
          <p:nvPr/>
        </p:nvSpPr>
        <p:spPr>
          <a:xfrm>
            <a:off x="7326020" y="1162050"/>
            <a:ext cx="17281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지난회차별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의사결정 내용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보여줌</a:t>
            </a:r>
          </a:p>
        </p:txBody>
      </p:sp>
    </p:spTree>
    <p:extLst>
      <p:ext uri="{BB962C8B-B14F-4D97-AF65-F5344CB8AC3E}">
        <p14:creationId xmlns:p14="http://schemas.microsoft.com/office/powerpoint/2010/main" val="1889432860"/>
      </p:ext>
    </p:extLst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0"/>
            <a:ext cx="8934450" cy="1143000"/>
          </a:xfrm>
        </p:spPr>
        <p:txBody>
          <a:bodyPr/>
          <a:lstStyle/>
          <a:p>
            <a:pPr eaLnBrk="1" hangingPunct="1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화면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각 </a:t>
            </a:r>
            <a:r>
              <a:rPr lang="ko-KR" altLang="en-US" sz="2800" dirty="0" err="1">
                <a:latin typeface="나눔고딕" pitchFamily="50" charset="-127"/>
                <a:ea typeface="나눔고딕" pitchFamily="50" charset="-127"/>
              </a:rPr>
              <a:t>회차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 당 의사결정 후 재무결과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)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980728"/>
            <a:ext cx="8539130" cy="5760640"/>
          </a:xfrm>
          <a:prstGeom prst="rect">
            <a:avLst/>
          </a:prstGeom>
        </p:spPr>
      </p:pic>
      <p:grpSp>
        <p:nvGrpSpPr>
          <p:cNvPr id="4" name="그룹 17"/>
          <p:cNvGrpSpPr/>
          <p:nvPr/>
        </p:nvGrpSpPr>
        <p:grpSpPr>
          <a:xfrm>
            <a:off x="2699792" y="2636912"/>
            <a:ext cx="1656184" cy="3600400"/>
            <a:chOff x="2699792" y="2636912"/>
            <a:chExt cx="1656184" cy="3600400"/>
          </a:xfrm>
        </p:grpSpPr>
        <p:sp>
          <p:nvSpPr>
            <p:cNvPr id="17" name="사각형 설명선 16"/>
            <p:cNvSpPr/>
            <p:nvPr/>
          </p:nvSpPr>
          <p:spPr bwMode="auto">
            <a:xfrm>
              <a:off x="2699792" y="2636912"/>
              <a:ext cx="1656184" cy="1008112"/>
            </a:xfrm>
            <a:prstGeom prst="wedgeRectCallout">
              <a:avLst>
                <a:gd name="adj1" fmla="val -107767"/>
                <a:gd name="adj2" fmla="val -7218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99792" y="2701369"/>
              <a:ext cx="165618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판매수량 </a:t>
              </a:r>
              <a:r>
                <a:rPr lang="en-US" altLang="ko-KR" dirty="0">
                  <a:latin typeface="나눔고딕" pitchFamily="50" charset="-127"/>
                  <a:ea typeface="나눔고딕" pitchFamily="50" charset="-127"/>
                </a:rPr>
                <a:t>x </a:t>
              </a:r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판매단가 </a:t>
              </a:r>
              <a:r>
                <a:rPr lang="en-US" altLang="ko-KR" dirty="0">
                  <a:latin typeface="나눔고딕" pitchFamily="50" charset="-127"/>
                  <a:ea typeface="나눔고딕" pitchFamily="50" charset="-127"/>
                </a:rPr>
                <a:t>x</a:t>
              </a:r>
            </a:p>
            <a:p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계약지수</a:t>
              </a:r>
            </a:p>
          </p:txBody>
        </p:sp>
        <p:sp>
          <p:nvSpPr>
            <p:cNvPr id="19" name="사각형 설명선 18"/>
            <p:cNvSpPr/>
            <p:nvPr/>
          </p:nvSpPr>
          <p:spPr bwMode="auto">
            <a:xfrm>
              <a:off x="2699792" y="4941168"/>
              <a:ext cx="1656184" cy="1296144"/>
            </a:xfrm>
            <a:prstGeom prst="wedgeRectCallout">
              <a:avLst>
                <a:gd name="adj1" fmla="val -119849"/>
                <a:gd name="adj2" fmla="val 4223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99792" y="4941168"/>
              <a:ext cx="158417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Char char="§"/>
              </a:pPr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건물 </a:t>
              </a:r>
              <a:r>
                <a:rPr lang="en-US" altLang="ko-KR" dirty="0">
                  <a:latin typeface="나눔고딕" pitchFamily="50" charset="-127"/>
                  <a:ea typeface="나눔고딕" pitchFamily="50" charset="-127"/>
                </a:rPr>
                <a:t> </a:t>
              </a:r>
            </a:p>
            <a:p>
              <a:pPr>
                <a:buFont typeface="Wingdings" pitchFamily="2" charset="2"/>
                <a:buChar char="§"/>
              </a:pPr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설비</a:t>
              </a:r>
              <a:endParaRPr lang="en-US" altLang="ko-KR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 typeface="Wingdings" pitchFamily="2" charset="2"/>
                <a:buChar char="§"/>
              </a:pPr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재고</a:t>
              </a:r>
              <a:endParaRPr lang="en-US" altLang="ko-KR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 typeface="Wingdings" pitchFamily="2" charset="2"/>
                <a:buChar char="§"/>
              </a:pPr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지급조건</a:t>
              </a:r>
            </a:p>
          </p:txBody>
        </p:sp>
        <p:sp>
          <p:nvSpPr>
            <p:cNvPr id="21" name="사각형 설명선 20"/>
            <p:cNvSpPr/>
            <p:nvPr/>
          </p:nvSpPr>
          <p:spPr bwMode="auto">
            <a:xfrm>
              <a:off x="2699792" y="3789040"/>
              <a:ext cx="1656184" cy="1008112"/>
            </a:xfrm>
            <a:prstGeom prst="wedgeRectCallout">
              <a:avLst>
                <a:gd name="adj1" fmla="val -132324"/>
                <a:gd name="adj2" fmla="val 12208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99792" y="3789040"/>
              <a:ext cx="15121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Char char="§"/>
              </a:pPr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매출원가</a:t>
              </a:r>
              <a:endParaRPr lang="en-US" altLang="ko-KR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 typeface="Wingdings" pitchFamily="2" charset="2"/>
                <a:buChar char="§"/>
              </a:pPr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판매관리비 등 등</a:t>
              </a:r>
              <a:endParaRPr lang="en-US" altLang="ko-KR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3" name="사각형 설명선 22"/>
          <p:cNvSpPr/>
          <p:nvPr/>
        </p:nvSpPr>
        <p:spPr bwMode="auto">
          <a:xfrm>
            <a:off x="2555776" y="1772816"/>
            <a:ext cx="1944216" cy="720080"/>
          </a:xfrm>
          <a:prstGeom prst="wedgeRectCallout">
            <a:avLst>
              <a:gd name="adj1" fmla="val -96108"/>
              <a:gd name="adj2" fmla="val -16485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Arial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483768" y="1844824"/>
            <a:ext cx="2088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ROI(</a:t>
            </a:r>
            <a:r>
              <a:rPr lang="ko-KR" altLang="en-US" sz="16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투자수익율</a:t>
            </a:r>
            <a:r>
              <a:rPr lang="en-US" altLang="ko-KR" sz="16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) = </a:t>
            </a:r>
            <a:r>
              <a:rPr lang="ko-KR" altLang="en-US" sz="16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영업이익</a:t>
            </a:r>
            <a:r>
              <a:rPr lang="en-US" altLang="ko-KR" sz="16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투자</a:t>
            </a:r>
            <a:r>
              <a:rPr lang="en-US" altLang="ko-KR" sz="16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*100</a:t>
            </a:r>
            <a:endParaRPr lang="ko-KR" altLang="en-US" sz="16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427984" y="980728"/>
            <a:ext cx="720080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267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나눔고딕" pitchFamily="50" charset="-127"/>
                <a:ea typeface="나눔고딕" pitchFamily="50" charset="-127"/>
              </a:rPr>
              <a:t>Appendix: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게임을 위한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Tips</a:t>
            </a:r>
            <a:r>
              <a:rPr lang="en-US" sz="2800" dirty="0">
                <a:latin typeface="나눔고딕" pitchFamily="50" charset="-127"/>
                <a:ea typeface="나눔고딕" pitchFamily="50" charset="-127"/>
              </a:rPr>
              <a:t>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102035"/>
      </p:ext>
    </p:extLst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  <a:cs typeface="Calibri"/>
              </a:rPr>
              <a:t>중요 결정요소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  <a:cs typeface="Calibri"/>
              </a:rPr>
              <a:t>I</a:t>
            </a:r>
            <a:endParaRPr lang="nl-NL" sz="2800" dirty="0">
              <a:latin typeface="나눔고딕" pitchFamily="50" charset="-127"/>
              <a:ea typeface="나눔고딕" pitchFamily="50" charset="-127"/>
              <a:cs typeface="Calibri"/>
            </a:endParaRPr>
          </a:p>
        </p:txBody>
      </p:sp>
      <p:sp>
        <p:nvSpPr>
          <p:cNvPr id="33" name="Ovaal 46"/>
          <p:cNvSpPr>
            <a:spLocks noChangeArrowheads="1"/>
          </p:cNvSpPr>
          <p:nvPr/>
        </p:nvSpPr>
        <p:spPr bwMode="auto">
          <a:xfrm>
            <a:off x="755576" y="4653216"/>
            <a:ext cx="1872048" cy="108004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납기 신뢰성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Delivery reliability)</a:t>
            </a:r>
          </a:p>
        </p:txBody>
      </p:sp>
      <p:sp>
        <p:nvSpPr>
          <p:cNvPr id="34" name="Ovaal 47"/>
          <p:cNvSpPr>
            <a:spLocks noChangeArrowheads="1"/>
          </p:cNvSpPr>
          <p:nvPr/>
        </p:nvSpPr>
        <p:spPr bwMode="auto">
          <a:xfrm>
            <a:off x="2483768" y="4653136"/>
            <a:ext cx="2088232" cy="108012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원자재 가용성</a:t>
            </a:r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Availability comps)</a:t>
            </a:r>
          </a:p>
        </p:txBody>
      </p:sp>
      <p:sp>
        <p:nvSpPr>
          <p:cNvPr id="35" name="Ovaal 48"/>
          <p:cNvSpPr>
            <a:spLocks noChangeArrowheads="1"/>
          </p:cNvSpPr>
          <p:nvPr/>
        </p:nvSpPr>
        <p:spPr bwMode="auto">
          <a:xfrm>
            <a:off x="4572000" y="4653216"/>
            <a:ext cx="2016224" cy="1080040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생산 신뢰성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Production reliability)</a:t>
            </a:r>
          </a:p>
        </p:txBody>
      </p:sp>
      <p:sp>
        <p:nvSpPr>
          <p:cNvPr id="36" name="Ovaal 49"/>
          <p:cNvSpPr>
            <a:spLocks noChangeArrowheads="1"/>
          </p:cNvSpPr>
          <p:nvPr/>
        </p:nvSpPr>
        <p:spPr bwMode="auto">
          <a:xfrm>
            <a:off x="6552728" y="4653216"/>
            <a:ext cx="2051720" cy="936024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서비스 수준 </a:t>
            </a:r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Service level)</a:t>
            </a:r>
          </a:p>
        </p:txBody>
      </p:sp>
      <p:sp>
        <p:nvSpPr>
          <p:cNvPr id="7175" name="Ovaal 50"/>
          <p:cNvSpPr>
            <a:spLocks noChangeArrowheads="1"/>
          </p:cNvSpPr>
          <p:nvPr/>
        </p:nvSpPr>
        <p:spPr bwMode="auto">
          <a:xfrm>
            <a:off x="467544" y="1412776"/>
            <a:ext cx="1872064" cy="999554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리드타임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Leadtime)</a:t>
            </a:r>
          </a:p>
        </p:txBody>
      </p:sp>
      <p:sp>
        <p:nvSpPr>
          <p:cNvPr id="7176" name="Ovaal 51"/>
          <p:cNvSpPr>
            <a:spLocks noChangeArrowheads="1"/>
          </p:cNvSpPr>
          <p:nvPr/>
        </p:nvSpPr>
        <p:spPr bwMode="auto">
          <a:xfrm>
            <a:off x="2051720" y="1412776"/>
            <a:ext cx="2016224" cy="999554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입고처리 시간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Intake time)</a:t>
            </a:r>
          </a:p>
        </p:txBody>
      </p:sp>
      <p:sp>
        <p:nvSpPr>
          <p:cNvPr id="7177" name="Ovaal 52"/>
          <p:cNvSpPr>
            <a:spLocks noChangeArrowheads="1"/>
          </p:cNvSpPr>
          <p:nvPr/>
        </p:nvSpPr>
        <p:spPr bwMode="auto">
          <a:xfrm>
            <a:off x="4139952" y="1412776"/>
            <a:ext cx="1822450" cy="999634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확정 구간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Frozen period)</a:t>
            </a:r>
          </a:p>
        </p:txBody>
      </p:sp>
      <p:sp>
        <p:nvSpPr>
          <p:cNvPr id="7178" name="Ovaal 53"/>
          <p:cNvSpPr>
            <a:spLocks noChangeArrowheads="1"/>
          </p:cNvSpPr>
          <p:nvPr/>
        </p:nvSpPr>
        <p:spPr bwMode="auto">
          <a:xfrm>
            <a:off x="6084168" y="1340768"/>
            <a:ext cx="2123728" cy="999554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주문 마감시점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Order  deadline)</a:t>
            </a:r>
          </a:p>
        </p:txBody>
      </p:sp>
      <p:sp>
        <p:nvSpPr>
          <p:cNvPr id="7179" name="Ovaal 54"/>
          <p:cNvSpPr>
            <a:spLocks noChangeArrowheads="1"/>
          </p:cNvSpPr>
          <p:nvPr/>
        </p:nvSpPr>
        <p:spPr bwMode="auto">
          <a:xfrm>
            <a:off x="1115616" y="2348960"/>
            <a:ext cx="2088232" cy="936024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납품</a:t>
            </a:r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윈도우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Delivery window)</a:t>
            </a: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2809602" y="3684265"/>
            <a:ext cx="763588" cy="657225"/>
          </a:xfrm>
          <a:custGeom>
            <a:avLst/>
            <a:gdLst>
              <a:gd name="T0" fmla="*/ 0 w 481"/>
              <a:gd name="T1" fmla="*/ 0 h 414"/>
              <a:gd name="T2" fmla="*/ 481 w 481"/>
              <a:gd name="T3" fmla="*/ 0 h 414"/>
              <a:gd name="T4" fmla="*/ 240 w 481"/>
              <a:gd name="T5" fmla="*/ 414 h 414"/>
              <a:gd name="T6" fmla="*/ 0 w 481"/>
              <a:gd name="T7" fmla="*/ 0 h 414"/>
              <a:gd name="T8" fmla="*/ 0 60000 65536"/>
              <a:gd name="T9" fmla="*/ 0 60000 65536"/>
              <a:gd name="T10" fmla="*/ 0 60000 65536"/>
              <a:gd name="T11" fmla="*/ 0 60000 65536"/>
              <a:gd name="T12" fmla="*/ 0 w 481"/>
              <a:gd name="T13" fmla="*/ 0 h 414"/>
              <a:gd name="T14" fmla="*/ 481 w 481"/>
              <a:gd name="T15" fmla="*/ 414 h 4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1" h="414">
                <a:moveTo>
                  <a:pt x="0" y="0"/>
                </a:moveTo>
                <a:lnTo>
                  <a:pt x="481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>
              <a:defRPr/>
            </a:pPr>
            <a:endParaRPr lang="nl-NL" sz="1200" b="1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5896645" y="3684265"/>
            <a:ext cx="763587" cy="657225"/>
          </a:xfrm>
          <a:custGeom>
            <a:avLst/>
            <a:gdLst>
              <a:gd name="T0" fmla="*/ 0 w 481"/>
              <a:gd name="T1" fmla="*/ 0 h 414"/>
              <a:gd name="T2" fmla="*/ 481 w 481"/>
              <a:gd name="T3" fmla="*/ 0 h 414"/>
              <a:gd name="T4" fmla="*/ 240 w 481"/>
              <a:gd name="T5" fmla="*/ 414 h 414"/>
              <a:gd name="T6" fmla="*/ 0 w 481"/>
              <a:gd name="T7" fmla="*/ 0 h 414"/>
              <a:gd name="T8" fmla="*/ 0 60000 65536"/>
              <a:gd name="T9" fmla="*/ 0 60000 65536"/>
              <a:gd name="T10" fmla="*/ 0 60000 65536"/>
              <a:gd name="T11" fmla="*/ 0 60000 65536"/>
              <a:gd name="T12" fmla="*/ 0 w 481"/>
              <a:gd name="T13" fmla="*/ 0 h 414"/>
              <a:gd name="T14" fmla="*/ 481 w 481"/>
              <a:gd name="T15" fmla="*/ 414 h 4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1" h="414">
                <a:moveTo>
                  <a:pt x="0" y="0"/>
                </a:moveTo>
                <a:lnTo>
                  <a:pt x="481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>
              <a:defRPr/>
            </a:pPr>
            <a:endParaRPr lang="nl-NL" sz="1200" b="1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147202" y="3326795"/>
            <a:ext cx="23051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완제품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Finished product)</a:t>
            </a: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595500" y="3326795"/>
            <a:ext cx="279243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원자재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구성부품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Components)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827584" y="3814440"/>
            <a:ext cx="1580257" cy="550664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공급자 관계 관리</a:t>
            </a: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SRM)</a:t>
            </a:r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3927847" y="3814440"/>
            <a:ext cx="1580257" cy="550664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생산</a:t>
            </a:r>
            <a:endParaRPr lang="en-US" altLang="ko-KR" sz="16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Production)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7024191" y="3814440"/>
            <a:ext cx="1580257" cy="550664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고객 관계 관리</a:t>
            </a: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CRM)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11560" y="6093296"/>
            <a:ext cx="37385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ko-KR" sz="1400" dirty="0">
                <a:latin typeface="나눔고딕" pitchFamily="50" charset="-127"/>
                <a:ea typeface="나눔고딕" pitchFamily="50" charset="-127"/>
              </a:rPr>
              <a:t>SRM: Supplier Relationship Management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CRM: Customer Relationship Management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27119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왜 비즈니스 시뮬레이션 게임 학습이 효과적일까요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?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001370" y="1770114"/>
            <a:ext cx="2746937" cy="3177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1000949" y="1794499"/>
            <a:ext cx="2742867" cy="3177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935306" y="1402832"/>
            <a:ext cx="2844606" cy="3538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899592" y="1474841"/>
            <a:ext cx="2828408" cy="3609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251520" y="5013176"/>
            <a:ext cx="4680520" cy="1073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94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Arial"/>
              </a:rPr>
              <a:t> 우리가 알고 있는 것의 오직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Arial"/>
              </a:rPr>
              <a:t>10%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Arial"/>
              </a:rPr>
              <a:t>정도만을 교실 수업을 통해서 배웁니다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Arial"/>
              </a:rPr>
              <a:t>.</a:t>
            </a:r>
          </a:p>
          <a:p>
            <a:pPr marL="12700" marR="5080">
              <a:lnSpc>
                <a:spcPct val="1094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Arial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Calibri"/>
              </a:rPr>
              <a:t>동료들로부터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Calibri"/>
              </a:rPr>
              <a:t>20%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Calibri"/>
              </a:rPr>
              <a:t>이상을 배웁니다</a:t>
            </a:r>
            <a:endParaRPr lang="ko-KR" altLang="en-US" sz="1600" dirty="0"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12700" marR="5080">
              <a:lnSpc>
                <a:spcPct val="109400"/>
              </a:lnSpc>
              <a:buFont typeface="Wingdings" pitchFamily="2" charset="2"/>
              <a:buChar char="§"/>
            </a:pPr>
            <a:r>
              <a:rPr lang="en-US" sz="1600" dirty="0">
                <a:latin typeface="나눔고딕" pitchFamily="50" charset="-127"/>
                <a:ea typeface="나눔고딕" pitchFamily="50" charset="-127"/>
                <a:cs typeface="Calibri"/>
              </a:rPr>
              <a:t> 70%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Calibri"/>
              </a:rPr>
              <a:t>이상은 시도와 실패를 통한 경험으로 배웁니다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Calibri"/>
              </a:rPr>
              <a:t>. </a:t>
            </a:r>
            <a:endParaRPr sz="1600" dirty="0"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9512" y="6464369"/>
            <a:ext cx="5870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: Lombardo and </a:t>
            </a:r>
            <a:r>
              <a:rPr lang="en-US" altLang="ko-KR" sz="1200" dirty="0" err="1">
                <a:latin typeface="나눔고딕" pitchFamily="50" charset="-127"/>
                <a:ea typeface="나눔고딕" pitchFamily="50" charset="-127"/>
              </a:rPr>
              <a:t>Eichinger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The Career Architect Development Planner, 1996</a:t>
            </a:r>
            <a:endParaRPr lang="nl-NL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1331640" y="980728"/>
            <a:ext cx="2232248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0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70: 20: 10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학습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룰</a:t>
            </a:r>
            <a:endParaRPr lang="en-US" altLang="ko-KR" b="1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  <p:sp>
        <p:nvSpPr>
          <p:cNvPr id="30" name="object 16"/>
          <p:cNvSpPr txBox="1"/>
          <p:nvPr/>
        </p:nvSpPr>
        <p:spPr>
          <a:xfrm>
            <a:off x="3059832" y="1474840"/>
            <a:ext cx="144016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ko-KR" altLang="en-US" sz="1800" b="1" spc="-10" dirty="0">
                <a:latin typeface="나눔고딕" pitchFamily="50" charset="-127"/>
                <a:ea typeface="나눔고딕" pitchFamily="50" charset="-127"/>
                <a:cs typeface="Calibri"/>
              </a:rPr>
              <a:t>듣기</a:t>
            </a:r>
            <a:endParaRPr lang="en-US" altLang="ko-KR" sz="1800" b="1" spc="-10" dirty="0">
              <a:latin typeface="나눔고딕" pitchFamily="50" charset="-127"/>
              <a:ea typeface="나눔고딕" pitchFamily="50" charset="-127"/>
              <a:cs typeface="Calibri"/>
            </a:endParaRPr>
          </a:p>
          <a:p>
            <a:pPr marL="12700" algn="ctr">
              <a:lnSpc>
                <a:spcPct val="100000"/>
              </a:lnSpc>
            </a:pPr>
            <a:r>
              <a:rPr lang="en-US" altLang="ko-KR" sz="1800" b="1" spc="-10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sz="1800" b="1" spc="-10" dirty="0">
                <a:latin typeface="나눔고딕" pitchFamily="50" charset="-127"/>
                <a:ea typeface="나눔고딕" pitchFamily="50" charset="-127"/>
                <a:cs typeface="Calibri"/>
              </a:rPr>
              <a:t>listening</a:t>
            </a:r>
            <a:r>
              <a:rPr lang="en-US" sz="1800" b="1" spc="-10" dirty="0">
                <a:latin typeface="나눔고딕" pitchFamily="50" charset="-127"/>
                <a:ea typeface="나눔고딕" pitchFamily="50" charset="-127"/>
                <a:cs typeface="Calibri"/>
              </a:rPr>
              <a:t>)</a:t>
            </a:r>
            <a:endParaRPr sz="1800" b="1" dirty="0">
              <a:latin typeface="나눔고딕" pitchFamily="50" charset="-127"/>
              <a:ea typeface="나눔고딕" pitchFamily="50" charset="-127"/>
              <a:cs typeface="Calibri"/>
            </a:endParaRPr>
          </a:p>
        </p:txBody>
      </p:sp>
      <p:sp>
        <p:nvSpPr>
          <p:cNvPr id="31" name="object 17"/>
          <p:cNvSpPr txBox="1"/>
          <p:nvPr/>
        </p:nvSpPr>
        <p:spPr>
          <a:xfrm>
            <a:off x="3779912" y="2482952"/>
            <a:ext cx="96507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ko-KR" altLang="en-US" sz="1800" b="1" spc="-5" dirty="0">
                <a:latin typeface="나눔고딕" pitchFamily="50" charset="-127"/>
                <a:ea typeface="나눔고딕" pitchFamily="50" charset="-127"/>
                <a:cs typeface="Calibri"/>
              </a:rPr>
              <a:t>보기 </a:t>
            </a:r>
            <a:r>
              <a:rPr lang="en-US" altLang="ko-KR" sz="1800" b="1" spc="-5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sz="1800" b="1" spc="-5" dirty="0">
                <a:latin typeface="나눔고딕" pitchFamily="50" charset="-127"/>
                <a:ea typeface="나눔고딕" pitchFamily="50" charset="-127"/>
                <a:cs typeface="Calibri"/>
              </a:rPr>
              <a:t>s</a:t>
            </a:r>
            <a:r>
              <a:rPr sz="1800" b="1" spc="5" dirty="0">
                <a:latin typeface="나눔고딕" pitchFamily="50" charset="-127"/>
                <a:ea typeface="나눔고딕" pitchFamily="50" charset="-127"/>
                <a:cs typeface="Calibri"/>
              </a:rPr>
              <a:t>e</a:t>
            </a:r>
            <a:r>
              <a:rPr sz="1800" b="1" dirty="0">
                <a:latin typeface="나눔고딕" pitchFamily="50" charset="-127"/>
                <a:ea typeface="나눔고딕" pitchFamily="50" charset="-127"/>
                <a:cs typeface="Calibri"/>
              </a:rPr>
              <a:t>eing</a:t>
            </a:r>
            <a:r>
              <a:rPr lang="en-US" sz="1800" b="1" dirty="0">
                <a:latin typeface="나눔고딕" pitchFamily="50" charset="-127"/>
                <a:ea typeface="나눔고딕" pitchFamily="50" charset="-127"/>
                <a:cs typeface="Calibri"/>
              </a:rPr>
              <a:t>)</a:t>
            </a:r>
            <a:endParaRPr sz="1800" b="1" dirty="0">
              <a:latin typeface="나눔고딕" pitchFamily="50" charset="-127"/>
              <a:ea typeface="나눔고딕" pitchFamily="50" charset="-127"/>
              <a:cs typeface="Calibri"/>
            </a:endParaRPr>
          </a:p>
        </p:txBody>
      </p:sp>
      <p:sp>
        <p:nvSpPr>
          <p:cNvPr id="32" name="object 18"/>
          <p:cNvSpPr txBox="1"/>
          <p:nvPr/>
        </p:nvSpPr>
        <p:spPr>
          <a:xfrm>
            <a:off x="119563" y="4139136"/>
            <a:ext cx="164412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ko-KR" altLang="en-US" sz="1800" b="1" spc="-20" dirty="0">
                <a:latin typeface="나눔고딕" pitchFamily="50" charset="-127"/>
                <a:ea typeface="나눔고딕" pitchFamily="50" charset="-127"/>
                <a:cs typeface="Calibri"/>
              </a:rPr>
              <a:t>경험</a:t>
            </a:r>
            <a:endParaRPr lang="en-US" altLang="ko-KR" sz="1800" b="1" spc="-20" dirty="0">
              <a:latin typeface="나눔고딕" pitchFamily="50" charset="-127"/>
              <a:ea typeface="나눔고딕" pitchFamily="50" charset="-127"/>
              <a:cs typeface="Calibri"/>
            </a:endParaRPr>
          </a:p>
          <a:p>
            <a:pPr marL="12700" algn="ctr">
              <a:lnSpc>
                <a:spcPct val="100000"/>
              </a:lnSpc>
            </a:pPr>
            <a:r>
              <a:rPr lang="en-US" altLang="ko-KR" sz="1800" b="1" spc="-20" dirty="0"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sz="1800" b="1" spc="-20" dirty="0">
                <a:latin typeface="나눔고딕" pitchFamily="50" charset="-127"/>
                <a:ea typeface="나눔고딕" pitchFamily="50" charset="-127"/>
                <a:cs typeface="Arial" pitchFamily="34" charset="0"/>
              </a:rPr>
              <a:t>e</a:t>
            </a:r>
            <a:r>
              <a:rPr sz="1800" b="1" spc="-5" dirty="0">
                <a:latin typeface="나눔고딕" pitchFamily="50" charset="-127"/>
                <a:ea typeface="나눔고딕" pitchFamily="50" charset="-127"/>
                <a:cs typeface="Arial" pitchFamily="34" charset="0"/>
              </a:rPr>
              <a:t>xp</a:t>
            </a:r>
            <a:r>
              <a:rPr sz="1800" b="1" spc="5" dirty="0">
                <a:latin typeface="나눔고딕" pitchFamily="50" charset="-127"/>
                <a:ea typeface="나눔고딕" pitchFamily="50" charset="-127"/>
                <a:cs typeface="Arial" pitchFamily="34" charset="0"/>
              </a:rPr>
              <a:t>e</a:t>
            </a:r>
            <a:r>
              <a:rPr sz="1800" b="1" dirty="0">
                <a:latin typeface="나눔고딕" pitchFamily="50" charset="-127"/>
                <a:ea typeface="나눔고딕" pitchFamily="50" charset="-127"/>
                <a:cs typeface="Arial" pitchFamily="34" charset="0"/>
              </a:rPr>
              <a:t>r</a:t>
            </a:r>
            <a:r>
              <a:rPr sz="1800" b="1" spc="-10" dirty="0">
                <a:latin typeface="나눔고딕" pitchFamily="50" charset="-127"/>
                <a:ea typeface="나눔고딕" pitchFamily="50" charset="-127"/>
                <a:cs typeface="Arial" pitchFamily="34" charset="0"/>
              </a:rPr>
              <a:t>i</a:t>
            </a:r>
            <a:r>
              <a:rPr sz="1800" b="1" dirty="0">
                <a:latin typeface="나눔고딕" pitchFamily="50" charset="-127"/>
                <a:ea typeface="나눔고딕" pitchFamily="50" charset="-127"/>
                <a:cs typeface="Arial" pitchFamily="34" charset="0"/>
              </a:rPr>
              <a:t>en</a:t>
            </a:r>
            <a:r>
              <a:rPr sz="1800" b="1" spc="-10" dirty="0">
                <a:latin typeface="나눔고딕" pitchFamily="50" charset="-127"/>
                <a:ea typeface="나눔고딕" pitchFamily="50" charset="-127"/>
                <a:cs typeface="Arial" pitchFamily="34" charset="0"/>
              </a:rPr>
              <a:t>c</a:t>
            </a:r>
            <a:r>
              <a:rPr sz="1800" b="1" spc="-5" dirty="0">
                <a:latin typeface="나눔고딕" pitchFamily="50" charset="-127"/>
                <a:ea typeface="나눔고딕" pitchFamily="50" charset="-127"/>
                <a:cs typeface="Arial" pitchFamily="34" charset="0"/>
              </a:rPr>
              <a:t>ing</a:t>
            </a:r>
            <a:r>
              <a:rPr lang="en-US" sz="1800" b="1" spc="-5" dirty="0">
                <a:latin typeface="나눔고딕" pitchFamily="50" charset="-127"/>
                <a:ea typeface="나눔고딕" pitchFamily="50" charset="-127"/>
                <a:cs typeface="Arial" pitchFamily="34" charset="0"/>
              </a:rPr>
              <a:t>)</a:t>
            </a:r>
            <a:endParaRPr sz="1800" b="1" dirty="0"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36" name="object 3"/>
          <p:cNvSpPr/>
          <p:nvPr/>
        </p:nvSpPr>
        <p:spPr>
          <a:xfrm>
            <a:off x="5148064" y="1484784"/>
            <a:ext cx="3456384" cy="2952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5"/>
          <p:cNvSpPr txBox="1"/>
          <p:nvPr/>
        </p:nvSpPr>
        <p:spPr>
          <a:xfrm>
            <a:off x="5652410" y="1000673"/>
            <a:ext cx="2303966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00" indent="-180000" algn="ctr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Trial &amp; Error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단점</a:t>
            </a:r>
            <a:endParaRPr lang="en-US" altLang="ko-KR" b="1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5076056" y="5013176"/>
            <a:ext cx="3744416" cy="1073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94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Arial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비즈니스에서 시도와 실패를 통한 경험은  큰 비용이 듭니다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Arial"/>
            </a:endParaRPr>
          </a:p>
          <a:p>
            <a:pPr marL="12700" marR="5080">
              <a:lnSpc>
                <a:spcPct val="1094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Arial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시간과 장소에 있어서 행위와 결과간의 차이가 너무 광범위합니다</a:t>
            </a:r>
            <a:endParaRPr sz="1600" dirty="0"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56899"/>
      </p:ext>
    </p:extLst>
  </p:cSld>
  <p:clrMapOvr>
    <a:masterClrMapping/>
  </p:clrMapOvr>
  <p:transition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  <a:cs typeface="Calibri"/>
              </a:rPr>
              <a:t>중요 결정 요소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  <a:cs typeface="Calibri"/>
              </a:rPr>
              <a:t>II</a:t>
            </a:r>
            <a:endParaRPr lang="nl-NL" sz="2800" dirty="0">
              <a:latin typeface="나눔고딕" pitchFamily="50" charset="-127"/>
              <a:ea typeface="나눔고딕" pitchFamily="50" charset="-127"/>
              <a:cs typeface="Calibri"/>
            </a:endParaRPr>
          </a:p>
        </p:txBody>
      </p:sp>
      <p:sp>
        <p:nvSpPr>
          <p:cNvPr id="32" name="Ovaal 47"/>
          <p:cNvSpPr>
            <a:spLocks noChangeArrowheads="1"/>
          </p:cNvSpPr>
          <p:nvPr/>
        </p:nvSpPr>
        <p:spPr bwMode="auto">
          <a:xfrm>
            <a:off x="2051720" y="3926780"/>
            <a:ext cx="1944215" cy="870372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계약 지수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Contract</a:t>
            </a:r>
          </a:p>
          <a:p>
            <a:pPr algn="ctr"/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Index)</a:t>
            </a:r>
          </a:p>
        </p:txBody>
      </p:sp>
      <p:sp>
        <p:nvSpPr>
          <p:cNvPr id="8196" name="Ovaal 50"/>
          <p:cNvSpPr>
            <a:spLocks noChangeArrowheads="1"/>
          </p:cNvSpPr>
          <p:nvPr/>
        </p:nvSpPr>
        <p:spPr bwMode="auto">
          <a:xfrm>
            <a:off x="683568" y="1844824"/>
            <a:ext cx="1872208" cy="839997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거래 단위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Trade unit)</a:t>
            </a:r>
          </a:p>
        </p:txBody>
      </p:sp>
      <p:sp>
        <p:nvSpPr>
          <p:cNvPr id="8197" name="Ovaal 51"/>
          <p:cNvSpPr>
            <a:spLocks noChangeArrowheads="1"/>
          </p:cNvSpPr>
          <p:nvPr/>
        </p:nvSpPr>
        <p:spPr bwMode="auto">
          <a:xfrm>
            <a:off x="2411760" y="1268760"/>
            <a:ext cx="1765151" cy="839997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Lot </a:t>
            </a:r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사이즈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Lot size)</a:t>
            </a:r>
          </a:p>
        </p:txBody>
      </p:sp>
      <p:sp>
        <p:nvSpPr>
          <p:cNvPr id="8198" name="Ovaal 52"/>
          <p:cNvSpPr>
            <a:spLocks noChangeArrowheads="1"/>
          </p:cNvSpPr>
          <p:nvPr/>
        </p:nvSpPr>
        <p:spPr bwMode="auto">
          <a:xfrm>
            <a:off x="4176911" y="1340768"/>
            <a:ext cx="1907257" cy="767989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생산 주기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Production frequency)</a:t>
            </a:r>
          </a:p>
        </p:txBody>
      </p:sp>
      <p:sp>
        <p:nvSpPr>
          <p:cNvPr id="8199" name="Ovaal 53"/>
          <p:cNvSpPr>
            <a:spLocks noChangeArrowheads="1"/>
          </p:cNvSpPr>
          <p:nvPr/>
        </p:nvSpPr>
        <p:spPr bwMode="auto">
          <a:xfrm>
            <a:off x="5977110" y="1916832"/>
            <a:ext cx="1835250" cy="767989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거래 단위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Trade unit)</a:t>
            </a:r>
          </a:p>
        </p:txBody>
      </p:sp>
      <p:sp>
        <p:nvSpPr>
          <p:cNvPr id="37" name="Ovaal 32"/>
          <p:cNvSpPr>
            <a:spLocks noChangeArrowheads="1"/>
          </p:cNvSpPr>
          <p:nvPr/>
        </p:nvSpPr>
        <p:spPr bwMode="auto">
          <a:xfrm>
            <a:off x="4735686" y="3926780"/>
            <a:ext cx="2284586" cy="798364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계약 지수</a:t>
            </a:r>
            <a:endParaRPr lang="en-US" altLang="ko-KR" sz="16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Contract</a:t>
            </a:r>
          </a:p>
          <a:p>
            <a:pPr algn="ctr"/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Index)</a:t>
            </a:r>
          </a:p>
        </p:txBody>
      </p:sp>
      <p:sp>
        <p:nvSpPr>
          <p:cNvPr id="38" name="Ovaal 33"/>
          <p:cNvSpPr>
            <a:spLocks noChangeArrowheads="1"/>
          </p:cNvSpPr>
          <p:nvPr/>
        </p:nvSpPr>
        <p:spPr bwMode="auto">
          <a:xfrm>
            <a:off x="4735686" y="4657828"/>
            <a:ext cx="2428602" cy="931412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보너스와 </a:t>
            </a:r>
            <a:r>
              <a:rPr lang="ko-KR" altLang="en-US" sz="1600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패널티</a:t>
            </a:r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Bonus and penalty)</a:t>
            </a:r>
          </a:p>
        </p:txBody>
      </p:sp>
      <p:sp>
        <p:nvSpPr>
          <p:cNvPr id="39" name="Ovaal 34"/>
          <p:cNvSpPr>
            <a:spLocks noChangeArrowheads="1"/>
          </p:cNvSpPr>
          <p:nvPr/>
        </p:nvSpPr>
        <p:spPr bwMode="auto">
          <a:xfrm>
            <a:off x="4788024" y="5517232"/>
            <a:ext cx="2356594" cy="864032"/>
          </a:xfrm>
          <a:prstGeom prst="ellipse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제품 수명 </a:t>
            </a:r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%</a:t>
            </a: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Shelf life %)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665586" y="3036193"/>
            <a:ext cx="763588" cy="657225"/>
          </a:xfrm>
          <a:custGeom>
            <a:avLst/>
            <a:gdLst>
              <a:gd name="T0" fmla="*/ 0 w 481"/>
              <a:gd name="T1" fmla="*/ 0 h 414"/>
              <a:gd name="T2" fmla="*/ 481 w 481"/>
              <a:gd name="T3" fmla="*/ 0 h 414"/>
              <a:gd name="T4" fmla="*/ 240 w 481"/>
              <a:gd name="T5" fmla="*/ 414 h 414"/>
              <a:gd name="T6" fmla="*/ 0 w 481"/>
              <a:gd name="T7" fmla="*/ 0 h 414"/>
              <a:gd name="T8" fmla="*/ 0 60000 65536"/>
              <a:gd name="T9" fmla="*/ 0 60000 65536"/>
              <a:gd name="T10" fmla="*/ 0 60000 65536"/>
              <a:gd name="T11" fmla="*/ 0 60000 65536"/>
              <a:gd name="T12" fmla="*/ 0 w 481"/>
              <a:gd name="T13" fmla="*/ 0 h 414"/>
              <a:gd name="T14" fmla="*/ 481 w 481"/>
              <a:gd name="T15" fmla="*/ 414 h 4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1" h="414">
                <a:moveTo>
                  <a:pt x="0" y="0"/>
                </a:moveTo>
                <a:lnTo>
                  <a:pt x="481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>
              <a:defRPr/>
            </a:pPr>
            <a:endParaRPr lang="nl-NL" sz="1200" b="1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Freeform 8"/>
          <p:cNvSpPr>
            <a:spLocks/>
          </p:cNvSpPr>
          <p:nvPr/>
        </p:nvSpPr>
        <p:spPr bwMode="auto">
          <a:xfrm>
            <a:off x="5176565" y="3036193"/>
            <a:ext cx="763587" cy="657225"/>
          </a:xfrm>
          <a:custGeom>
            <a:avLst/>
            <a:gdLst>
              <a:gd name="T0" fmla="*/ 0 w 481"/>
              <a:gd name="T1" fmla="*/ 0 h 414"/>
              <a:gd name="T2" fmla="*/ 481 w 481"/>
              <a:gd name="T3" fmla="*/ 0 h 414"/>
              <a:gd name="T4" fmla="*/ 240 w 481"/>
              <a:gd name="T5" fmla="*/ 414 h 414"/>
              <a:gd name="T6" fmla="*/ 0 w 481"/>
              <a:gd name="T7" fmla="*/ 0 h 414"/>
              <a:gd name="T8" fmla="*/ 0 60000 65536"/>
              <a:gd name="T9" fmla="*/ 0 60000 65536"/>
              <a:gd name="T10" fmla="*/ 0 60000 65536"/>
              <a:gd name="T11" fmla="*/ 0 60000 65536"/>
              <a:gd name="T12" fmla="*/ 0 w 481"/>
              <a:gd name="T13" fmla="*/ 0 h 414"/>
              <a:gd name="T14" fmla="*/ 481 w 481"/>
              <a:gd name="T15" fmla="*/ 414 h 4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1" h="414">
                <a:moveTo>
                  <a:pt x="0" y="0"/>
                </a:moveTo>
                <a:lnTo>
                  <a:pt x="481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>
              <a:defRPr/>
            </a:pPr>
            <a:endParaRPr lang="nl-NL" sz="1200" b="1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4809188" y="2708920"/>
            <a:ext cx="23051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완제품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Finished product)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1976467" y="2708920"/>
            <a:ext cx="20037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원자재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Components)</a:t>
            </a: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899592" y="3166368"/>
            <a:ext cx="1580257" cy="550664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공급자 관계 관리</a:t>
            </a: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SRM)</a:t>
            </a:r>
          </a:p>
        </p:txBody>
      </p:sp>
      <p:sp>
        <p:nvSpPr>
          <p:cNvPr id="31" name="Rectangle 18"/>
          <p:cNvSpPr>
            <a:spLocks noChangeArrowheads="1"/>
          </p:cNvSpPr>
          <p:nvPr/>
        </p:nvSpPr>
        <p:spPr bwMode="auto">
          <a:xfrm>
            <a:off x="3495799" y="3166368"/>
            <a:ext cx="1580257" cy="550664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생산</a:t>
            </a:r>
            <a:endParaRPr lang="en-US" altLang="ko-KR" sz="16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Production)</a:t>
            </a:r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6088087" y="3166368"/>
            <a:ext cx="1580257" cy="550664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고객 관계 관리</a:t>
            </a:r>
            <a:r>
              <a:rPr lang="en-US" altLang="ko-KR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CRM)</a:t>
            </a:r>
          </a:p>
        </p:txBody>
      </p:sp>
    </p:spTree>
    <p:extLst>
      <p:ext uri="{BB962C8B-B14F-4D97-AF65-F5344CB8AC3E}">
        <p14:creationId xmlns:p14="http://schemas.microsoft.com/office/powerpoint/2010/main" val="4231304312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고객과의 서비스 수준 합의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2800" dirty="0">
                <a:latin typeface="나눔고딕" pitchFamily="50" charset="-127"/>
                <a:ea typeface="나눔고딕" pitchFamily="50" charset="-127"/>
              </a:rPr>
              <a:t>SLA customers) -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판매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xfrm>
            <a:off x="6614864" y="6245225"/>
            <a:ext cx="2133600" cy="476250"/>
          </a:xfrm>
        </p:spPr>
        <p:txBody>
          <a:bodyPr/>
          <a:lstStyle/>
          <a:p>
            <a:pPr>
              <a:defRPr/>
            </a:pPr>
            <a:fld id="{994753DA-E3C6-4AA2-94FB-62C5A21772A8}" type="slidenum">
              <a:rPr lang="nl-NL" smtClean="0">
                <a:latin typeface="나눔고딕" pitchFamily="50" charset="-127"/>
                <a:ea typeface="나눔고딕" pitchFamily="50" charset="-127"/>
              </a:rPr>
              <a:pPr>
                <a:defRPr/>
              </a:pPr>
              <a:t>31</a:t>
            </a:fld>
            <a:endParaRPr lang="nl-NL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hthoek 4"/>
          <p:cNvSpPr/>
          <p:nvPr/>
        </p:nvSpPr>
        <p:spPr bwMode="auto">
          <a:xfrm>
            <a:off x="539552" y="1484784"/>
            <a:ext cx="252028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97.5%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로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서비스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수준을 증가 시킴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Increase service level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promise to 97.5%)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3275856" y="1484784"/>
            <a:ext cx="2376264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매출 증가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Revenue Increase) (+68k)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Rechthoek 6"/>
          <p:cNvSpPr/>
          <p:nvPr/>
        </p:nvSpPr>
        <p:spPr bwMode="auto">
          <a:xfrm>
            <a:off x="5870018" y="1484784"/>
            <a:ext cx="2446398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패널티의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위험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Risk of Penalties)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5137720" y="1796819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Pro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7740617" y="1796819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Con</a:t>
            </a:r>
          </a:p>
        </p:txBody>
      </p:sp>
      <p:sp>
        <p:nvSpPr>
          <p:cNvPr id="14" name="Rechthoek 13"/>
          <p:cNvSpPr/>
          <p:nvPr/>
        </p:nvSpPr>
        <p:spPr bwMode="auto">
          <a:xfrm>
            <a:off x="539552" y="2540901"/>
            <a:ext cx="252028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 92.5%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로 서비스 수준을 감소 시킴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Decrease service level promise to 92.5%)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AutoShape 17"/>
          <p:cNvSpPr>
            <a:spLocks/>
          </p:cNvSpPr>
          <p:nvPr/>
        </p:nvSpPr>
        <p:spPr bwMode="auto">
          <a:xfrm>
            <a:off x="233363" y="6309320"/>
            <a:ext cx="8731250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DEECC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200"/>
              </a:spcBef>
              <a:defRPr/>
            </a:pPr>
            <a:r>
              <a:rPr lang="en-GB" dirty="0">
                <a:latin typeface="나눔고딕" pitchFamily="50" charset="-127"/>
                <a:ea typeface="나눔고딕" pitchFamily="50" charset="-127"/>
                <a:cs typeface="Calibri" charset="0"/>
                <a:sym typeface="Calibri" charset="0"/>
              </a:rPr>
              <a:t>SAL report: Customer | FINANCE statement</a:t>
            </a:r>
            <a:endParaRPr lang="en-GB" dirty="0">
              <a:latin typeface="나눔고딕" pitchFamily="50" charset="-127"/>
              <a:ea typeface="나눔고딕" pitchFamily="50" charset="-127"/>
              <a:cs typeface="Trebuchet MS" charset="0"/>
              <a:sym typeface="Trebuchet MS" charset="0"/>
            </a:endParaRPr>
          </a:p>
        </p:txBody>
      </p:sp>
      <p:sp>
        <p:nvSpPr>
          <p:cNvPr id="28" name="PIJL-OMLAAG 27"/>
          <p:cNvSpPr/>
          <p:nvPr/>
        </p:nvSpPr>
        <p:spPr bwMode="auto">
          <a:xfrm flipV="1">
            <a:off x="5137806" y="2540901"/>
            <a:ext cx="270030" cy="29661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Rechthoek 28"/>
          <p:cNvSpPr/>
          <p:nvPr/>
        </p:nvSpPr>
        <p:spPr bwMode="auto">
          <a:xfrm>
            <a:off x="5868143" y="2540901"/>
            <a:ext cx="2448273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매출 감소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Revenue decrease )(-119k)</a:t>
            </a:r>
          </a:p>
        </p:txBody>
      </p:sp>
      <p:sp>
        <p:nvSpPr>
          <p:cNvPr id="31" name="Rechthoek 30"/>
          <p:cNvSpPr/>
          <p:nvPr/>
        </p:nvSpPr>
        <p:spPr bwMode="auto">
          <a:xfrm>
            <a:off x="3275856" y="2540901"/>
            <a:ext cx="2376264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패널티의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위험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Risk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of 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Penalties)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539552" y="4125077"/>
            <a:ext cx="7992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Calibri"/>
              </a:rPr>
              <a:t>고객별로 서비스 수준을  차별화 하도록 값들을 다르게 자유롭게 선택 하십시오 </a:t>
            </a:r>
            <a:r>
              <a:rPr lang="en-US" altLang="ko-KR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Calibri"/>
              </a:rPr>
              <a:t>(</a:t>
            </a:r>
            <a:r>
              <a:rPr lang="nl-NL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Calibri"/>
              </a:rPr>
              <a:t>Feel free to choose other values and to differentiate service level per customer)</a:t>
            </a:r>
          </a:p>
        </p:txBody>
      </p:sp>
      <p:sp>
        <p:nvSpPr>
          <p:cNvPr id="19" name="PIJL-OMLAAG 36"/>
          <p:cNvSpPr/>
          <p:nvPr/>
        </p:nvSpPr>
        <p:spPr bwMode="auto">
          <a:xfrm flipV="1">
            <a:off x="5310082" y="1700808"/>
            <a:ext cx="270030" cy="50848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PIJL-OMLAAG 22"/>
          <p:cNvSpPr/>
          <p:nvPr/>
        </p:nvSpPr>
        <p:spPr bwMode="auto">
          <a:xfrm>
            <a:off x="8006668" y="2780928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PIJL-OMLAAG 22"/>
          <p:cNvSpPr/>
          <p:nvPr/>
        </p:nvSpPr>
        <p:spPr bwMode="auto">
          <a:xfrm>
            <a:off x="5310082" y="2780928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PIJL-OMLAAG 36"/>
          <p:cNvSpPr/>
          <p:nvPr/>
        </p:nvSpPr>
        <p:spPr bwMode="auto">
          <a:xfrm flipV="1">
            <a:off x="8024670" y="1700808"/>
            <a:ext cx="270030" cy="50848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3568" y="5589240"/>
            <a:ext cx="2614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ko-KR" sz="1400" dirty="0">
                <a:latin typeface="나눔고딕" pitchFamily="50" charset="-127"/>
                <a:ea typeface="나눔고딕" pitchFamily="50" charset="-127"/>
              </a:rPr>
              <a:t>SLA: Service Level Agreement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11271"/>
      </p:ext>
    </p:extLst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610922" cy="1143000"/>
          </a:xfrm>
        </p:spPr>
        <p:txBody>
          <a:bodyPr/>
          <a:lstStyle/>
          <a:p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완제품 재고 정책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(FG </a:t>
            </a:r>
            <a:r>
              <a:rPr lang="nl-NL" sz="2800" dirty="0">
                <a:latin typeface="나눔고딕" pitchFamily="50" charset="-127"/>
                <a:ea typeface="나눔고딕" pitchFamily="50" charset="-127"/>
              </a:rPr>
              <a:t>Inventory Policy) – SCM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xfrm>
            <a:off x="6614864" y="6245225"/>
            <a:ext cx="2133600" cy="476250"/>
          </a:xfrm>
        </p:spPr>
        <p:txBody>
          <a:bodyPr/>
          <a:lstStyle/>
          <a:p>
            <a:pPr>
              <a:defRPr/>
            </a:pPr>
            <a:fld id="{994753DA-E3C6-4AA2-94FB-62C5A21772A8}" type="slidenum">
              <a:rPr lang="nl-NL" smtClean="0"/>
              <a:pPr>
                <a:defRPr/>
              </a:pPr>
              <a:t>32</a:t>
            </a:fld>
            <a:endParaRPr lang="nl-NL"/>
          </a:p>
        </p:txBody>
      </p:sp>
      <p:sp>
        <p:nvSpPr>
          <p:cNvPr id="5" name="Rechthoek 4"/>
          <p:cNvSpPr/>
          <p:nvPr/>
        </p:nvSpPr>
        <p:spPr bwMode="auto">
          <a:xfrm>
            <a:off x="467544" y="1143420"/>
            <a:ext cx="2302382" cy="12961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더 긴 생산 간격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Longer production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interval ) - 15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일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2915816" y="1143420"/>
            <a:ext cx="2664296" cy="12961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작업변경 시간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C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hange over)</a:t>
            </a:r>
          </a:p>
        </p:txBody>
      </p:sp>
      <p:sp>
        <p:nvSpPr>
          <p:cNvPr id="7" name="Rechthoek 6"/>
          <p:cNvSpPr/>
          <p:nvPr/>
        </p:nvSpPr>
        <p:spPr bwMode="auto">
          <a:xfrm>
            <a:off x="5724128" y="1143420"/>
            <a:ext cx="2664296" cy="12961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완제품 재고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I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nventory finishe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d products)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창고 변동성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Volatility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in warehouse)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Rechthoek 13"/>
          <p:cNvSpPr/>
          <p:nvPr/>
        </p:nvSpPr>
        <p:spPr bwMode="auto">
          <a:xfrm>
            <a:off x="467544" y="2343552"/>
            <a:ext cx="2302382" cy="12481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더 짧은 생산 간격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Shorter production interval ) - 5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일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AutoShape 17"/>
          <p:cNvSpPr>
            <a:spLocks/>
          </p:cNvSpPr>
          <p:nvPr/>
        </p:nvSpPr>
        <p:spPr bwMode="auto">
          <a:xfrm>
            <a:off x="233363" y="6309320"/>
            <a:ext cx="8731250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DEECC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200"/>
              </a:spcBef>
              <a:defRPr/>
            </a:pPr>
            <a:r>
              <a:rPr lang="en-GB" dirty="0">
                <a:latin typeface="나눔고딕" pitchFamily="50" charset="-127"/>
                <a:ea typeface="나눔고딕" pitchFamily="50" charset="-127"/>
                <a:cs typeface="Calibri" charset="0"/>
                <a:sym typeface="Calibri" charset="0"/>
              </a:rPr>
              <a:t>SCM Report : Product | SAL  Report : Product | OPS Report : Mixing and Bottling</a:t>
            </a:r>
            <a:endParaRPr lang="en-GB" dirty="0">
              <a:latin typeface="나눔고딕" pitchFamily="50" charset="-127"/>
              <a:ea typeface="나눔고딕" pitchFamily="50" charset="-127"/>
              <a:cs typeface="Trebuchet MS" charset="0"/>
              <a:sym typeface="Trebuchet MS" charset="0"/>
            </a:endParaRPr>
          </a:p>
        </p:txBody>
      </p:sp>
      <p:sp>
        <p:nvSpPr>
          <p:cNvPr id="28" name="PIJL-OMLAAG 27"/>
          <p:cNvSpPr/>
          <p:nvPr/>
        </p:nvSpPr>
        <p:spPr bwMode="auto">
          <a:xfrm flipV="1">
            <a:off x="4919908" y="2445195"/>
            <a:ext cx="270030" cy="338992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Rechthoek 28"/>
          <p:cNvSpPr/>
          <p:nvPr/>
        </p:nvSpPr>
        <p:spPr bwMode="auto">
          <a:xfrm>
            <a:off x="5722254" y="2343552"/>
            <a:ext cx="2664296" cy="12481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작업변경 시간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C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hange over)</a:t>
            </a:r>
          </a:p>
        </p:txBody>
      </p:sp>
      <p:sp>
        <p:nvSpPr>
          <p:cNvPr id="31" name="Rechthoek 30"/>
          <p:cNvSpPr/>
          <p:nvPr/>
        </p:nvSpPr>
        <p:spPr bwMode="auto">
          <a:xfrm>
            <a:off x="2915816" y="2343552"/>
            <a:ext cx="2664296" cy="12481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완제품 재고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I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nventory finishe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d products)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창고 변동성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Volatitlity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in warehouse)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Rechthoek 46"/>
          <p:cNvSpPr/>
          <p:nvPr/>
        </p:nvSpPr>
        <p:spPr bwMode="auto">
          <a:xfrm>
            <a:off x="467544" y="3687703"/>
            <a:ext cx="2302382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안전재고가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주로 늘림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Increase safety stock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to 4 weeks)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Rechthoek 48"/>
          <p:cNvSpPr/>
          <p:nvPr/>
        </p:nvSpPr>
        <p:spPr bwMode="auto">
          <a:xfrm>
            <a:off x="2915816" y="3687703"/>
            <a:ext cx="2664296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신뢰성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Reliability)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Rechthoek 49"/>
          <p:cNvSpPr/>
          <p:nvPr/>
        </p:nvSpPr>
        <p:spPr bwMode="auto">
          <a:xfrm>
            <a:off x="5724128" y="3687703"/>
            <a:ext cx="2664296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완제품 재고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Inventory finished products)</a:t>
            </a:r>
          </a:p>
        </p:txBody>
      </p:sp>
      <p:sp>
        <p:nvSpPr>
          <p:cNvPr id="53" name="Rechthoek 52"/>
          <p:cNvSpPr/>
          <p:nvPr/>
        </p:nvSpPr>
        <p:spPr bwMode="auto">
          <a:xfrm>
            <a:off x="467544" y="4743820"/>
            <a:ext cx="2302382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안전재고가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주로 줄임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Decrease safety stocks to 2 weeks)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PIJL-OMLAAG 54"/>
          <p:cNvSpPr/>
          <p:nvPr/>
        </p:nvSpPr>
        <p:spPr bwMode="auto">
          <a:xfrm flipV="1">
            <a:off x="4919908" y="4845462"/>
            <a:ext cx="270030" cy="338992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Rechthoek 55"/>
          <p:cNvSpPr/>
          <p:nvPr/>
        </p:nvSpPr>
        <p:spPr bwMode="auto">
          <a:xfrm>
            <a:off x="5722254" y="4743820"/>
            <a:ext cx="2664296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신뢰성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Reliability)</a:t>
            </a:r>
          </a:p>
        </p:txBody>
      </p:sp>
      <p:sp>
        <p:nvSpPr>
          <p:cNvPr id="57" name="Rechthoek 56"/>
          <p:cNvSpPr/>
          <p:nvPr/>
        </p:nvSpPr>
        <p:spPr bwMode="auto">
          <a:xfrm>
            <a:off x="2915816" y="4743820"/>
            <a:ext cx="2664296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완제품 재고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Inventory finished products)</a:t>
            </a:r>
          </a:p>
        </p:txBody>
      </p:sp>
      <p:sp>
        <p:nvSpPr>
          <p:cNvPr id="34" name="PIJL-OMLAAG 36"/>
          <p:cNvSpPr/>
          <p:nvPr/>
        </p:nvSpPr>
        <p:spPr bwMode="auto">
          <a:xfrm flipV="1">
            <a:off x="8028384" y="1143420"/>
            <a:ext cx="270030" cy="50848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PIJL-OMLAAG 22"/>
          <p:cNvSpPr/>
          <p:nvPr/>
        </p:nvSpPr>
        <p:spPr bwMode="auto">
          <a:xfrm>
            <a:off x="5292080" y="1556792"/>
            <a:ext cx="270030" cy="50848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PIJL-OMLAAG 22"/>
          <p:cNvSpPr/>
          <p:nvPr/>
        </p:nvSpPr>
        <p:spPr bwMode="auto">
          <a:xfrm>
            <a:off x="5290206" y="2439564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PIJL-OMLAAG 22"/>
          <p:cNvSpPr/>
          <p:nvPr/>
        </p:nvSpPr>
        <p:spPr bwMode="auto">
          <a:xfrm>
            <a:off x="5290206" y="3087636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PIJL-OMLAAG 36"/>
          <p:cNvSpPr/>
          <p:nvPr/>
        </p:nvSpPr>
        <p:spPr bwMode="auto">
          <a:xfrm flipV="1">
            <a:off x="5290206" y="4023740"/>
            <a:ext cx="270030" cy="50848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PIJL-OMLAAG 22"/>
          <p:cNvSpPr/>
          <p:nvPr/>
        </p:nvSpPr>
        <p:spPr bwMode="auto">
          <a:xfrm>
            <a:off x="5290206" y="5085184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PIJL-OMLAAG 22"/>
          <p:cNvSpPr/>
          <p:nvPr/>
        </p:nvSpPr>
        <p:spPr bwMode="auto">
          <a:xfrm>
            <a:off x="8046386" y="5065243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PIJL-OMLAAG 36"/>
          <p:cNvSpPr/>
          <p:nvPr/>
        </p:nvSpPr>
        <p:spPr bwMode="auto">
          <a:xfrm flipV="1">
            <a:off x="8046386" y="3951732"/>
            <a:ext cx="270030" cy="50848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PIJL-OMLAAG 36"/>
          <p:cNvSpPr/>
          <p:nvPr/>
        </p:nvSpPr>
        <p:spPr bwMode="auto">
          <a:xfrm flipV="1">
            <a:off x="8028384" y="1859068"/>
            <a:ext cx="270030" cy="50848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PIJL-OMLAAG 36"/>
          <p:cNvSpPr/>
          <p:nvPr/>
        </p:nvSpPr>
        <p:spPr bwMode="auto">
          <a:xfrm flipV="1">
            <a:off x="8028384" y="2727596"/>
            <a:ext cx="270030" cy="50848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69307"/>
      </p:ext>
    </p:extLst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용기 주입 라인 </a:t>
            </a:r>
            <a:r>
              <a:rPr lang="ko-KR" altLang="en-US" sz="2800" dirty="0" err="1">
                <a:latin typeface="나눔고딕" pitchFamily="50" charset="-127"/>
                <a:ea typeface="나눔고딕" pitchFamily="50" charset="-127"/>
              </a:rPr>
              <a:t>캐파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2800" dirty="0">
                <a:latin typeface="나눔고딕" pitchFamily="50" charset="-127"/>
                <a:ea typeface="나눔고딕" pitchFamily="50" charset="-127"/>
              </a:rPr>
              <a:t>Bottling Line Capacity) -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생산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xfrm>
            <a:off x="6614864" y="6245225"/>
            <a:ext cx="2133600" cy="476250"/>
          </a:xfrm>
        </p:spPr>
        <p:txBody>
          <a:bodyPr/>
          <a:lstStyle/>
          <a:p>
            <a:pPr>
              <a:defRPr/>
            </a:pPr>
            <a:fld id="{994753DA-E3C6-4AA2-94FB-62C5A21772A8}" type="slidenum">
              <a:rPr lang="nl-NL" smtClean="0">
                <a:latin typeface="나눔고딕" pitchFamily="50" charset="-127"/>
                <a:ea typeface="나눔고딕" pitchFamily="50" charset="-127"/>
              </a:rPr>
              <a:pPr>
                <a:defRPr/>
              </a:pPr>
              <a:t>33</a:t>
            </a:fld>
            <a:endParaRPr lang="nl-NL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hthoek 4"/>
          <p:cNvSpPr/>
          <p:nvPr/>
        </p:nvSpPr>
        <p:spPr bwMode="auto">
          <a:xfrm>
            <a:off x="395536" y="1340768"/>
            <a:ext cx="216024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운영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Ops):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교대에서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교대로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From 2 to 3 shifts)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2627784" y="1340768"/>
            <a:ext cx="3672408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초과 근무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Overtime)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생산계획 준수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altLang="ko-KR" sz="1600" dirty="0">
                <a:latin typeface="나눔고딕" pitchFamily="50" charset="-127"/>
                <a:ea typeface="나눔고딕" pitchFamily="50" charset="-127"/>
              </a:rPr>
              <a:t>Production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plan adherence)</a:t>
            </a:r>
          </a:p>
        </p:txBody>
      </p:sp>
      <p:sp>
        <p:nvSpPr>
          <p:cNvPr id="7" name="Rechthoek 6"/>
          <p:cNvSpPr/>
          <p:nvPr/>
        </p:nvSpPr>
        <p:spPr bwMode="auto">
          <a:xfrm>
            <a:off x="6444208" y="1340768"/>
            <a:ext cx="2232248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고정비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Fixed costs)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(100k)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4561656" y="1340768"/>
            <a:ext cx="529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Pro</a:t>
            </a:r>
          </a:p>
        </p:txBody>
      </p:sp>
      <p:sp>
        <p:nvSpPr>
          <p:cNvPr id="14" name="Rechthoek 13"/>
          <p:cNvSpPr/>
          <p:nvPr/>
        </p:nvSpPr>
        <p:spPr bwMode="auto">
          <a:xfrm>
            <a:off x="395536" y="3501008"/>
            <a:ext cx="216024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Font typeface="Arial" pitchFamily="34" charset="0"/>
              <a:buChar char="•"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운영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Ops):</a:t>
            </a:r>
          </a:p>
          <a:p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SMED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도입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Introduce SMED)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Rechthoek 14"/>
          <p:cNvSpPr/>
          <p:nvPr/>
        </p:nvSpPr>
        <p:spPr bwMode="auto">
          <a:xfrm>
            <a:off x="2627784" y="3501008"/>
            <a:ext cx="3672408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작업변경 시간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Changeover time) (30%)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초과 근무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Overtime)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생산계획 준수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Production plan adh)</a:t>
            </a:r>
          </a:p>
        </p:txBody>
      </p:sp>
      <p:sp>
        <p:nvSpPr>
          <p:cNvPr id="16" name="Rechthoek 15"/>
          <p:cNvSpPr/>
          <p:nvPr/>
        </p:nvSpPr>
        <p:spPr bwMode="auto">
          <a:xfrm>
            <a:off x="6444208" y="3501008"/>
            <a:ext cx="2232248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프로젝트 비용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Project costs)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(10k)</a:t>
            </a:r>
          </a:p>
        </p:txBody>
      </p:sp>
      <p:sp>
        <p:nvSpPr>
          <p:cNvPr id="24" name="Rechthoek 23"/>
          <p:cNvSpPr/>
          <p:nvPr/>
        </p:nvSpPr>
        <p:spPr bwMode="auto">
          <a:xfrm>
            <a:off x="2627784" y="4581128"/>
            <a:ext cx="3672408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고장 시간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Breakdown time) (50%)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초과 근무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Overtime)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생산계획 준수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Production plan adh)</a:t>
            </a:r>
          </a:p>
        </p:txBody>
      </p:sp>
      <p:sp>
        <p:nvSpPr>
          <p:cNvPr id="25" name="Rechthoek 24"/>
          <p:cNvSpPr/>
          <p:nvPr/>
        </p:nvSpPr>
        <p:spPr bwMode="auto">
          <a:xfrm>
            <a:off x="6424102" y="4581128"/>
            <a:ext cx="2468378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유지보수에 </a:t>
            </a:r>
            <a:r>
              <a:rPr lang="ko-KR" altLang="en-US" sz="1600">
                <a:latin typeface="나눔고딕" pitchFamily="50" charset="-127"/>
                <a:ea typeface="나눔고딕" pitchFamily="50" charset="-127"/>
              </a:rPr>
              <a:t>필요한  생산 능력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Capacity needed for Maintenance)(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주당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 (3hrs/wk)</a:t>
            </a:r>
          </a:p>
        </p:txBody>
      </p:sp>
      <p:sp>
        <p:nvSpPr>
          <p:cNvPr id="30" name="Rechthoek 29"/>
          <p:cNvSpPr/>
          <p:nvPr/>
        </p:nvSpPr>
        <p:spPr bwMode="auto">
          <a:xfrm>
            <a:off x="395536" y="4581128"/>
            <a:ext cx="216024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운영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Ops):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예방정비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Preventive maintenance)</a:t>
            </a:r>
          </a:p>
        </p:txBody>
      </p:sp>
      <p:sp>
        <p:nvSpPr>
          <p:cNvPr id="51" name="AutoShape 17"/>
          <p:cNvSpPr>
            <a:spLocks/>
          </p:cNvSpPr>
          <p:nvPr/>
        </p:nvSpPr>
        <p:spPr bwMode="auto">
          <a:xfrm>
            <a:off x="233363" y="6309320"/>
            <a:ext cx="8731250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DEECC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200"/>
              </a:spcBef>
              <a:defRPr/>
            </a:pPr>
            <a:r>
              <a:rPr lang="en-GB" dirty="0">
                <a:latin typeface="나눔고딕" pitchFamily="50" charset="-127"/>
                <a:ea typeface="나눔고딕" pitchFamily="50" charset="-127"/>
                <a:cs typeface="Calibri" charset="0"/>
                <a:sym typeface="Calibri" charset="0"/>
              </a:rPr>
              <a:t>OPS Report : Mixing and Bottling | SCM Report : Product | FINANCE statement</a:t>
            </a:r>
            <a:endParaRPr lang="en-GB" dirty="0">
              <a:latin typeface="나눔고딕" pitchFamily="50" charset="-127"/>
              <a:ea typeface="나눔고딕" pitchFamily="50" charset="-127"/>
              <a:cs typeface="Trebuchet MS" charset="0"/>
              <a:sym typeface="Trebuchet MS" charset="0"/>
            </a:endParaRPr>
          </a:p>
        </p:txBody>
      </p:sp>
      <p:sp>
        <p:nvSpPr>
          <p:cNvPr id="35" name="PIJL-OMLAAG 34"/>
          <p:cNvSpPr/>
          <p:nvPr/>
        </p:nvSpPr>
        <p:spPr bwMode="auto">
          <a:xfrm>
            <a:off x="6012160" y="4581128"/>
            <a:ext cx="283909" cy="29661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PIJL-OMLAAG 58"/>
          <p:cNvSpPr/>
          <p:nvPr/>
        </p:nvSpPr>
        <p:spPr bwMode="auto">
          <a:xfrm>
            <a:off x="6012160" y="4869160"/>
            <a:ext cx="283909" cy="29661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Rechthoek 59"/>
          <p:cNvSpPr/>
          <p:nvPr/>
        </p:nvSpPr>
        <p:spPr bwMode="auto">
          <a:xfrm>
            <a:off x="2627784" y="2420888"/>
            <a:ext cx="3672408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초과근무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Overtime)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생산계획 준수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Production plan adh)</a:t>
            </a:r>
          </a:p>
        </p:txBody>
      </p:sp>
      <p:sp>
        <p:nvSpPr>
          <p:cNvPr id="61" name="Rechthoek 60"/>
          <p:cNvSpPr/>
          <p:nvPr/>
        </p:nvSpPr>
        <p:spPr bwMode="auto">
          <a:xfrm>
            <a:off x="6444208" y="2420888"/>
            <a:ext cx="2232248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프로젝트 비용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Project costs)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(15k)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Rechthoek 61"/>
          <p:cNvSpPr/>
          <p:nvPr/>
        </p:nvSpPr>
        <p:spPr bwMode="auto">
          <a:xfrm>
            <a:off x="395536" y="2420888"/>
            <a:ext cx="216024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운영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Ops):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10%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여분의 생산능력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10% extra c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apacity)</a:t>
            </a:r>
          </a:p>
        </p:txBody>
      </p:sp>
      <p:sp>
        <p:nvSpPr>
          <p:cNvPr id="34" name="PIJL-OMLAAG 33"/>
          <p:cNvSpPr/>
          <p:nvPr/>
        </p:nvSpPr>
        <p:spPr bwMode="auto">
          <a:xfrm flipV="1">
            <a:off x="6012160" y="5229200"/>
            <a:ext cx="283909" cy="29661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PIJL-OMLAAG 36"/>
          <p:cNvSpPr/>
          <p:nvPr/>
        </p:nvSpPr>
        <p:spPr bwMode="auto">
          <a:xfrm flipV="1">
            <a:off x="8397402" y="1556792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PIJL-OMLAAG 22"/>
          <p:cNvSpPr/>
          <p:nvPr/>
        </p:nvSpPr>
        <p:spPr bwMode="auto">
          <a:xfrm>
            <a:off x="6026039" y="1340768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PIJL-OMLAAG 36"/>
          <p:cNvSpPr/>
          <p:nvPr/>
        </p:nvSpPr>
        <p:spPr bwMode="auto">
          <a:xfrm flipV="1">
            <a:off x="8406426" y="2688979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PIJL-OMLAAG 36"/>
          <p:cNvSpPr/>
          <p:nvPr/>
        </p:nvSpPr>
        <p:spPr bwMode="auto">
          <a:xfrm flipV="1">
            <a:off x="6026039" y="4077072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PIJL-OMLAAG 22"/>
          <p:cNvSpPr/>
          <p:nvPr/>
        </p:nvSpPr>
        <p:spPr bwMode="auto">
          <a:xfrm>
            <a:off x="6015017" y="3501008"/>
            <a:ext cx="281052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PIJL-OMLAAG 36"/>
          <p:cNvSpPr/>
          <p:nvPr/>
        </p:nvSpPr>
        <p:spPr bwMode="auto">
          <a:xfrm flipV="1">
            <a:off x="6026039" y="2924944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PIJL-OMLAAG 22"/>
          <p:cNvSpPr/>
          <p:nvPr/>
        </p:nvSpPr>
        <p:spPr bwMode="auto">
          <a:xfrm>
            <a:off x="4788024" y="3861048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PIJL-OMLAAG 36"/>
          <p:cNvSpPr/>
          <p:nvPr/>
        </p:nvSpPr>
        <p:spPr bwMode="auto">
          <a:xfrm flipV="1">
            <a:off x="6026039" y="1824883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PIJL-OMLAAG 22"/>
          <p:cNvSpPr/>
          <p:nvPr/>
        </p:nvSpPr>
        <p:spPr bwMode="auto">
          <a:xfrm>
            <a:off x="6026039" y="2420888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PIJL-OMLAAG 36"/>
          <p:cNvSpPr/>
          <p:nvPr/>
        </p:nvSpPr>
        <p:spPr bwMode="auto">
          <a:xfrm flipV="1">
            <a:off x="8406426" y="3769099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378941"/>
      </p:ext>
    </p:extLst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9258994" cy="1143000"/>
          </a:xfrm>
        </p:spPr>
        <p:txBody>
          <a:bodyPr/>
          <a:lstStyle/>
          <a:p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원자재 재고 정책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2800" dirty="0">
                <a:latin typeface="나눔고딕" pitchFamily="50" charset="-127"/>
                <a:ea typeface="나눔고딕" pitchFamily="50" charset="-127"/>
              </a:rPr>
              <a:t>Inventory policy raw materials) - SCM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xfrm>
            <a:off x="6614864" y="6245225"/>
            <a:ext cx="2133600" cy="476250"/>
          </a:xfrm>
        </p:spPr>
        <p:txBody>
          <a:bodyPr/>
          <a:lstStyle/>
          <a:p>
            <a:pPr>
              <a:defRPr/>
            </a:pPr>
            <a:fld id="{994753DA-E3C6-4AA2-94FB-62C5A21772A8}" type="slidenum">
              <a:rPr lang="nl-NL" smtClean="0">
                <a:latin typeface="나눔고딕" pitchFamily="50" charset="-127"/>
                <a:ea typeface="나눔고딕" pitchFamily="50" charset="-127"/>
              </a:rPr>
              <a:pPr>
                <a:defRPr/>
              </a:pPr>
              <a:t>34</a:t>
            </a:fld>
            <a:endParaRPr lang="nl-NL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hthoek 4"/>
          <p:cNvSpPr/>
          <p:nvPr/>
        </p:nvSpPr>
        <p:spPr bwMode="auto">
          <a:xfrm>
            <a:off x="611560" y="1628800"/>
            <a:ext cx="2340056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3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주로 안전재고 증가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Increase safety stock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to 3 weeks)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3275856" y="1628800"/>
            <a:ext cx="2448272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원자재 가용성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Component Availability)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Rechthoek 6"/>
          <p:cNvSpPr/>
          <p:nvPr/>
        </p:nvSpPr>
        <p:spPr bwMode="auto">
          <a:xfrm>
            <a:off x="6014034" y="1628800"/>
            <a:ext cx="2376264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재고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Inventory)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5394826" y="1412776"/>
            <a:ext cx="582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Pro</a:t>
            </a:r>
          </a:p>
        </p:txBody>
      </p:sp>
      <p:sp>
        <p:nvSpPr>
          <p:cNvPr id="14" name="Rechthoek 13"/>
          <p:cNvSpPr/>
          <p:nvPr/>
        </p:nvSpPr>
        <p:spPr bwMode="auto">
          <a:xfrm>
            <a:off x="611560" y="2684917"/>
            <a:ext cx="2340056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주로 안전재고 감소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Decrease safety stocks to 1 weeks)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AutoShape 17"/>
          <p:cNvSpPr>
            <a:spLocks/>
          </p:cNvSpPr>
          <p:nvPr/>
        </p:nvSpPr>
        <p:spPr bwMode="auto">
          <a:xfrm>
            <a:off x="233363" y="6309320"/>
            <a:ext cx="8731250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DEECC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200"/>
              </a:spcBef>
              <a:defRPr/>
            </a:pPr>
            <a:r>
              <a:rPr lang="en-GB" dirty="0">
                <a:latin typeface="나눔고딕" pitchFamily="50" charset="-127"/>
                <a:ea typeface="나눔고딕" pitchFamily="50" charset="-127"/>
                <a:cs typeface="Calibri" charset="0"/>
                <a:sym typeface="Calibri" charset="0"/>
              </a:rPr>
              <a:t>SCM Report : Component | OPS Report : Warehousing</a:t>
            </a:r>
            <a:endParaRPr lang="en-GB" dirty="0">
              <a:latin typeface="나눔고딕" pitchFamily="50" charset="-127"/>
              <a:ea typeface="나눔고딕" pitchFamily="50" charset="-127"/>
              <a:cs typeface="Trebuchet MS" charset="0"/>
              <a:sym typeface="Trebuchet MS" charset="0"/>
            </a:endParaRPr>
          </a:p>
        </p:txBody>
      </p:sp>
      <p:sp>
        <p:nvSpPr>
          <p:cNvPr id="28" name="PIJL-OMLAAG 27"/>
          <p:cNvSpPr/>
          <p:nvPr/>
        </p:nvSpPr>
        <p:spPr bwMode="auto">
          <a:xfrm flipV="1">
            <a:off x="5143533" y="2684917"/>
            <a:ext cx="312392" cy="296618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Rechthoek 28"/>
          <p:cNvSpPr/>
          <p:nvPr/>
        </p:nvSpPr>
        <p:spPr bwMode="auto">
          <a:xfrm>
            <a:off x="6012160" y="2684917"/>
            <a:ext cx="2376264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원자재 가용성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Component Availability)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Rechthoek 30"/>
          <p:cNvSpPr/>
          <p:nvPr/>
        </p:nvSpPr>
        <p:spPr bwMode="auto">
          <a:xfrm>
            <a:off x="3274308" y="2684917"/>
            <a:ext cx="2449819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재고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I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nventory 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baseline="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Rechthoek 36"/>
          <p:cNvSpPr/>
          <p:nvPr/>
        </p:nvSpPr>
        <p:spPr bwMode="auto">
          <a:xfrm>
            <a:off x="611560" y="3741035"/>
            <a:ext cx="2340056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lot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사이즈를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주로 감소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Decrease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lotsizes 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to 1 week)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Rechthoek 37"/>
          <p:cNvSpPr/>
          <p:nvPr/>
        </p:nvSpPr>
        <p:spPr bwMode="auto">
          <a:xfrm>
            <a:off x="3275856" y="3741035"/>
            <a:ext cx="2448272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재고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Inventory)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재고 진부화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Volatility warehouse)</a:t>
            </a:r>
          </a:p>
        </p:txBody>
      </p:sp>
      <p:sp>
        <p:nvSpPr>
          <p:cNvPr id="39" name="Rechthoek 38"/>
          <p:cNvSpPr/>
          <p:nvPr/>
        </p:nvSpPr>
        <p:spPr bwMode="auto">
          <a:xfrm>
            <a:off x="6014034" y="3741035"/>
            <a:ext cx="2376264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선적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Shipments)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주문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Orders)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kstvak 2"/>
          <p:cNvSpPr txBox="1"/>
          <p:nvPr/>
        </p:nvSpPr>
        <p:spPr>
          <a:xfrm>
            <a:off x="611560" y="4953362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Calibri"/>
              </a:rPr>
              <a:t>원자재 별로 차별화 할 수 있도록 값들을 다르게 자유롭게 선택 하십시오</a:t>
            </a:r>
            <a:r>
              <a:rPr lang="en-US" altLang="ko-KR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Calibri"/>
              </a:rPr>
              <a:t>. (</a:t>
            </a:r>
            <a:r>
              <a:rPr lang="nl-NL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Calibri"/>
              </a:rPr>
              <a:t>Feel free to choose other values and to differentiate per component)</a:t>
            </a:r>
          </a:p>
        </p:txBody>
      </p:sp>
      <p:sp>
        <p:nvSpPr>
          <p:cNvPr id="26" name="PIJL-OMLAAG 36"/>
          <p:cNvSpPr/>
          <p:nvPr/>
        </p:nvSpPr>
        <p:spPr bwMode="auto">
          <a:xfrm flipV="1">
            <a:off x="8120268" y="1896891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PIJL-OMLAAG 22"/>
          <p:cNvSpPr/>
          <p:nvPr/>
        </p:nvSpPr>
        <p:spPr bwMode="auto">
          <a:xfrm>
            <a:off x="5436096" y="2996952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Arial" pitchFamily="34" charset="0"/>
              <a:buChar char="•"/>
            </a:pPr>
            <a:endParaRPr lang="nl-NL" altLang="ko-KR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PIJL-OMLAAG 36"/>
          <p:cNvSpPr/>
          <p:nvPr/>
        </p:nvSpPr>
        <p:spPr bwMode="auto">
          <a:xfrm flipV="1">
            <a:off x="5436096" y="1916832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PIJL-OMLAAG 22"/>
          <p:cNvSpPr/>
          <p:nvPr/>
        </p:nvSpPr>
        <p:spPr bwMode="auto">
          <a:xfrm>
            <a:off x="5436096" y="4293096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PIJL-OMLAAG 22"/>
          <p:cNvSpPr/>
          <p:nvPr/>
        </p:nvSpPr>
        <p:spPr bwMode="auto">
          <a:xfrm>
            <a:off x="5436096" y="3789040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Rechthoek 4"/>
          <p:cNvSpPr/>
          <p:nvPr/>
        </p:nvSpPr>
        <p:spPr bwMode="auto">
          <a:xfrm>
            <a:off x="611560" y="1604797"/>
            <a:ext cx="2340056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3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주로 안전재고 증가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Increase safety stock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to 3 weeks)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Rechthoek 13"/>
          <p:cNvSpPr/>
          <p:nvPr/>
        </p:nvSpPr>
        <p:spPr bwMode="auto">
          <a:xfrm>
            <a:off x="611560" y="2660914"/>
            <a:ext cx="2340056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 1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주로 안전재고 감소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Decrease safety stocks to 1 week)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Rechthoek 36"/>
          <p:cNvSpPr/>
          <p:nvPr/>
        </p:nvSpPr>
        <p:spPr bwMode="auto">
          <a:xfrm>
            <a:off x="611560" y="3717032"/>
            <a:ext cx="2340056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Lot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사이즈를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주로 감소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Decrease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lot sizes 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to 1 week)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Rechthoek 37"/>
          <p:cNvSpPr/>
          <p:nvPr/>
        </p:nvSpPr>
        <p:spPr bwMode="auto">
          <a:xfrm>
            <a:off x="3275856" y="3717032"/>
            <a:ext cx="2448272" cy="10081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재고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Inventory)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창고 변동성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Volatility warehouse)</a:t>
            </a:r>
          </a:p>
        </p:txBody>
      </p:sp>
      <p:sp>
        <p:nvSpPr>
          <p:cNvPr id="35" name="PIJL-OMLAAG 22"/>
          <p:cNvSpPr/>
          <p:nvPr/>
        </p:nvSpPr>
        <p:spPr bwMode="auto">
          <a:xfrm>
            <a:off x="5436096" y="4273155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PIJL-OMLAAG 22"/>
          <p:cNvSpPr/>
          <p:nvPr/>
        </p:nvSpPr>
        <p:spPr bwMode="auto">
          <a:xfrm>
            <a:off x="5436096" y="3717032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PIJL-OMLAAG 22">
            <a:extLst>
              <a:ext uri="{FF2B5EF4-FFF2-40B4-BE49-F238E27FC236}">
                <a16:creationId xmlns:a16="http://schemas.microsoft.com/office/drawing/2014/main" id="{07FF82E4-282E-4D3E-A080-F028782BD6E6}"/>
              </a:ext>
            </a:extLst>
          </p:cNvPr>
          <p:cNvSpPr/>
          <p:nvPr/>
        </p:nvSpPr>
        <p:spPr bwMode="auto">
          <a:xfrm>
            <a:off x="8102266" y="2980426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PIJL-OMLAAG 36">
            <a:extLst>
              <a:ext uri="{FF2B5EF4-FFF2-40B4-BE49-F238E27FC236}">
                <a16:creationId xmlns:a16="http://schemas.microsoft.com/office/drawing/2014/main" id="{909BC0AC-EA2C-4D55-BB4D-8B50D69A00A0}"/>
              </a:ext>
            </a:extLst>
          </p:cNvPr>
          <p:cNvSpPr/>
          <p:nvPr/>
        </p:nvSpPr>
        <p:spPr bwMode="auto">
          <a:xfrm flipV="1">
            <a:off x="8102266" y="3757098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PIJL-OMLAAG 36">
            <a:extLst>
              <a:ext uri="{FF2B5EF4-FFF2-40B4-BE49-F238E27FC236}">
                <a16:creationId xmlns:a16="http://schemas.microsoft.com/office/drawing/2014/main" id="{620D57F3-09D0-487A-A73B-9F897E53456B}"/>
              </a:ext>
            </a:extLst>
          </p:cNvPr>
          <p:cNvSpPr/>
          <p:nvPr/>
        </p:nvSpPr>
        <p:spPr bwMode="auto">
          <a:xfrm flipV="1">
            <a:off x="8118394" y="4273155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161600"/>
      </p:ext>
    </p:extLst>
  </p:cSld>
  <p:clrMapOvr>
    <a:masterClrMapping/>
  </p:clrMapOvr>
  <p:transition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>
                <a:latin typeface="나눔고딕" pitchFamily="50" charset="-127"/>
                <a:ea typeface="나눔고딕" pitchFamily="50" charset="-127"/>
              </a:rPr>
              <a:t>PET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병 공급업체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2800" dirty="0">
                <a:latin typeface="나눔고딕" pitchFamily="50" charset="-127"/>
                <a:ea typeface="나눔고딕" pitchFamily="50" charset="-127"/>
              </a:rPr>
              <a:t>PET bottle supplier) -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구매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xfrm>
            <a:off x="6614864" y="6245225"/>
            <a:ext cx="2133600" cy="476250"/>
          </a:xfrm>
        </p:spPr>
        <p:txBody>
          <a:bodyPr/>
          <a:lstStyle/>
          <a:p>
            <a:pPr>
              <a:defRPr/>
            </a:pPr>
            <a:fld id="{994753DA-E3C6-4AA2-94FB-62C5A21772A8}" type="slidenum">
              <a:rPr lang="nl-NL" smtClean="0">
                <a:latin typeface="나눔고딕" pitchFamily="50" charset="-127"/>
                <a:ea typeface="나눔고딕" pitchFamily="50" charset="-127"/>
              </a:rPr>
              <a:pPr>
                <a:defRPr/>
              </a:pPr>
              <a:t>35</a:t>
            </a:fld>
            <a:endParaRPr lang="nl-NL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hthoek 4"/>
          <p:cNvSpPr/>
          <p:nvPr/>
        </p:nvSpPr>
        <p:spPr bwMode="auto">
          <a:xfrm>
            <a:off x="539552" y="1844823"/>
            <a:ext cx="2304048" cy="15361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현재 공급자의 높은 품질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Current supplier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High quality)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3059832" y="1844823"/>
            <a:ext cx="2520280" cy="15361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불량률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Rejection rate)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고장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Break</a:t>
            </a:r>
            <a:r>
              <a:rPr kumimoji="0" lang="nl-NL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downs)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Rechthoek 6"/>
          <p:cNvSpPr/>
          <p:nvPr/>
        </p:nvSpPr>
        <p:spPr bwMode="auto">
          <a:xfrm>
            <a:off x="5724128" y="1844823"/>
            <a:ext cx="2376264" cy="15361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계약 지수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C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ontract index)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4129608" y="141277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Pro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6610205" y="1412776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Con</a:t>
            </a:r>
          </a:p>
        </p:txBody>
      </p:sp>
      <p:sp>
        <p:nvSpPr>
          <p:cNvPr id="12" name="PIJL-OMLAAG 11"/>
          <p:cNvSpPr/>
          <p:nvPr/>
        </p:nvSpPr>
        <p:spPr bwMode="auto">
          <a:xfrm>
            <a:off x="5310082" y="2132856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Rechthoek 13"/>
          <p:cNvSpPr/>
          <p:nvPr/>
        </p:nvSpPr>
        <p:spPr bwMode="auto">
          <a:xfrm>
            <a:off x="539552" y="3717033"/>
            <a:ext cx="2304048" cy="16561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근거리의 인증된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nl-NL" altLang="ko-KR" sz="1600" dirty="0">
                <a:latin typeface="나눔고딕" pitchFamily="50" charset="-127"/>
                <a:ea typeface="나눔고딕" pitchFamily="50" charset="-127"/>
              </a:rPr>
              <a:t>FTL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고품질 공급자로 변경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Change to (nearby) certified supplier, FTL High quality)</a:t>
            </a: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Rechthoek 14"/>
          <p:cNvSpPr/>
          <p:nvPr/>
        </p:nvSpPr>
        <p:spPr bwMode="auto">
          <a:xfrm>
            <a:off x="3059832" y="3717033"/>
            <a:ext cx="2520280" cy="16561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불량률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Rejection rate)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설비고장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Break down)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nl-NL" sz="1600" dirty="0">
              <a:latin typeface="나눔고딕" pitchFamily="50" charset="-127"/>
              <a:ea typeface="나눔고딕" pitchFamily="50" charset="-127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 운송비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0" lang="nl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Transportation costs)</a:t>
            </a:r>
          </a:p>
        </p:txBody>
      </p:sp>
      <p:sp>
        <p:nvSpPr>
          <p:cNvPr id="16" name="Rechthoek 15"/>
          <p:cNvSpPr/>
          <p:nvPr/>
        </p:nvSpPr>
        <p:spPr bwMode="auto">
          <a:xfrm>
            <a:off x="5724128" y="3717033"/>
            <a:ext cx="2376264" cy="16561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계약 지수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dirty="0">
                <a:latin typeface="나눔고딕" pitchFamily="50" charset="-127"/>
                <a:ea typeface="나눔고딕" pitchFamily="50" charset="-127"/>
              </a:rPr>
              <a:t>Contract index)</a:t>
            </a:r>
          </a:p>
        </p:txBody>
      </p:sp>
      <p:sp>
        <p:nvSpPr>
          <p:cNvPr id="38" name="PIJL-OMLAAG 37"/>
          <p:cNvSpPr/>
          <p:nvPr/>
        </p:nvSpPr>
        <p:spPr bwMode="auto">
          <a:xfrm>
            <a:off x="5292080" y="4293096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PIJL-OMLAAG 45"/>
          <p:cNvSpPr/>
          <p:nvPr/>
        </p:nvSpPr>
        <p:spPr bwMode="auto">
          <a:xfrm flipV="1">
            <a:off x="7686346" y="4201147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AutoShape 17"/>
          <p:cNvSpPr>
            <a:spLocks/>
          </p:cNvSpPr>
          <p:nvPr/>
        </p:nvSpPr>
        <p:spPr bwMode="auto">
          <a:xfrm>
            <a:off x="233363" y="6309320"/>
            <a:ext cx="8731250" cy="395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DEECC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spcBef>
                <a:spcPts val="200"/>
              </a:spcBef>
              <a:defRPr/>
            </a:pPr>
            <a:r>
              <a:rPr lang="en-GB" dirty="0">
                <a:latin typeface="나눔고딕" pitchFamily="50" charset="-127"/>
                <a:ea typeface="나눔고딕" pitchFamily="50" charset="-127"/>
                <a:cs typeface="Calibri" charset="0"/>
                <a:sym typeface="Calibri" charset="0"/>
              </a:rPr>
              <a:t>OPS Report : Mixing and Bottling | PUR Report : Supplier </a:t>
            </a:r>
            <a:endParaRPr lang="en-GB" dirty="0">
              <a:latin typeface="나눔고딕" pitchFamily="50" charset="-127"/>
              <a:ea typeface="나눔고딕" pitchFamily="50" charset="-127"/>
              <a:cs typeface="Trebuchet MS" charset="0"/>
              <a:sym typeface="Trebuchet MS" charset="0"/>
            </a:endParaRPr>
          </a:p>
        </p:txBody>
      </p:sp>
      <p:sp>
        <p:nvSpPr>
          <p:cNvPr id="34" name="PIJL-OMLAAG 33"/>
          <p:cNvSpPr/>
          <p:nvPr/>
        </p:nvSpPr>
        <p:spPr bwMode="auto">
          <a:xfrm>
            <a:off x="5310082" y="2708920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PIJL-OMLAAG 36"/>
          <p:cNvSpPr/>
          <p:nvPr/>
        </p:nvSpPr>
        <p:spPr bwMode="auto">
          <a:xfrm flipV="1">
            <a:off x="7686346" y="2276872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PIJL-OMLAAG 51"/>
          <p:cNvSpPr/>
          <p:nvPr/>
        </p:nvSpPr>
        <p:spPr bwMode="auto">
          <a:xfrm>
            <a:off x="5292080" y="3789040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PIJL-OMLAAG 22"/>
          <p:cNvSpPr/>
          <p:nvPr/>
        </p:nvSpPr>
        <p:spPr bwMode="auto">
          <a:xfrm>
            <a:off x="5292080" y="4797152"/>
            <a:ext cx="270030" cy="451989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nl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193354"/>
      </p:ext>
    </p:extLst>
  </p:cSld>
  <p:clrMapOvr>
    <a:masterClrMapping/>
  </p:clrMapOvr>
  <p:transition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추가 고려 사항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536" y="1124744"/>
            <a:ext cx="8568952" cy="427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indent="-180000"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  모든 </a:t>
            </a:r>
            <a:r>
              <a:rPr lang="ko-KR" altLang="en-US" sz="2000" dirty="0" err="1">
                <a:latin typeface="나눔고딕" pitchFamily="50" charset="-127"/>
                <a:ea typeface="나눔고딕" pitchFamily="50" charset="-127"/>
              </a:rPr>
              <a:t>회차는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 계속해서 반년간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(6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개월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의 기간을 가진다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이전 </a:t>
            </a:r>
            <a:r>
              <a:rPr lang="ko-KR" altLang="en-US" sz="2000" dirty="0" err="1">
                <a:latin typeface="나눔고딕" pitchFamily="50" charset="-127"/>
                <a:ea typeface="나눔고딕" pitchFamily="50" charset="-127"/>
              </a:rPr>
              <a:t>회차에서의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 결과가 다음 </a:t>
            </a:r>
            <a:r>
              <a:rPr lang="ko-KR" altLang="en-US" sz="2000" dirty="0" err="1">
                <a:latin typeface="나눔고딕" pitchFamily="50" charset="-127"/>
                <a:ea typeface="나눔고딕" pitchFamily="50" charset="-127"/>
              </a:rPr>
              <a:t>회차로의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 영향을 미치지는 않는다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nl-NL" altLang="ko-KR" sz="2000" dirty="0">
                <a:latin typeface="나눔고딕" pitchFamily="50" charset="-127"/>
                <a:ea typeface="나눔고딕" pitchFamily="50" charset="-127"/>
              </a:rPr>
              <a:t>Every round pictures half a year of TFC in a steady state. You don’t have to worry about fade in or fade out effects from one round to the next.)</a:t>
            </a:r>
          </a:p>
          <a:p>
            <a:pPr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  재고부족은 판매를 놓친 것이 아니다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dirty="0" err="1">
                <a:latin typeface="나눔고딕" pitchFamily="50" charset="-127"/>
                <a:ea typeface="나눔고딕" pitchFamily="50" charset="-127"/>
              </a:rPr>
              <a:t>후레쉬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 커넥션은 </a:t>
            </a:r>
            <a:r>
              <a:rPr lang="ko-KR" altLang="en-US" sz="2000" dirty="0" err="1">
                <a:latin typeface="나눔고딕" pitchFamily="50" charset="-127"/>
                <a:ea typeface="나눔고딕" pitchFamily="50" charset="-127"/>
              </a:rPr>
              <a:t>백오더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지연된 주문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를 처리한다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따라서 미 충족 주문들은 다음 날에 배송된다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nl-NL" altLang="ko-KR" sz="2000" dirty="0">
                <a:latin typeface="나눔고딕" pitchFamily="50" charset="-127"/>
                <a:ea typeface="나눔고딕" pitchFamily="50" charset="-127"/>
              </a:rPr>
              <a:t>Out of stock is not missed sales. The Fresh Connection works with backorders to their customers. So they are delivered at a later day.)</a:t>
            </a:r>
          </a:p>
          <a:p>
            <a:pPr>
              <a:lnSpc>
                <a:spcPts val="3000"/>
              </a:lnSpc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  팀들은 서로 경쟁하나 그들은 각각의 시장을 가지고 있다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nl-NL" altLang="ko-KR" sz="2000" dirty="0">
                <a:latin typeface="나눔고딕" pitchFamily="50" charset="-127"/>
                <a:ea typeface="나눔고딕" pitchFamily="50" charset="-127"/>
              </a:rPr>
              <a:t>The teams are competing, but they have their own marketspace)</a:t>
            </a:r>
          </a:p>
        </p:txBody>
      </p:sp>
    </p:spTree>
    <p:extLst>
      <p:ext uri="{BB962C8B-B14F-4D97-AF65-F5344CB8AC3E}">
        <p14:creationId xmlns:p14="http://schemas.microsoft.com/office/powerpoint/2010/main" val="2129064170"/>
      </p:ext>
    </p:extLst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시작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도전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2800" dirty="0">
                <a:latin typeface="나눔고딕" pitchFamily="50" charset="-127"/>
                <a:ea typeface="나눔고딕" pitchFamily="50" charset="-127"/>
              </a:rPr>
              <a:t>The Challenge) !!</a:t>
            </a:r>
          </a:p>
        </p:txBody>
      </p:sp>
      <p:sp>
        <p:nvSpPr>
          <p:cNvPr id="6" name="object 5"/>
          <p:cNvSpPr txBox="1"/>
          <p:nvPr/>
        </p:nvSpPr>
        <p:spPr>
          <a:xfrm>
            <a:off x="467544" y="764704"/>
            <a:ext cx="8208912" cy="5769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0"/>
              </a:spcBef>
              <a:buFontTx/>
              <a:buChar char="•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이 회사가 다시 이익을 낼 수 있도록 만드시오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.(</a:t>
            </a:r>
            <a:r>
              <a:rPr lang="nl-NL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Make this company profitable again)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당신이 이 일을 할 수 있음을 증명하는데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1</a:t>
            </a:r>
            <a:r>
              <a:rPr lang="ko-KR" altLang="en-US" sz="2000" dirty="0" err="1">
                <a:latin typeface="나눔고딕" pitchFamily="50" charset="-127"/>
                <a:ea typeface="나눔고딕" pitchFamily="50" charset="-127"/>
                <a:cs typeface="Geneva"/>
              </a:rPr>
              <a:t>회차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(1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회당 반년을 의미함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)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가 주어집니다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.(</a:t>
            </a:r>
            <a:r>
              <a:rPr lang="nl-NL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You have one round (half a year) to prove you can do this job)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당신은 </a:t>
            </a:r>
            <a:r>
              <a:rPr lang="nl-NL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 3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년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(6 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라운드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)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을 운영할 수 있습니다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. (</a:t>
            </a:r>
            <a:r>
              <a:rPr lang="nl-NL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You can take 3 years to do so)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어떻게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?(</a:t>
            </a:r>
            <a:r>
              <a:rPr lang="nl-NL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How?)</a:t>
            </a:r>
          </a:p>
          <a:p>
            <a:pPr marL="685800" lvl="1" indent="-239713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nl-NL" altLang="ko-KR" dirty="0">
                <a:latin typeface="나눔고딕" pitchFamily="50" charset="-127"/>
                <a:ea typeface="나눔고딕" pitchFamily="50" charset="-127"/>
                <a:cs typeface="Geneva"/>
              </a:rPr>
              <a:t>S&amp;OP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팀 미팅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Geneva"/>
              </a:rPr>
              <a:t>An S&amp;OP team meeting)</a:t>
            </a:r>
          </a:p>
          <a:p>
            <a:pPr marL="685800" lvl="1" indent="-239713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시작할 때 각 팀에서 각 역할별로 노트북이 필요합니다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Geneva"/>
              </a:rPr>
              <a:t>At the start we need ONE laptop per team)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Geneva"/>
              </a:rPr>
              <a:t>설정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nl-NL" altLang="ko-KR" sz="2000" dirty="0">
                <a:latin typeface="나눔고딕" pitchFamily="50" charset="-127"/>
                <a:ea typeface="나눔고딕" pitchFamily="50" charset="-127"/>
                <a:cs typeface="Geneva"/>
              </a:rPr>
              <a:t>Setup)</a:t>
            </a:r>
          </a:p>
          <a:p>
            <a:pPr marL="685800" lvl="1" indent="-239713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수요 특성은 변하지 않습니다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Geneva"/>
              </a:rPr>
              <a:t>Demand characteristics will not change)</a:t>
            </a:r>
          </a:p>
          <a:p>
            <a:pPr marL="685800" lvl="1" indent="-239713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합의된 제품 유통기한은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75%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로 설정되어 있습니다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Geneva"/>
              </a:rPr>
              <a:t>Shelf life agreement is set to 75%)</a:t>
            </a:r>
          </a:p>
          <a:p>
            <a:pPr marL="685800" lvl="1" indent="-239713">
              <a:lnSpc>
                <a:spcPct val="115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창고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캐파는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고정되어 있습니다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Geneva"/>
              </a:rPr>
              <a:t>Warehouse capacities are fixed)</a:t>
            </a:r>
            <a:endParaRPr lang="nl-NL" altLang="ko-KR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456899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32221"/>
              </p:ext>
            </p:extLst>
          </p:nvPr>
        </p:nvGraphicFramePr>
        <p:xfrm>
          <a:off x="755577" y="1052736"/>
          <a:ext cx="7344816" cy="4257675"/>
        </p:xfrm>
        <a:graphic>
          <a:graphicData uri="http://schemas.openxmlformats.org/drawingml/2006/table">
            <a:tbl>
              <a:tblPr/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Abbott </a:t>
                      </a:r>
                      <a:r>
                        <a:rPr lang="nl-NL" sz="18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Logistics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DuPont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Shell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Coca-Cola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McDonalds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Huntsman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Akzo Nobel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DHL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Stork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Bayer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Nutricia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Infor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Apple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BASF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Philips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Oracle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Bosch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DSM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GKN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DHL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AB</a:t>
                      </a:r>
                      <a:r>
                        <a:rPr lang="nl-NL" sz="18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nl-NL" sz="1800" b="0" i="0" u="none" strike="noStrike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InBev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Tyco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Canon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FloraHolland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KLM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UTI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Rockwell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Unilever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Capgemini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Philip</a:t>
                      </a:r>
                      <a:r>
                        <a:rPr lang="nl-NL" sz="1800" b="0" i="0" u="none" strike="noStrik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Morris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Kodak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Nestlé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UPS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AB </a:t>
                      </a:r>
                      <a:r>
                        <a:rPr lang="nl-NL" sz="18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InBev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Heineken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Kuehne + Nagel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Schenker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Walt Disney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Deloitte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Merck </a:t>
                      </a:r>
                      <a:r>
                        <a:rPr lang="nl-NL" sz="1800" b="0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Serono</a:t>
                      </a:r>
                      <a:endParaRPr lang="nl-NL" sz="1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Astellas ......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시뮬레이션 게임 도입 주요 고객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기업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0040" y="5602014"/>
            <a:ext cx="8748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b="1" dirty="0"/>
              <a:t> Fortune Global 500</a:t>
            </a:r>
            <a:r>
              <a:rPr lang="en-US" altLang="ko-KR" dirty="0"/>
              <a:t>: 40% of the top 100 manufacturing businesses are using TFC</a:t>
            </a:r>
          </a:p>
          <a:p>
            <a:pPr>
              <a:buFont typeface="Wingdings" pitchFamily="2" charset="2"/>
              <a:buChar char="§"/>
            </a:pPr>
            <a:r>
              <a:rPr lang="en-US" altLang="ko-KR" b="1" dirty="0"/>
              <a:t> </a:t>
            </a:r>
            <a:r>
              <a:rPr lang="en-US" altLang="ko-KR" b="1" dirty="0" err="1"/>
              <a:t>Gartners</a:t>
            </a:r>
            <a:r>
              <a:rPr lang="en-US" altLang="ko-KR" b="1" dirty="0"/>
              <a:t> Supply Chain Top 25</a:t>
            </a:r>
            <a:r>
              <a:rPr lang="en-US" altLang="ko-KR" dirty="0"/>
              <a:t>: Over 50% are using TFC</a:t>
            </a:r>
          </a:p>
          <a:p>
            <a:pPr>
              <a:buFont typeface="Wingdings" pitchFamily="2" charset="2"/>
              <a:buChar char="§"/>
            </a:pPr>
            <a:r>
              <a:rPr lang="en-US" altLang="ko-KR" b="1" dirty="0"/>
              <a:t> Global top 10 of 3rd Party Logistics Providers</a:t>
            </a:r>
            <a:r>
              <a:rPr lang="en-US" altLang="ko-KR" dirty="0"/>
              <a:t>: 40% are using TFC</a:t>
            </a:r>
          </a:p>
        </p:txBody>
      </p:sp>
    </p:spTree>
    <p:extLst>
      <p:ext uri="{BB962C8B-B14F-4D97-AF65-F5344CB8AC3E}">
        <p14:creationId xmlns:p14="http://schemas.microsoft.com/office/powerpoint/2010/main" val="3749553513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DA Bocconi School of Management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106" y="5589240"/>
            <a:ext cx="648072" cy="648072"/>
          </a:xfrm>
          <a:prstGeom prst="rect">
            <a:avLst/>
          </a:prstGeom>
          <a:noFill/>
        </p:spPr>
      </p:pic>
      <p:pic>
        <p:nvPicPr>
          <p:cNvPr id="12" name="Picture 3" descr="Shanghai University of Finance and Economics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7586" y="5589240"/>
            <a:ext cx="648072" cy="648072"/>
          </a:xfrm>
          <a:prstGeom prst="rect">
            <a:avLst/>
          </a:prstGeom>
          <a:noFill/>
        </p:spPr>
      </p:pic>
      <p:pic>
        <p:nvPicPr>
          <p:cNvPr id="13" name="Picture 4" descr="Penn State University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419" y="1386275"/>
            <a:ext cx="987647" cy="458550"/>
          </a:xfrm>
          <a:prstGeom prst="rect">
            <a:avLst/>
          </a:prstGeom>
          <a:noFill/>
        </p:spPr>
      </p:pic>
      <p:pic>
        <p:nvPicPr>
          <p:cNvPr id="14" name="Picture 5" descr="Lund University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5138" y="4901530"/>
            <a:ext cx="471686" cy="471686"/>
          </a:xfrm>
          <a:prstGeom prst="rect">
            <a:avLst/>
          </a:prstGeom>
          <a:noFill/>
        </p:spPr>
      </p:pic>
      <p:pic>
        <p:nvPicPr>
          <p:cNvPr id="15" name="Picture 6" descr="Kühne Logistics University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5498" y="5661248"/>
            <a:ext cx="630070" cy="504056"/>
          </a:xfrm>
          <a:prstGeom prst="rect">
            <a:avLst/>
          </a:prstGeom>
          <a:noFill/>
        </p:spPr>
      </p:pic>
      <p:pic>
        <p:nvPicPr>
          <p:cNvPr id="16" name="Picture 7" descr="Durham College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07546" y="1412776"/>
            <a:ext cx="895999" cy="336896"/>
          </a:xfrm>
          <a:prstGeom prst="rect">
            <a:avLst/>
          </a:prstGeom>
          <a:noFill/>
        </p:spPr>
      </p:pic>
      <p:pic>
        <p:nvPicPr>
          <p:cNvPr id="17" name="Picture 8" descr="Ensa Agadir log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79754" y="5661248"/>
            <a:ext cx="1080120" cy="443061"/>
          </a:xfrm>
          <a:prstGeom prst="rect">
            <a:avLst/>
          </a:prstGeom>
          <a:noFill/>
        </p:spPr>
      </p:pic>
      <p:pic>
        <p:nvPicPr>
          <p:cNvPr id="19" name="Picture 10" descr="IAE Savoie Mont Blanc log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99234" y="1343564"/>
            <a:ext cx="1212726" cy="501260"/>
          </a:xfrm>
          <a:prstGeom prst="rect">
            <a:avLst/>
          </a:prstGeom>
          <a:noFill/>
        </p:spPr>
      </p:pic>
      <p:pic>
        <p:nvPicPr>
          <p:cNvPr id="20" name="Picture 11" descr="HTWK Leipzig logo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95378" y="4221088"/>
            <a:ext cx="971674" cy="504056"/>
          </a:xfrm>
          <a:prstGeom prst="rect">
            <a:avLst/>
          </a:prstGeom>
          <a:noFill/>
        </p:spPr>
      </p:pic>
      <p:pic>
        <p:nvPicPr>
          <p:cNvPr id="21" name="Picture 12" descr="University of Western Sydney 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31482" y="2780928"/>
            <a:ext cx="1008112" cy="470452"/>
          </a:xfrm>
          <a:prstGeom prst="rect">
            <a:avLst/>
          </a:prstGeom>
          <a:noFill/>
        </p:spPr>
      </p:pic>
      <p:pic>
        <p:nvPicPr>
          <p:cNvPr id="22" name="Picture 13" descr="National University of Singapore logo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2906" y="1988840"/>
            <a:ext cx="830861" cy="504056"/>
          </a:xfrm>
          <a:prstGeom prst="rect">
            <a:avLst/>
          </a:prstGeom>
          <a:noFill/>
        </p:spPr>
      </p:pic>
      <p:pic>
        <p:nvPicPr>
          <p:cNvPr id="23" name="Picture 16" descr="University of San Diego 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99234" y="2708920"/>
            <a:ext cx="872824" cy="576064"/>
          </a:xfrm>
          <a:prstGeom prst="rect">
            <a:avLst/>
          </a:prstGeom>
          <a:noFill/>
        </p:spPr>
      </p:pic>
      <p:pic>
        <p:nvPicPr>
          <p:cNvPr id="24" name="Picture 17" descr="Otto von Güricke University Magdeburg 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2425" y="4077073"/>
            <a:ext cx="1250665" cy="432048"/>
          </a:xfrm>
          <a:prstGeom prst="rect">
            <a:avLst/>
          </a:prstGeom>
          <a:noFill/>
        </p:spPr>
      </p:pic>
      <p:pic>
        <p:nvPicPr>
          <p:cNvPr id="26" name="Picture 20" descr="Hochschule München logo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6946" y="5573769"/>
            <a:ext cx="1355601" cy="591535"/>
          </a:xfrm>
          <a:prstGeom prst="rect">
            <a:avLst/>
          </a:prstGeom>
          <a:noFill/>
        </p:spPr>
      </p:pic>
      <p:pic>
        <p:nvPicPr>
          <p:cNvPr id="27" name="Picture 23" descr="Universidád del Pacifico 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03690" y="1412776"/>
            <a:ext cx="1152128" cy="376362"/>
          </a:xfrm>
          <a:prstGeom prst="rect">
            <a:avLst/>
          </a:prstGeom>
          <a:noFill/>
        </p:spPr>
      </p:pic>
      <p:pic>
        <p:nvPicPr>
          <p:cNvPr id="28" name="Picture 24" descr="Foreign Trade University log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957761" y="4869161"/>
            <a:ext cx="490674" cy="504056"/>
          </a:xfrm>
          <a:prstGeom prst="rect">
            <a:avLst/>
          </a:prstGeom>
          <a:noFill/>
        </p:spPr>
      </p:pic>
      <p:pic>
        <p:nvPicPr>
          <p:cNvPr id="29" name="Picture 25" descr="Kedge Business School logo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511402" y="1412776"/>
            <a:ext cx="947474" cy="432048"/>
          </a:xfrm>
          <a:prstGeom prst="rect">
            <a:avLst/>
          </a:prstGeom>
          <a:noFill/>
        </p:spPr>
      </p:pic>
      <p:pic>
        <p:nvPicPr>
          <p:cNvPr id="30" name="Picture 28" descr="Technical University Hamburg-Harburg logo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295378" y="3645024"/>
            <a:ext cx="1107815" cy="360040"/>
          </a:xfrm>
          <a:prstGeom prst="rect">
            <a:avLst/>
          </a:prstGeom>
          <a:noFill/>
        </p:spPr>
      </p:pic>
      <p:pic>
        <p:nvPicPr>
          <p:cNvPr id="31" name="Picture 29" descr="University of Casablanca 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254714" y="1988840"/>
            <a:ext cx="1181381" cy="504056"/>
          </a:xfrm>
          <a:prstGeom prst="rect">
            <a:avLst/>
          </a:prstGeom>
          <a:noFill/>
        </p:spPr>
      </p:pic>
      <p:pic>
        <p:nvPicPr>
          <p:cNvPr id="32" name="Picture 30" descr="North Central Technical College logo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807546" y="2060848"/>
            <a:ext cx="1284734" cy="445374"/>
          </a:xfrm>
          <a:prstGeom prst="rect">
            <a:avLst/>
          </a:prstGeom>
          <a:noFill/>
        </p:spPr>
      </p:pic>
      <p:pic>
        <p:nvPicPr>
          <p:cNvPr id="33" name="Picture 31" descr="Wageningen Universiteit logo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711202" y="4996408"/>
            <a:ext cx="1905000" cy="304800"/>
          </a:xfrm>
          <a:prstGeom prst="rect">
            <a:avLst/>
          </a:prstGeom>
          <a:noFill/>
        </p:spPr>
      </p:pic>
      <p:pic>
        <p:nvPicPr>
          <p:cNvPr id="34" name="Picture 32" descr="Bowling Green State University logo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895778" y="4869160"/>
            <a:ext cx="648072" cy="648072"/>
          </a:xfrm>
          <a:prstGeom prst="rect">
            <a:avLst/>
          </a:prstGeom>
          <a:noFill/>
        </p:spPr>
      </p:pic>
      <p:pic>
        <p:nvPicPr>
          <p:cNvPr id="35" name="Picture 33" descr="Hogeschool Gent logo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75098" y="3501009"/>
            <a:ext cx="1136966" cy="432047"/>
          </a:xfrm>
          <a:prstGeom prst="rect">
            <a:avLst/>
          </a:prstGeom>
          <a:noFill/>
        </p:spPr>
      </p:pic>
      <p:pic>
        <p:nvPicPr>
          <p:cNvPr id="36" name="Picture 34" descr="ESAN Graduate School of Business logo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78954" y="3549005"/>
            <a:ext cx="1212726" cy="312043"/>
          </a:xfrm>
          <a:prstGeom prst="rect">
            <a:avLst/>
          </a:prstGeom>
          <a:noFill/>
        </p:spPr>
      </p:pic>
      <p:pic>
        <p:nvPicPr>
          <p:cNvPr id="37" name="Picture 35" descr="Technische Hochschule Wildau logo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567186" y="5661248"/>
            <a:ext cx="1152128" cy="460851"/>
          </a:xfrm>
          <a:prstGeom prst="rect">
            <a:avLst/>
          </a:prstGeom>
          <a:noFill/>
        </p:spPr>
      </p:pic>
      <p:pic>
        <p:nvPicPr>
          <p:cNvPr id="38" name="Picture 36" descr="Bradley University logo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775098" y="1386275"/>
            <a:ext cx="1080120" cy="386800"/>
          </a:xfrm>
          <a:prstGeom prst="rect">
            <a:avLst/>
          </a:prstGeom>
          <a:noFill/>
        </p:spPr>
      </p:pic>
      <p:pic>
        <p:nvPicPr>
          <p:cNvPr id="39" name="Picture 37" descr="Jacobs University logo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877022" y="5616700"/>
            <a:ext cx="1282452" cy="548604"/>
          </a:xfrm>
          <a:prstGeom prst="rect">
            <a:avLst/>
          </a:prstGeom>
          <a:noFill/>
        </p:spPr>
      </p:pic>
      <p:pic>
        <p:nvPicPr>
          <p:cNvPr id="40" name="Picture 38" descr="Escola de Engenharia de Sao Carlos logo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519514" y="3501009"/>
            <a:ext cx="1008112" cy="522958"/>
          </a:xfrm>
          <a:prstGeom prst="rect">
            <a:avLst/>
          </a:prstGeom>
          <a:noFill/>
        </p:spPr>
      </p:pic>
      <p:pic>
        <p:nvPicPr>
          <p:cNvPr id="41" name="Picture 39" descr="NHH - Norwegian School of Economics logo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4727426" y="4988548"/>
            <a:ext cx="1186061" cy="384668"/>
          </a:xfrm>
          <a:prstGeom prst="rect">
            <a:avLst/>
          </a:prstGeom>
          <a:noFill/>
        </p:spPr>
      </p:pic>
      <p:pic>
        <p:nvPicPr>
          <p:cNvPr id="42" name="Picture 40" descr="TEC De Monterrey logo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7175698" y="4149080"/>
            <a:ext cx="1020873" cy="504056"/>
          </a:xfrm>
          <a:prstGeom prst="rect">
            <a:avLst/>
          </a:prstGeom>
          <a:noFill/>
        </p:spPr>
      </p:pic>
      <p:pic>
        <p:nvPicPr>
          <p:cNvPr id="43" name="Picture 41" descr="Universidad Piloto del Colombia logo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34938" y="4744566"/>
            <a:ext cx="1571625" cy="628650"/>
          </a:xfrm>
          <a:prstGeom prst="rect">
            <a:avLst/>
          </a:prstGeom>
          <a:noFill/>
        </p:spPr>
      </p:pic>
      <p:pic>
        <p:nvPicPr>
          <p:cNvPr id="44" name="Picture 44" descr="University of Southern California logo">
            <a:hlinkClick r:id="rId34"/>
          </p:cNvPr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5591522" y="4149080"/>
            <a:ext cx="1260140" cy="504056"/>
          </a:xfrm>
          <a:prstGeom prst="rect">
            <a:avLst/>
          </a:prstGeom>
          <a:noFill/>
        </p:spPr>
      </p:pic>
      <p:pic>
        <p:nvPicPr>
          <p:cNvPr id="45" name="Picture 46" descr="University of Washington logo">
            <a:hlinkClick r:id="rId36"/>
          </p:cNvPr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3287266" y="4149080"/>
            <a:ext cx="648072" cy="648072"/>
          </a:xfrm>
          <a:prstGeom prst="rect">
            <a:avLst/>
          </a:prstGeom>
          <a:noFill/>
        </p:spPr>
      </p:pic>
      <p:pic>
        <p:nvPicPr>
          <p:cNvPr id="46" name="Picture 47" descr="Temple University logo">
            <a:hlinkClick r:id="rId38"/>
          </p:cNvPr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406946" y="2750442"/>
            <a:ext cx="1428750" cy="390525"/>
          </a:xfrm>
          <a:prstGeom prst="rect">
            <a:avLst/>
          </a:prstGeom>
          <a:noFill/>
        </p:spPr>
      </p:pic>
      <p:pic>
        <p:nvPicPr>
          <p:cNvPr id="47" name="Picture 49" descr="Pacific Lutheran University logo">
            <a:hlinkClick r:id="rId40"/>
          </p:cNvPr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6743650" y="3501009"/>
            <a:ext cx="1140718" cy="448682"/>
          </a:xfrm>
          <a:prstGeom prst="rect">
            <a:avLst/>
          </a:prstGeom>
          <a:noFill/>
        </p:spPr>
      </p:pic>
      <p:pic>
        <p:nvPicPr>
          <p:cNvPr id="48" name="Picture 50" descr="Al Faisal University logo">
            <a:hlinkClick r:id="rId42"/>
          </p:cNvPr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6458609" y="2780928"/>
            <a:ext cx="921702" cy="576064"/>
          </a:xfrm>
          <a:prstGeom prst="rect">
            <a:avLst/>
          </a:prstGeom>
          <a:noFill/>
        </p:spPr>
      </p:pic>
      <p:pic>
        <p:nvPicPr>
          <p:cNvPr id="49" name="Picture 51" descr="Rheinische Fachhochschule Köln logo">
            <a:hlinkClick r:id="rId44"/>
          </p:cNvPr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7607746" y="2060848"/>
            <a:ext cx="1284734" cy="513894"/>
          </a:xfrm>
          <a:prstGeom prst="rect">
            <a:avLst/>
          </a:prstGeom>
          <a:noFill/>
        </p:spPr>
      </p:pic>
      <p:pic>
        <p:nvPicPr>
          <p:cNvPr id="50" name="Picture 52" descr="Michigan State University logo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4151362" y="2708920"/>
            <a:ext cx="792088" cy="648072"/>
          </a:xfrm>
          <a:prstGeom prst="rect">
            <a:avLst/>
          </a:prstGeom>
          <a:noFill/>
        </p:spPr>
      </p:pic>
      <p:pic>
        <p:nvPicPr>
          <p:cNvPr id="51" name="Picture 54" descr="University of Puerto Rico logo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478954" y="1988840"/>
            <a:ext cx="727243" cy="727243"/>
          </a:xfrm>
          <a:prstGeom prst="rect">
            <a:avLst/>
          </a:prstGeom>
          <a:noFill/>
        </p:spPr>
      </p:pic>
      <p:pic>
        <p:nvPicPr>
          <p:cNvPr id="53" name="Picture 56" descr="McGill University logo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2063130" y="2708920"/>
            <a:ext cx="810090" cy="432048"/>
          </a:xfrm>
          <a:prstGeom prst="rect">
            <a:avLst/>
          </a:prstGeom>
          <a:noFill/>
        </p:spPr>
      </p:pic>
      <p:pic>
        <p:nvPicPr>
          <p:cNvPr id="54" name="Picture 57" descr="University of Wisconsin Milwaukee logo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2711202" y="1988840"/>
            <a:ext cx="914929" cy="530558"/>
          </a:xfrm>
          <a:prstGeom prst="rect">
            <a:avLst/>
          </a:prstGeom>
          <a:noFill/>
        </p:spPr>
      </p:pic>
      <p:pic>
        <p:nvPicPr>
          <p:cNvPr id="55" name="Picture 58" descr="International Business School Suzhou (IBSS) at Xi’an Jiaotong-Liverpool University (XJTLU) logo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3143250" y="3573016"/>
            <a:ext cx="1058941" cy="360040"/>
          </a:xfrm>
          <a:prstGeom prst="rect">
            <a:avLst/>
          </a:prstGeom>
          <a:noFill/>
        </p:spPr>
      </p:pic>
      <p:pic>
        <p:nvPicPr>
          <p:cNvPr id="56" name="Picture 59" descr="Fundacion ICIL logo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>
            <a:off x="7823770" y="2780928"/>
            <a:ext cx="705384" cy="576064"/>
          </a:xfrm>
          <a:prstGeom prst="rect">
            <a:avLst/>
          </a:prstGeom>
          <a:noFill/>
        </p:spPr>
      </p:pic>
      <p:pic>
        <p:nvPicPr>
          <p:cNvPr id="57" name="Picture 60" descr="Fudan University logo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6167586" y="4941168"/>
            <a:ext cx="504056" cy="504056"/>
          </a:xfrm>
          <a:prstGeom prst="rect">
            <a:avLst/>
          </a:prstGeom>
          <a:noFill/>
        </p:spPr>
      </p:pic>
      <p:pic>
        <p:nvPicPr>
          <p:cNvPr id="58" name="Picture 61" descr="Universidad de los Andes logo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1991122" y="4077072"/>
            <a:ext cx="1152128" cy="460851"/>
          </a:xfrm>
          <a:prstGeom prst="rect">
            <a:avLst/>
          </a:prstGeom>
          <a:noFill/>
        </p:spPr>
      </p:pic>
      <p:pic>
        <p:nvPicPr>
          <p:cNvPr id="59" name="Picture 62" descr="Pontificia Universidad Javeriana logo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>
            <a:off x="6959674" y="5589240"/>
            <a:ext cx="622772" cy="720080"/>
          </a:xfrm>
          <a:prstGeom prst="rect">
            <a:avLst/>
          </a:prstGeom>
          <a:noFill/>
        </p:spPr>
      </p:pic>
      <p:sp>
        <p:nvSpPr>
          <p:cNvPr id="61" name="AutoShape 5"/>
          <p:cNvSpPr>
            <a:spLocks noChangeArrowheads="1"/>
          </p:cNvSpPr>
          <p:nvPr/>
        </p:nvSpPr>
        <p:spPr bwMode="gray">
          <a:xfrm>
            <a:off x="251520" y="1196752"/>
            <a:ext cx="8714358" cy="5256584"/>
          </a:xfrm>
          <a:prstGeom prst="foldedCorner">
            <a:avLst>
              <a:gd name="adj" fmla="val 7801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 algn="ctr" eaLnBrk="0" latinLnBrk="0" hangingPunct="0">
              <a:spcBef>
                <a:spcPct val="50000"/>
              </a:spcBef>
              <a:buSzPct val="100000"/>
            </a:pPr>
            <a:endParaRPr lang="ko-KR" altLang="en-US">
              <a:ea typeface="맑은 고딕" pitchFamily="50" charset="-127"/>
            </a:endParaRPr>
          </a:p>
        </p:txBody>
      </p:sp>
      <p:sp>
        <p:nvSpPr>
          <p:cNvPr id="63" name="Titel 1"/>
          <p:cNvSpPr txBox="1">
            <a:spLocks/>
          </p:cNvSpPr>
          <p:nvPr/>
        </p:nvSpPr>
        <p:spPr bwMode="auto">
          <a:xfrm>
            <a:off x="361950" y="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800" b="0" i="0" u="none" strike="noStrike" kern="0" cap="none" spc="0" normalizeH="0" baseline="0" noProof="0" dirty="0">
              <a:ln>
                <a:noFill/>
              </a:ln>
              <a:solidFill>
                <a:srgbClr val="684F4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5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시뮬레이션 게임 도입 주요 고객 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 대학 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 게임 진행 방법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323528" y="980728"/>
            <a:ext cx="8712968" cy="572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0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1.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  <a:cs typeface="Times New Roman"/>
              </a:rPr>
              <a:t>개요</a:t>
            </a:r>
          </a:p>
          <a:p>
            <a:pPr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게임에 등장하는 가상의 사례회사인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커넥션은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Geneva"/>
              </a:rPr>
              <a:t>The Fresh Connection)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유럽 북서부 에 위치한 과일 주스 생산 제조 회사입니다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저조한 경영 성과로 인해서 지난해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Profit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에 심각한 손실을 입고 있으며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현재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공급사슬 성과가 낮아 위기에 처해 있습니다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</a:p>
          <a:p>
            <a:pPr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이를 타개하기 위해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푸레쉬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커넥션사는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SCM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관련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4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영역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판매관리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-Sales management 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구매관리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-Purchasing management, SCM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관리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-Supply chain management,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생산관리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-Operations management)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에서 새로운 경영진 그룹을 구성합니다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 </a:t>
            </a:r>
          </a:p>
          <a:p>
            <a:pPr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당신은  회사의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SCM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관련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4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영역 중 한 분야를 담당하는 임원으로서 새로운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경영팀의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일원이 되어서 올바른 전략과 전술 선택을 통해서 회사가 다시 이익을 낼 수 있게끔 하는 임무를 맡았습니다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  <a:p>
            <a:pPr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한 라운드 당 의사결정으로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6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개월간 회사가 운영되는 것으로 간주합니다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  <a:endParaRPr lang="nl-NL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온라인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(Web)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상에서 각자 담당 역할 별로 의사결정을 하여 기업을 운영하며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팀별로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경쟁하여 운영 결과 최종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  <a:cs typeface="Geneva"/>
              </a:rPr>
              <a:t>투자수익율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(ROI)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이 가장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높은 팀이 승리하게 됩니다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진행 방법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object 5"/>
          <p:cNvSpPr txBox="1"/>
          <p:nvPr/>
        </p:nvSpPr>
        <p:spPr>
          <a:xfrm>
            <a:off x="360040" y="980728"/>
            <a:ext cx="8964488" cy="269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0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역할과 책임 </a:t>
            </a:r>
            <a:r>
              <a:rPr lang="en-US" altLang="ko-KR" sz="20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(Roles and responsibilities) : </a:t>
            </a:r>
            <a:r>
              <a:rPr lang="en-US" altLang="ko-KR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부서의 담당임원이 한 팀 이룸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endParaRPr lang="en-US" altLang="ko-KR" sz="2000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lvl="1" indent="-180000">
              <a:lnSpc>
                <a:spcPts val="3000"/>
              </a:lnSpc>
              <a:spcBef>
                <a:spcPts val="35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구매 담당 임원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(VP Purchasing) : 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공급업체 선정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원자재 구매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조달관리 책임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</a:p>
          <a:p>
            <a:pPr lvl="1" indent="-180000">
              <a:lnSpc>
                <a:spcPts val="3000"/>
              </a:lnSpc>
              <a:spcBef>
                <a:spcPts val="35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생산담당 임원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(VP Operations) :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창고 및 생산능력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(Capacity)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관리 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35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판매담당 임원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(VP Sales) :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고객과 협상 및 매출 증대 책임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35"/>
              </a:spcBef>
              <a:buFont typeface="Wingdings" pitchFamily="2" charset="2"/>
              <a:buChar char="§"/>
            </a:pP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SCM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담당 임원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(VP SCM) :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재고수준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(Inventory Level)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관리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-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원재료 및 완제품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indent="-180000">
              <a:lnSpc>
                <a:spcPts val="3000"/>
              </a:lnSpc>
              <a:spcBef>
                <a:spcPts val="35"/>
              </a:spcBef>
              <a:buFont typeface="Wingdings" pitchFamily="2" charset="2"/>
              <a:buChar char="§"/>
            </a:pP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0" indent="-180000">
              <a:lnSpc>
                <a:spcPts val="3000"/>
              </a:lnSpc>
              <a:spcBef>
                <a:spcPts val="35"/>
              </a:spcBef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  <a:cs typeface="Geneva"/>
              </a:rPr>
              <a:t>     </a:t>
            </a:r>
            <a:endParaRPr lang="en-US" altLang="ko-KR" sz="1400" b="1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331640" y="3315671"/>
            <a:ext cx="684071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2497758" y="4376906"/>
            <a:ext cx="853134" cy="720808"/>
          </a:xfrm>
          <a:custGeom>
            <a:avLst/>
            <a:gdLst>
              <a:gd name="T0" fmla="*/ 0 w 481"/>
              <a:gd name="T1" fmla="*/ 0 h 414"/>
              <a:gd name="T2" fmla="*/ 481 w 481"/>
              <a:gd name="T3" fmla="*/ 0 h 414"/>
              <a:gd name="T4" fmla="*/ 240 w 481"/>
              <a:gd name="T5" fmla="*/ 414 h 414"/>
              <a:gd name="T6" fmla="*/ 0 w 481"/>
              <a:gd name="T7" fmla="*/ 0 h 414"/>
              <a:gd name="T8" fmla="*/ 0 60000 65536"/>
              <a:gd name="T9" fmla="*/ 0 60000 65536"/>
              <a:gd name="T10" fmla="*/ 0 60000 65536"/>
              <a:gd name="T11" fmla="*/ 0 60000 65536"/>
              <a:gd name="T12" fmla="*/ 0 w 481"/>
              <a:gd name="T13" fmla="*/ 0 h 414"/>
              <a:gd name="T14" fmla="*/ 481 w 481"/>
              <a:gd name="T15" fmla="*/ 414 h 4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1" h="414">
                <a:moveTo>
                  <a:pt x="0" y="0"/>
                </a:moveTo>
                <a:lnTo>
                  <a:pt x="481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>
              <a:defRPr/>
            </a:pPr>
            <a:endParaRPr lang="nl-NL" sz="11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5519066" y="4376906"/>
            <a:ext cx="853134" cy="720808"/>
          </a:xfrm>
          <a:custGeom>
            <a:avLst/>
            <a:gdLst>
              <a:gd name="T0" fmla="*/ 0 w 481"/>
              <a:gd name="T1" fmla="*/ 0 h 414"/>
              <a:gd name="T2" fmla="*/ 481 w 481"/>
              <a:gd name="T3" fmla="*/ 0 h 414"/>
              <a:gd name="T4" fmla="*/ 240 w 481"/>
              <a:gd name="T5" fmla="*/ 414 h 414"/>
              <a:gd name="T6" fmla="*/ 0 w 481"/>
              <a:gd name="T7" fmla="*/ 0 h 414"/>
              <a:gd name="T8" fmla="*/ 0 60000 65536"/>
              <a:gd name="T9" fmla="*/ 0 60000 65536"/>
              <a:gd name="T10" fmla="*/ 0 60000 65536"/>
              <a:gd name="T11" fmla="*/ 0 60000 65536"/>
              <a:gd name="T12" fmla="*/ 0 w 481"/>
              <a:gd name="T13" fmla="*/ 0 h 414"/>
              <a:gd name="T14" fmla="*/ 481 w 481"/>
              <a:gd name="T15" fmla="*/ 414 h 4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1" h="414">
                <a:moveTo>
                  <a:pt x="0" y="0"/>
                </a:moveTo>
                <a:lnTo>
                  <a:pt x="481" y="0"/>
                </a:lnTo>
                <a:lnTo>
                  <a:pt x="240" y="414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>
              <a:defRPr/>
            </a:pPr>
            <a:endParaRPr lang="nl-NL" sz="11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4931571" y="4113021"/>
            <a:ext cx="25207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완제품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b="1" dirty="0">
                <a:latin typeface="나눔고딕" pitchFamily="50" charset="-127"/>
                <a:ea typeface="나눔고딕" pitchFamily="50" charset="-127"/>
              </a:rPr>
              <a:t>Finished product)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421890" y="4107759"/>
            <a:ext cx="27900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원자재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400" b="1" dirty="0">
                <a:latin typeface="나눔고딕" pitchFamily="50" charset="-127"/>
                <a:ea typeface="나눔고딕" pitchFamily="50" charset="-127"/>
              </a:rPr>
              <a:t>Components)</a:t>
            </a: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395536" y="4509901"/>
            <a:ext cx="2057479" cy="435270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공급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latin typeface="나눔고딕" pitchFamily="50" charset="-127"/>
                <a:ea typeface="나눔고딕" pitchFamily="50" charset="-127"/>
              </a:rPr>
              <a:t>Supply)</a:t>
            </a:r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3347864" y="4509901"/>
            <a:ext cx="2133581" cy="435270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생산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latin typeface="나눔고딕" pitchFamily="50" charset="-127"/>
                <a:ea typeface="나눔고딕" pitchFamily="50" charset="-127"/>
              </a:rPr>
              <a:t>Production)</a:t>
            </a: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6400000" y="4509901"/>
            <a:ext cx="2204448" cy="435270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 cap="rnd">
            <a:solidFill>
              <a:schemeClr val="tx1"/>
            </a:solidFill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납품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latin typeface="나눔고딕" pitchFamily="50" charset="-127"/>
                <a:ea typeface="나눔고딕" pitchFamily="50" charset="-127"/>
              </a:rPr>
              <a:t>Distribution)</a:t>
            </a:r>
          </a:p>
        </p:txBody>
      </p:sp>
      <p:sp>
        <p:nvSpPr>
          <p:cNvPr id="13" name="Gebogen pijl 49"/>
          <p:cNvSpPr/>
          <p:nvPr/>
        </p:nvSpPr>
        <p:spPr bwMode="auto">
          <a:xfrm rot="5400000">
            <a:off x="5464243" y="3039618"/>
            <a:ext cx="626794" cy="1477151"/>
          </a:xfrm>
          <a:prstGeom prst="ben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31750">
            <a:bevelB w="114300" prst="hardEdge"/>
          </a:sp3d>
        </p:spPr>
        <p:txBody>
          <a:bodyPr anchor="ctr"/>
          <a:lstStyle/>
          <a:p>
            <a:pPr algn="ctr">
              <a:defRPr/>
            </a:pPr>
            <a:endParaRPr lang="nl-NL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Gebogen pijl 50"/>
          <p:cNvSpPr/>
          <p:nvPr/>
        </p:nvSpPr>
        <p:spPr bwMode="auto">
          <a:xfrm rot="16200000" flipH="1">
            <a:off x="2792829" y="3314562"/>
            <a:ext cx="626794" cy="998701"/>
          </a:xfrm>
          <a:prstGeom prst="ben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31750">
            <a:bevelB w="114300" prst="hardEdge"/>
          </a:sp3d>
        </p:spPr>
        <p:txBody>
          <a:bodyPr anchor="ctr"/>
          <a:lstStyle/>
          <a:p>
            <a:pPr algn="ctr">
              <a:defRPr/>
            </a:pPr>
            <a:endParaRPr lang="nl-NL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PIJL-OMLAAG 52"/>
          <p:cNvSpPr/>
          <p:nvPr/>
        </p:nvSpPr>
        <p:spPr bwMode="auto">
          <a:xfrm>
            <a:off x="4318322" y="3932037"/>
            <a:ext cx="319262" cy="391746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31750">
            <a:bevelB w="114300" prst="hardEdge"/>
          </a:sp3d>
        </p:spPr>
        <p:txBody>
          <a:bodyPr anchor="ctr"/>
          <a:lstStyle/>
          <a:p>
            <a:pPr algn="ctr">
              <a:defRPr/>
            </a:pPr>
            <a:endParaRPr lang="nl-NL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Gebogen pijl 53"/>
          <p:cNvSpPr/>
          <p:nvPr/>
        </p:nvSpPr>
        <p:spPr bwMode="auto">
          <a:xfrm rot="16200000" flipV="1">
            <a:off x="5240343" y="5210786"/>
            <a:ext cx="626794" cy="484792"/>
          </a:xfrm>
          <a:prstGeom prst="ben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31750">
            <a:bevelB w="114300" prst="hardEdge"/>
          </a:sp3d>
        </p:spPr>
        <p:txBody>
          <a:bodyPr anchor="ctr"/>
          <a:lstStyle/>
          <a:p>
            <a:pPr algn="ctr">
              <a:defRPr/>
            </a:pPr>
            <a:endParaRPr lang="nl-NL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Gebogen pijl 54"/>
          <p:cNvSpPr/>
          <p:nvPr/>
        </p:nvSpPr>
        <p:spPr bwMode="auto">
          <a:xfrm rot="5400000" flipH="1" flipV="1">
            <a:off x="3106474" y="5165149"/>
            <a:ext cx="626794" cy="576065"/>
          </a:xfrm>
          <a:prstGeom prst="ben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31750">
            <a:bevelB w="114300" prst="hardEdge"/>
          </a:sp3d>
        </p:spPr>
        <p:txBody>
          <a:bodyPr anchor="ctr"/>
          <a:lstStyle/>
          <a:p>
            <a:pPr algn="ctr">
              <a:defRPr/>
            </a:pPr>
            <a:endParaRPr lang="nl-NL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PIJL-OMLAAG 55"/>
          <p:cNvSpPr/>
          <p:nvPr/>
        </p:nvSpPr>
        <p:spPr bwMode="auto">
          <a:xfrm flipV="1">
            <a:off x="4265370" y="5042843"/>
            <a:ext cx="319262" cy="391746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31750">
            <a:bevelB w="114300" prst="hardEdge"/>
          </a:sp3d>
        </p:spPr>
        <p:txBody>
          <a:bodyPr anchor="ctr"/>
          <a:lstStyle/>
          <a:p>
            <a:pPr algn="ctr">
              <a:defRPr/>
            </a:pPr>
            <a:endParaRPr lang="nl-NL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PIJL-OMLAAG 57"/>
          <p:cNvSpPr/>
          <p:nvPr/>
        </p:nvSpPr>
        <p:spPr bwMode="auto">
          <a:xfrm flipV="1">
            <a:off x="7308304" y="5014535"/>
            <a:ext cx="319262" cy="540000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31750">
            <a:bevelB w="114300" prst="hardEdge"/>
          </a:sp3d>
        </p:spPr>
        <p:txBody>
          <a:bodyPr anchor="ctr"/>
          <a:lstStyle/>
          <a:p>
            <a:pPr algn="ctr">
              <a:defRPr/>
            </a:pPr>
            <a:endParaRPr lang="nl-NL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PIJL-OMLAAG 58"/>
          <p:cNvSpPr/>
          <p:nvPr/>
        </p:nvSpPr>
        <p:spPr bwMode="auto">
          <a:xfrm flipV="1">
            <a:off x="1331640" y="5014535"/>
            <a:ext cx="319262" cy="540000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31750">
            <a:bevelB w="114300" prst="hardEdge"/>
          </a:sp3d>
        </p:spPr>
        <p:txBody>
          <a:bodyPr anchor="ctr"/>
          <a:lstStyle/>
          <a:p>
            <a:pPr algn="ctr">
              <a:defRPr/>
            </a:pPr>
            <a:endParaRPr lang="nl-NL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Rectangle 38"/>
          <p:cNvSpPr>
            <a:spLocks noChangeArrowheads="1"/>
          </p:cNvSpPr>
          <p:nvPr/>
        </p:nvSpPr>
        <p:spPr bwMode="auto">
          <a:xfrm>
            <a:off x="611560" y="5659113"/>
            <a:ext cx="1752383" cy="608886"/>
          </a:xfrm>
          <a:prstGeom prst="rect">
            <a:avLst/>
          </a:prstGeom>
          <a:solidFill>
            <a:schemeClr val="tx1"/>
          </a:solidFill>
          <a:ln w="5" cap="rnd">
            <a:solidFill>
              <a:schemeClr val="tx2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VP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구매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VP Purchasing)</a:t>
            </a:r>
          </a:p>
        </p:txBody>
      </p:sp>
      <p:sp>
        <p:nvSpPr>
          <p:cNvPr id="23" name="Rectangle 38"/>
          <p:cNvSpPr>
            <a:spLocks noChangeArrowheads="1"/>
          </p:cNvSpPr>
          <p:nvPr/>
        </p:nvSpPr>
        <p:spPr bwMode="auto">
          <a:xfrm>
            <a:off x="6708049" y="5659113"/>
            <a:ext cx="1752383" cy="608886"/>
          </a:xfrm>
          <a:prstGeom prst="rect">
            <a:avLst/>
          </a:prstGeom>
          <a:solidFill>
            <a:schemeClr val="tx1"/>
          </a:solidFill>
          <a:ln w="5" cap="rnd">
            <a:solidFill>
              <a:schemeClr val="tx2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VP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판매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VP Sales)</a:t>
            </a: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3542977" y="3140968"/>
            <a:ext cx="1969461" cy="621029"/>
          </a:xfrm>
          <a:prstGeom prst="rect">
            <a:avLst/>
          </a:prstGeom>
          <a:solidFill>
            <a:schemeClr val="tx1"/>
          </a:solidFill>
          <a:ln w="5" cap="rnd">
            <a:solidFill>
              <a:schemeClr val="tx2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VP SCM</a:t>
            </a:r>
            <a:b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VP Supply Chain)</a:t>
            </a: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3491880" y="5547919"/>
            <a:ext cx="1872208" cy="608886"/>
          </a:xfrm>
          <a:prstGeom prst="rect">
            <a:avLst/>
          </a:prstGeom>
          <a:solidFill>
            <a:schemeClr val="tx1"/>
          </a:solidFill>
          <a:ln w="5" cap="rnd">
            <a:solidFill>
              <a:schemeClr val="tx2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VP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생산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운영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nl-NL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VP Operations)</a:t>
            </a: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진행 방법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object 5"/>
          <p:cNvSpPr txBox="1"/>
          <p:nvPr/>
        </p:nvSpPr>
        <p:spPr>
          <a:xfrm>
            <a:off x="360040" y="980728"/>
            <a:ext cx="8964488" cy="5001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indent="-180000">
              <a:lnSpc>
                <a:spcPts val="3000"/>
              </a:lnSpc>
              <a:spcBef>
                <a:spcPts val="35"/>
              </a:spcBef>
            </a:pPr>
            <a:r>
              <a:rPr lang="en-US" altLang="ko-KR" sz="20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0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역할과 책임 </a:t>
            </a:r>
            <a:r>
              <a:rPr lang="en-US" altLang="ko-KR" sz="20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(Roles and responsibilities)</a:t>
            </a:r>
            <a:r>
              <a:rPr lang="en-US" altLang="ko-KR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: 4</a:t>
            </a:r>
            <a:r>
              <a:rPr lang="ko-KR" altLang="en-US" sz="20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부서의 담당임원이 한 팀 이룸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  <a:cs typeface="Geneva"/>
              </a:rPr>
              <a:t>     </a:t>
            </a:r>
            <a:endParaRPr lang="en-US" altLang="ko-KR" sz="1400" b="1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구매 담당 임원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(VP Purchasing)</a:t>
            </a: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원자재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구성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부품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)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를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구매하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는 것에 대한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책임이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있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음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.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공급 업체와 공급의 조건 및 가격을 협상하고 기존 계약을 해지하고 새로운 결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정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을 내릴 수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있음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유리한 조건, 저렴한 가격과 높은 수준의 신뢰성을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가진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공급 업체를 선택하여, 총 구매 비용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을  통제하고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, 낮은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재고 수준을 유지하며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생산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을 위한 원자재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/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부품들의 납품 신뢰성은 높일 수 있게 함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  </a:t>
            </a: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생산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/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운영 담당 임원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(VP Operations) </a:t>
            </a: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생산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설비와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창고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를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담당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교대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작업을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조율하고 직원 훈련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담당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창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고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의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공간과 인력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배치를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결정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생산 비용은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낮고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,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 신뢰성은 높게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,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제품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가용성이 높은 반면 총 생산 비용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은 제어될 수 있고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생산 시스템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이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유연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할 수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  <a:cs typeface="Geneva"/>
              </a:rPr>
              <a:t> 있도록 보장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  <a:cs typeface="Geneva"/>
              </a:rPr>
              <a:t>함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>
          <a:xfrm>
            <a:off x="209550" y="19050"/>
            <a:ext cx="8934450" cy="1143000"/>
          </a:xfrm>
        </p:spPr>
        <p:txBody>
          <a:bodyPr/>
          <a:lstStyle/>
          <a:p>
            <a:pPr eaLnBrk="1" hangingPunct="1"/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TFC </a:t>
            </a:r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게임 진행 방법</a:t>
            </a:r>
            <a:endParaRPr lang="nl-NL" sz="2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object 5"/>
          <p:cNvSpPr txBox="1"/>
          <p:nvPr/>
        </p:nvSpPr>
        <p:spPr>
          <a:xfrm>
            <a:off x="323528" y="1165969"/>
            <a:ext cx="8820472" cy="3847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 판매 담당 임원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(VP  Sales)</a:t>
            </a: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완제품 판매를 통한 매출에 대한 책임이 있으며 판매 담당 임원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에 의해 제품 판매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 감독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됨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납품 조건을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고객과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협상하게 되는데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서비스 수준,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제품 유효기간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홍보 압력과 판매량 리베이트와 같은 상황이 모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두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 협상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가능하며 좋은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협상은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높은 판매 가격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을 이끎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</a:pP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 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Geneva"/>
              </a:rPr>
              <a:t>SCM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  <a:cs typeface="Geneva"/>
              </a:rPr>
              <a:t>담당 임원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Geneva"/>
              </a:rPr>
              <a:t>(</a:t>
            </a:r>
            <a:r>
              <a:rPr lang="nl-NL" altLang="ko-KR" dirty="0">
                <a:latin typeface="나눔고딕" pitchFamily="50" charset="-127"/>
                <a:ea typeface="나눔고딕" pitchFamily="50" charset="-127"/>
                <a:cs typeface="Geneva"/>
              </a:rPr>
              <a:t>VP Supply Chain Management)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Geneva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SCM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담당 임원은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서로 다른 역할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들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연결해주는 역할을 함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현명한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 재고 계획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및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 공급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사슬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 전략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고안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lvl="1" indent="-180000"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신뢰할 수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없는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공급업체나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생산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설비가 전략적으로 배치된 안전재고에 의해 관리될 수  있게 하고 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회사가 고객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과의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납기</a:t>
            </a:r>
            <a:r>
              <a:rPr lang="ko-KR" altLang="ko-KR" sz="1600" dirty="0">
                <a:latin typeface="나눔고딕" pitchFamily="50" charset="-127"/>
                <a:ea typeface="나눔고딕" pitchFamily="50" charset="-127"/>
              </a:rPr>
              <a:t>약속을 유지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할 수 있도록 보장</a:t>
            </a:r>
            <a:endParaRPr lang="en-US" altLang="ko-KR" sz="2000" dirty="0">
              <a:latin typeface="나눔고딕" pitchFamily="50" charset="-127"/>
              <a:ea typeface="나눔고딕" pitchFamily="50" charset="-127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1595145"/>
      </p:ext>
    </p:extLst>
  </p:cSld>
  <p:clrMapOvr>
    <a:masterClrMapping/>
  </p:clrMapOvr>
  <p:transition advClick="0">
    <p:dissolve/>
  </p:transition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0000"/>
      </a:dk1>
      <a:lt1>
        <a:srgbClr val="EAEAEA"/>
      </a:lt1>
      <a:dk2>
        <a:srgbClr val="684F40"/>
      </a:dk2>
      <a:lt2>
        <a:srgbClr val="808080"/>
      </a:lt2>
      <a:accent1>
        <a:srgbClr val="4E8ABE"/>
      </a:accent1>
      <a:accent2>
        <a:srgbClr val="FFE292"/>
      </a:accent2>
      <a:accent3>
        <a:srgbClr val="F3F3F3"/>
      </a:accent3>
      <a:accent4>
        <a:srgbClr val="000000"/>
      </a:accent4>
      <a:accent5>
        <a:srgbClr val="B2C4DB"/>
      </a:accent5>
      <a:accent6>
        <a:srgbClr val="E7CD84"/>
      </a:accent6>
      <a:hlink>
        <a:srgbClr val="F26631"/>
      </a:hlink>
      <a:folHlink>
        <a:srgbClr val="B8B30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EAEAEA"/>
        </a:lt1>
        <a:dk2>
          <a:srgbClr val="684F40"/>
        </a:dk2>
        <a:lt2>
          <a:srgbClr val="808080"/>
        </a:lt2>
        <a:accent1>
          <a:srgbClr val="4E8ABE"/>
        </a:accent1>
        <a:accent2>
          <a:srgbClr val="FFE292"/>
        </a:accent2>
        <a:accent3>
          <a:srgbClr val="F3F3F3"/>
        </a:accent3>
        <a:accent4>
          <a:srgbClr val="000000"/>
        </a:accent4>
        <a:accent5>
          <a:srgbClr val="B2C4DB"/>
        </a:accent5>
        <a:accent6>
          <a:srgbClr val="E7CD84"/>
        </a:accent6>
        <a:hlink>
          <a:srgbClr val="F26631"/>
        </a:hlink>
        <a:folHlink>
          <a:srgbClr val="B8B30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18074</TotalTime>
  <Words>3796</Words>
  <Application>Microsoft Office PowerPoint</Application>
  <PresentationFormat>화면 슬라이드 쇼(4:3)</PresentationFormat>
  <Paragraphs>625</Paragraphs>
  <Slides>37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HY헤드라인M</vt:lpstr>
      <vt:lpstr>나눔고딕</vt:lpstr>
      <vt:lpstr>나눔바른고딕</vt:lpstr>
      <vt:lpstr>맑은 고딕</vt:lpstr>
      <vt:lpstr>Arial</vt:lpstr>
      <vt:lpstr>Arial Narrow</vt:lpstr>
      <vt:lpstr>Calibri</vt:lpstr>
      <vt:lpstr>Wingdings</vt:lpstr>
      <vt:lpstr>Default Design</vt:lpstr>
      <vt:lpstr>PowerPoint 프레젠테이션</vt:lpstr>
      <vt:lpstr>TFC 시뮬레이션 게임을 통한 S&amp;OP 학습 기대 효과</vt:lpstr>
      <vt:lpstr>왜 비즈니스 시뮬레이션 게임 학습이 효과적일까요?</vt:lpstr>
      <vt:lpstr>TFC 시뮬레이션 게임 도입 주요 고객 - 기업 </vt:lpstr>
      <vt:lpstr>TFC 시뮬레이션 게임 도입 주요 고객 - 대학 </vt:lpstr>
      <vt:lpstr>TFC 게임 진행 방법</vt:lpstr>
      <vt:lpstr>TFC 게임 진행 방법</vt:lpstr>
      <vt:lpstr>TFC 게임 진행 방법</vt:lpstr>
      <vt:lpstr>TFC 게임 진행 방법</vt:lpstr>
      <vt:lpstr>TFC 게임 진행 방법</vt:lpstr>
      <vt:lpstr>PowerPoint 프레젠테이션</vt:lpstr>
      <vt:lpstr>TFC 게임 규칙(Game Rule)</vt:lpstr>
      <vt:lpstr>TFC 게임 규칙(Game Rule)</vt:lpstr>
      <vt:lpstr>TFC 게임 규칙(Game Rule)</vt:lpstr>
      <vt:lpstr>TFC 게임 사례회사 개요  </vt:lpstr>
      <vt:lpstr>TFC 게임 사례회사 개요 </vt:lpstr>
      <vt:lpstr>TFC 게임 사례회사 개요 </vt:lpstr>
      <vt:lpstr>TFC 게임 사례회사 개요 </vt:lpstr>
      <vt:lpstr>TFC 게임 사례회사 개요 </vt:lpstr>
      <vt:lpstr>TFC 게임 사례회사 개요 </vt:lpstr>
      <vt:lpstr>게임 화면 (게임 역할 담당자별 프로파일 생성)</vt:lpstr>
      <vt:lpstr>게임 화면 (초기 화면)</vt:lpstr>
      <vt:lpstr>게임 화면 (판매담당 의사결정)</vt:lpstr>
      <vt:lpstr>게임 화면 (구매담당 의사결정)</vt:lpstr>
      <vt:lpstr>게임 화면 (생산담당 의사결정)</vt:lpstr>
      <vt:lpstr>게임 화면 (SCM담당 의사결정)</vt:lpstr>
      <vt:lpstr>게임 화면 (각 회차 당 의사결정 후 재무결과)</vt:lpstr>
      <vt:lpstr>Appendix: 게임을 위한 Tips </vt:lpstr>
      <vt:lpstr>TFC 게임 중요 결정요소 I</vt:lpstr>
      <vt:lpstr>TFC 게임 중요 결정 요소 II</vt:lpstr>
      <vt:lpstr>고객과의 서비스 수준 합의(SLA customers) - 판매</vt:lpstr>
      <vt:lpstr>완제품 재고 정책(FG Inventory Policy) – SCM </vt:lpstr>
      <vt:lpstr>용기 주입 라인 캐파(Bottling Line Capacity) - 생산</vt:lpstr>
      <vt:lpstr>원자재 재고 정책(Inventory policy raw materials) - SCM</vt:lpstr>
      <vt:lpstr>PET병 공급업체(PET bottle supplier) - 구매</vt:lpstr>
      <vt:lpstr>추가 고려 사항 </vt:lpstr>
      <vt:lpstr>게임 시작 – 도전(The Challenge) !!</vt:lpstr>
    </vt:vector>
  </TitlesOfParts>
  <Company>De Koning Automatisering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a.willemsen</dc:creator>
  <cp:lastModifiedBy>Jang Jisun</cp:lastModifiedBy>
  <cp:revision>579</cp:revision>
  <cp:lastPrinted>2011-05-05T11:21:40Z</cp:lastPrinted>
  <dcterms:created xsi:type="dcterms:W3CDTF">2009-04-27T13:43:02Z</dcterms:created>
  <dcterms:modified xsi:type="dcterms:W3CDTF">2019-09-19T10:01:24Z</dcterms:modified>
</cp:coreProperties>
</file>